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2" r:id="rId3"/>
    <p:sldId id="283" r:id="rId4"/>
    <p:sldId id="286" r:id="rId5"/>
    <p:sldId id="274" r:id="rId6"/>
    <p:sldId id="276" r:id="rId7"/>
    <p:sldId id="279" r:id="rId8"/>
    <p:sldId id="287" r:id="rId9"/>
    <p:sldId id="280" r:id="rId10"/>
    <p:sldId id="26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nd Struck" initials="BS" lastIdx="11" clrIdx="0"/>
  <p:cmAuthor id="1" name="National account" initials="N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6" autoAdjust="0"/>
    <p:restoredTop sz="94624" autoAdjust="0"/>
  </p:normalViewPr>
  <p:slideViewPr>
    <p:cSldViewPr>
      <p:cViewPr>
        <p:scale>
          <a:sx n="70" d="100"/>
          <a:sy n="70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10-13T09:09:39.075" idx="7">
    <p:pos x="5313" y="198"/>
    <p:text>I would add (or explain during presentation) that these are the challenges for the banks and not necessarily for CSO's National Accounts.</p:text>
  </p:cm>
  <p:cm authorId="0" dt="2017-10-13T09:07:50.634" idx="6">
    <p:pos x="5313" y="3929"/>
    <p:text>What does that mean in terms of National Accounts? I suppose it means investment of financial assets which in NA would fall under acquisition of assets and thus under financial transactions which is out of CSO's compilation of National Accounts.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10-13T09:11:54.167" idx="8">
    <p:pos x="5425" y="1410"/>
    <p:text>I suppose this research has been made by DA Bank or someone else in the banking environment but not by CSO. If you know the researcher I propose to add it.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51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34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73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82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95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62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2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05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76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64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50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F1E7D-36BA-4F01-9085-893E7FC4069F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09B7-84EC-40B1-A0F4-D289736B0A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34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08920"/>
            <a:ext cx="8445624" cy="3240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/>
              <a:t>Afghanistan Islamic Banking Service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Ibrahim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Naimi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Head of NAD ,CSO Afghanistan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334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Afghanistan CSO’s </a:t>
            </a:r>
            <a:r>
              <a:rPr lang="en-US" sz="2400" dirty="0">
                <a:solidFill>
                  <a:srgbClr val="000000"/>
                </a:solidFill>
              </a:rPr>
              <a:t>National Accounts is in contact to the central bank on this issue. But figures according to Islamic banking have not been calculated, so far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de-DE" sz="2400" dirty="0" smtClean="0">
                <a:solidFill>
                  <a:srgbClr val="000000"/>
                </a:solidFill>
              </a:rPr>
              <a:t>Presently, </a:t>
            </a:r>
            <a:r>
              <a:rPr lang="de-DE" sz="2400" dirty="0">
                <a:solidFill>
                  <a:srgbClr val="000000"/>
                </a:solidFill>
              </a:rPr>
              <a:t>we are in a process of revising the whole system. 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de-DE" sz="2400" dirty="0">
                <a:solidFill>
                  <a:srgbClr val="000000"/>
                </a:solidFill>
              </a:rPr>
              <a:t>This will include introducing the  FISIM </a:t>
            </a:r>
            <a:r>
              <a:rPr lang="de-DE" sz="2400" dirty="0" smtClean="0">
                <a:solidFill>
                  <a:srgbClr val="000000"/>
                </a:solidFill>
              </a:rPr>
              <a:t>concept as well as Islamic banking product.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Expectation from the </a:t>
            </a:r>
            <a:r>
              <a:rPr lang="en-U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learn more about IFS and its recording in NA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learn how recording IFS complies with FISIM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learn from other countries how they deal with this issue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sharing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participants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experiences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  <a:t>                                  </a:t>
            </a:r>
            <a:r>
              <a:rPr lang="en-US" sz="35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  <a:t>Thank you</a:t>
            </a:r>
            <a:endParaRPr lang="en-US" sz="35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387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769" y="381000"/>
            <a:ext cx="6330462" cy="1020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>
                <a:latin typeface="Tahoma" pitchFamily="34" charset="0"/>
                <a:cs typeface="Tahoma" pitchFamily="34" charset="0"/>
              </a:rPr>
              <a:t>Economical Information</a:t>
            </a:r>
            <a:br>
              <a:rPr lang="en-US" sz="3200" b="1" dirty="0">
                <a:latin typeface="Tahoma" pitchFamily="34" charset="0"/>
                <a:cs typeface="Tahoma" pitchFamily="34" charset="0"/>
              </a:rPr>
            </a:b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26626" name="Content Placeholder 3"/>
          <p:cNvSpPr>
            <a:spLocks noGrp="1"/>
          </p:cNvSpPr>
          <p:nvPr>
            <p:ph idx="1"/>
          </p:nvPr>
        </p:nvSpPr>
        <p:spPr>
          <a:xfrm>
            <a:off x="492368" y="1295400"/>
            <a:ext cx="8184087" cy="4800600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lnSpc>
                <a:spcPct val="200000"/>
              </a:lnSpc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GDP base year	                          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2002-03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	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0" indent="0" algn="l" eaLnBrk="1" hangingPunct="1">
              <a:lnSpc>
                <a:spcPct val="200000"/>
              </a:lnSpc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GDP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in US$ (Mn)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2016-17(1395)        20312  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GDP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Growth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Rate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%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                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3.6</a:t>
            </a:r>
          </a:p>
          <a:p>
            <a:pPr marL="0" indent="0" algn="l">
              <a:lnSpc>
                <a:spcPct val="200000"/>
              </a:lnSpc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Annual exchange rate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Afg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/US$             67.6</a:t>
            </a:r>
          </a:p>
          <a:p>
            <a:pPr marL="0" indent="0" algn="l">
              <a:lnSpc>
                <a:spcPct val="200000"/>
              </a:lnSpc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Population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(Mn) 	  	 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29.2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GDP/Capita (US$)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                  696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0" indent="0" algn="l" eaLnBrk="1" hangingPunct="1">
              <a:lnSpc>
                <a:spcPct val="200000"/>
              </a:lnSpc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CPI Growth rate                                 7.2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5266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244862" cy="31623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 Industry                           21.1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 Agriculture                      23.0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 Services                           51.6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 Tax on Import                 4.2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75656" y="472745"/>
            <a:ext cx="5689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/>
              <a:t>Sectorial Contribution of GDP</a:t>
            </a:r>
          </a:p>
        </p:txBody>
      </p:sp>
    </p:spTree>
    <p:extLst>
      <p:ext uri="{BB962C8B-B14F-4D97-AF65-F5344CB8AC3E}">
        <p14:creationId xmlns:p14="http://schemas.microsoft.com/office/powerpoint/2010/main" val="222136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National</a:t>
            </a:r>
            <a:r>
              <a:rPr lang="en-US" sz="2800" b="1" dirty="0"/>
              <a:t> </a:t>
            </a:r>
            <a:r>
              <a:rPr lang="en-US" sz="3200" b="1" dirty="0"/>
              <a:t>Accounts Statistical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/>
              <a:t>Since 2002, The GDP estimates are compiled broadly follows the concepts, definitions, and classifications of the SNA 1993, as for as the basic data availability permit.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/>
              <a:t>The GDP estimates are constructed in Afghanis (</a:t>
            </a:r>
            <a:r>
              <a:rPr lang="en-US" sz="2400" dirty="0" err="1"/>
              <a:t>Afs</a:t>
            </a:r>
            <a:r>
              <a:rPr lang="en-US" sz="2400" dirty="0"/>
              <a:t>) in both current and </a:t>
            </a:r>
            <a:r>
              <a:rPr lang="en-US" sz="2400" dirty="0" smtClean="0"/>
              <a:t>constant from </a:t>
            </a:r>
            <a:r>
              <a:rPr lang="en-US" sz="2400" dirty="0"/>
              <a:t>1381 (2002-03) prices. </a:t>
            </a:r>
            <a:endParaRPr lang="en-US" sz="24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endParaRPr lang="en-US" sz="24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/>
              <a:t>Currently the CSO is compiling GDP estimates by economic activities at current and constant prices and by expenditure categories at current prices. </a:t>
            </a:r>
            <a:endParaRPr lang="en-US" sz="24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/>
              <a:t> Recently CSO decided to have quarterly GDP since the first </a:t>
            </a:r>
            <a:r>
              <a:rPr lang="en-US" sz="2400" dirty="0" smtClean="0"/>
              <a:t>Quarter1395 (2016/17)</a:t>
            </a:r>
            <a:endParaRPr lang="en-US" sz="24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endParaRPr lang="en-US" sz="24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endParaRPr lang="en-US" sz="24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endParaRPr lang="en-US" sz="24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234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616"/>
            <a:ext cx="8229600" cy="79208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Islamic Banking in Afghanistan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800" dirty="0">
                <a:solidFill>
                  <a:srgbClr val="000000"/>
                </a:solidFill>
              </a:rPr>
              <a:t>Islamic banking was introduced in </a:t>
            </a:r>
            <a:r>
              <a:rPr lang="en-US" sz="1800" dirty="0" smtClean="0">
                <a:solidFill>
                  <a:srgbClr val="000000"/>
                </a:solidFill>
              </a:rPr>
              <a:t>Afghanistan </a:t>
            </a:r>
            <a:r>
              <a:rPr lang="en-US" sz="1800" dirty="0">
                <a:solidFill>
                  <a:srgbClr val="000000"/>
                </a:solidFill>
              </a:rPr>
              <a:t>between 2008 and 2009. The first draft banking law was prepared by Da Afghanistan Bank (Central Bank of Afghanistan) </a:t>
            </a:r>
            <a:r>
              <a:rPr lang="en-US" sz="1800" dirty="0" smtClean="0">
                <a:solidFill>
                  <a:srgbClr val="000000"/>
                </a:solidFill>
              </a:rPr>
              <a:t>Da </a:t>
            </a:r>
            <a:r>
              <a:rPr lang="en-US" sz="1800" dirty="0">
                <a:solidFill>
                  <a:srgbClr val="000000"/>
                </a:solidFill>
              </a:rPr>
              <a:t>Afghanistan Bank established the Islamic banking section that operates under the technical support of the </a:t>
            </a:r>
            <a:r>
              <a:rPr lang="en-US" sz="1800" dirty="0" err="1">
                <a:solidFill>
                  <a:srgbClr val="000000"/>
                </a:solidFill>
              </a:rPr>
              <a:t>Shariah</a:t>
            </a:r>
            <a:r>
              <a:rPr lang="en-US" sz="1800" dirty="0">
                <a:solidFill>
                  <a:srgbClr val="000000"/>
                </a:solidFill>
              </a:rPr>
              <a:t> Council consisted up of famous religious scholars from Afghanistan as well from some other </a:t>
            </a:r>
            <a:r>
              <a:rPr lang="en-US" sz="1800" dirty="0" smtClean="0">
                <a:solidFill>
                  <a:srgbClr val="000000"/>
                </a:solidFill>
              </a:rPr>
              <a:t>countries</a:t>
            </a:r>
            <a:r>
              <a:rPr lang="en-US" sz="1600" dirty="0" smtClean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532" y="3339727"/>
            <a:ext cx="639772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n-US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Islamic </a:t>
            </a: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banking windows in Afghanistan: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New Kabul Bank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Afghan Bank Mille  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Afghan United Bank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Maiwand Bank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1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Ghazanfar</a:t>
            </a: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Bank   </a:t>
            </a:r>
            <a:b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 Afghanistan International Bank </a:t>
            </a:r>
            <a:b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US" sz="1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Azizi</a:t>
            </a: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Bank</a:t>
            </a:r>
            <a:b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27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+mn-lt"/>
                <a:cs typeface="Times New Roman" pitchFamily="18" charset="0"/>
              </a:rPr>
              <a:t>Challenges</a:t>
            </a:r>
            <a:r>
              <a:rPr lang="en-US" dirty="0">
                <a:latin typeface="+mn-lt"/>
                <a:cs typeface="Times New Roman" pitchFamily="18" charset="0"/>
              </a:rPr>
              <a:t/>
            </a:r>
            <a:br>
              <a:rPr lang="en-US" dirty="0">
                <a:latin typeface="+mn-lt"/>
                <a:cs typeface="Times New Roman" pitchFamily="18" charset="0"/>
              </a:rPr>
            </a:br>
            <a:endParaRPr lang="en-US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594928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cs typeface="Times New Roman" pitchFamily="18" charset="0"/>
              </a:rPr>
              <a:t>There are many challenges in Afghanistan's Islamic banking sector which include the following: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600" dirty="0" smtClean="0">
                <a:cs typeface="Times New Roman" pitchFamily="18" charset="0"/>
              </a:rPr>
              <a:t>Lack of public awareness about banking services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600" dirty="0" smtClean="0">
                <a:cs typeface="Times New Roman" pitchFamily="18" charset="0"/>
              </a:rPr>
              <a:t>Lack of knowledge and human capacity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600" dirty="0" smtClean="0">
                <a:cs typeface="Times New Roman" pitchFamily="18" charset="0"/>
              </a:rPr>
              <a:t>Lack of Shariah consensus among Ulema and Scholars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600" dirty="0" smtClean="0">
                <a:cs typeface="Times New Roman" pitchFamily="18" charset="0"/>
              </a:rPr>
              <a:t>Lack of Shariah Scholars' understanding of Islamic principals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2B2B2B"/>
                </a:solidFill>
                <a:ea typeface="Times New Roman"/>
                <a:cs typeface="Times New Roman" pitchFamily="18" charset="0"/>
              </a:rPr>
              <a:t>Un-availability </a:t>
            </a:r>
            <a:r>
              <a:rPr lang="en-US" sz="2600" dirty="0">
                <a:solidFill>
                  <a:srgbClr val="2B2B2B"/>
                </a:solidFill>
                <a:ea typeface="Times New Roman"/>
                <a:cs typeface="Times New Roman" pitchFamily="18" charset="0"/>
              </a:rPr>
              <a:t>of Islamic Insurance  </a:t>
            </a:r>
            <a:endParaRPr lang="en-US" sz="2600" dirty="0" smtClean="0">
              <a:solidFill>
                <a:srgbClr val="2B2B2B"/>
              </a:solidFill>
              <a:ea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2B2B2B"/>
                </a:solidFill>
                <a:ea typeface="Times New Roman"/>
                <a:cs typeface="Times New Roman" pitchFamily="18" charset="0"/>
              </a:rPr>
              <a:t>Lack </a:t>
            </a:r>
            <a:r>
              <a:rPr lang="en-US" sz="2600" dirty="0">
                <a:solidFill>
                  <a:srgbClr val="2B2B2B"/>
                </a:solidFill>
                <a:ea typeface="Times New Roman"/>
                <a:cs typeface="Times New Roman" pitchFamily="18" charset="0"/>
              </a:rPr>
              <a:t>of decision makers attention and </a:t>
            </a:r>
            <a:r>
              <a:rPr lang="en-US" sz="2600" dirty="0" smtClean="0">
                <a:solidFill>
                  <a:srgbClr val="2B2B2B"/>
                </a:solidFill>
                <a:ea typeface="Times New Roman"/>
                <a:cs typeface="Times New Roman" pitchFamily="18" charset="0"/>
              </a:rPr>
              <a:t>support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2B2B2B"/>
                </a:solidFill>
                <a:ea typeface="Times New Roman"/>
                <a:cs typeface="Times New Roman" pitchFamily="18" charset="0"/>
              </a:rPr>
              <a:t>Lack of capital investment  </a:t>
            </a:r>
            <a:r>
              <a:rPr lang="en-US" sz="2600" dirty="0" smtClean="0">
                <a:solidFill>
                  <a:srgbClr val="2B2B2B"/>
                </a:solidFill>
                <a:ea typeface="Times New Roman"/>
                <a:cs typeface="Times New Roman"/>
              </a:rPr>
              <a:t/>
            </a:r>
            <a:br>
              <a:rPr lang="en-US" sz="2600" dirty="0" smtClean="0">
                <a:solidFill>
                  <a:srgbClr val="2B2B2B"/>
                </a:solidFill>
                <a:ea typeface="Times New Roman"/>
                <a:cs typeface="Times New Roman"/>
              </a:rPr>
            </a:br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188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Research on Islamic Banking in Afghanistan.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out customers’ satisfaction and their awareness about Islamic banking and its products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research has been made by Mr. SAMEER AHMAD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MASTOOR  from Ministry of Finance Afghanistan and a commercial bank “Maiwand Bank”  has been selected for the research.</a:t>
            </a: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Objective of the Research</a:t>
            </a:r>
          </a:p>
          <a:p>
            <a:pPr>
              <a:lnSpc>
                <a:spcPct val="16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know which Type of Islamic banking products is offered to Customers through banking institutions in Afghanistan</a:t>
            </a:r>
          </a:p>
          <a:p>
            <a:pPr>
              <a:lnSpc>
                <a:spcPct val="16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out customers views and satisfaction on Islamic banking products</a:t>
            </a:r>
          </a:p>
          <a:p>
            <a:pPr>
              <a:lnSpc>
                <a:spcPct val="16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out how banking institution are applying these product in accordance with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Shariah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principles in order to achieve their goal.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8931"/>
            <a:ext cx="8229600" cy="135902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Maiwand Bank’s IFS Products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352928" cy="1180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Basically </a:t>
            </a:r>
            <a:r>
              <a:rPr lang="en-US" sz="2400" dirty="0"/>
              <a:t>Maiwand Bank has following types of Accounts and Products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19582" y="2348879"/>
            <a:ext cx="7189812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spcBef>
                <a:spcPct val="20000"/>
              </a:spcBef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</a:pPr>
            <a:r>
              <a:rPr lang="en-US" sz="2400" dirty="0" err="1">
                <a:solidFill>
                  <a:prstClr val="black"/>
                </a:solidFill>
              </a:rPr>
              <a:t>Alwadiha</a:t>
            </a:r>
            <a:r>
              <a:rPr lang="en-US" sz="2400" dirty="0">
                <a:solidFill>
                  <a:prstClr val="black"/>
                </a:solidFill>
              </a:rPr>
              <a:t> Account (Current Account)</a:t>
            </a:r>
          </a:p>
          <a:p>
            <a:pPr marL="342900" lvl="0" indent="-342900">
              <a:lnSpc>
                <a:spcPct val="200000"/>
              </a:lnSpc>
              <a:spcBef>
                <a:spcPct val="20000"/>
              </a:spcBef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</a:pPr>
            <a:r>
              <a:rPr lang="en-US" sz="2400" dirty="0" err="1" smtClean="0">
                <a:solidFill>
                  <a:prstClr val="black"/>
                </a:solidFill>
              </a:rPr>
              <a:t>Musharaka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Account</a:t>
            </a:r>
          </a:p>
          <a:p>
            <a:pPr marL="342900" lvl="0" indent="-342900">
              <a:lnSpc>
                <a:spcPct val="200000"/>
              </a:lnSpc>
              <a:spcBef>
                <a:spcPct val="20000"/>
              </a:spcBef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</a:pPr>
            <a:r>
              <a:rPr lang="en-US" sz="2400" dirty="0" err="1" smtClean="0">
                <a:solidFill>
                  <a:prstClr val="black"/>
                </a:solidFill>
              </a:rPr>
              <a:t>Mudarabah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200000"/>
              </a:lnSpc>
              <a:spcBef>
                <a:spcPct val="20000"/>
              </a:spcBef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</a:pPr>
            <a:r>
              <a:rPr lang="en-US" sz="2400" dirty="0" err="1" smtClean="0">
                <a:solidFill>
                  <a:prstClr val="black"/>
                </a:solidFill>
              </a:rPr>
              <a:t>Murabahah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82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Researcher Findings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Absence of </a:t>
            </a:r>
            <a:r>
              <a:rPr lang="en-US" sz="2000" dirty="0" err="1" smtClean="0"/>
              <a:t>Shariah</a:t>
            </a:r>
            <a:r>
              <a:rPr lang="en-US" sz="2000" dirty="0" smtClean="0"/>
              <a:t> audits in financial institution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 Lack of qualified </a:t>
            </a:r>
            <a:r>
              <a:rPr lang="en-US" sz="2000" dirty="0" err="1" smtClean="0"/>
              <a:t>Shariah</a:t>
            </a:r>
            <a:r>
              <a:rPr lang="en-US" sz="2000" dirty="0" smtClean="0"/>
              <a:t> supervisory board members in bank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 Lack of research and development in the field of Islamic finance and economics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 Inadequate training for Islamic banking division staff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lack of public awareness about an Islamic economic system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 No Islamic Banking Guild lines from Gov.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Some useful recommendation has been offered in short and long terms.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If there is any interested in the report, the research report will be shared by request.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586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Larissa</vt:lpstr>
      <vt:lpstr>PowerPoint Presentation</vt:lpstr>
      <vt:lpstr>Economical Information </vt:lpstr>
      <vt:lpstr>PowerPoint Presentation</vt:lpstr>
      <vt:lpstr>National Accounts Statistical Framework</vt:lpstr>
      <vt:lpstr>Islamic Banking in Afghanistan</vt:lpstr>
      <vt:lpstr>Challenges </vt:lpstr>
      <vt:lpstr> Research on Islamic Banking in Afghanistan.</vt:lpstr>
      <vt:lpstr>Maiwand Bank’s IFS Products</vt:lpstr>
      <vt:lpstr>Researcher Findings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Struck</dc:creator>
  <cp:lastModifiedBy>National account</cp:lastModifiedBy>
  <cp:revision>126</cp:revision>
  <dcterms:created xsi:type="dcterms:W3CDTF">2017-09-13T07:41:51Z</dcterms:created>
  <dcterms:modified xsi:type="dcterms:W3CDTF">2017-10-17T06:39:20Z</dcterms:modified>
</cp:coreProperties>
</file>