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27" r:id="rId1"/>
    <p:sldMasterId id="2147483889" r:id="rId2"/>
    <p:sldMasterId id="2147483914" r:id="rId3"/>
    <p:sldMasterId id="2147483919" r:id="rId4"/>
  </p:sldMasterIdLst>
  <p:notesMasterIdLst>
    <p:notesMasterId r:id="rId23"/>
  </p:notesMasterIdLst>
  <p:handoutMasterIdLst>
    <p:handoutMasterId r:id="rId24"/>
  </p:handoutMasterIdLst>
  <p:sldIdLst>
    <p:sldId id="306" r:id="rId5"/>
    <p:sldId id="321" r:id="rId6"/>
    <p:sldId id="294" r:id="rId7"/>
    <p:sldId id="317" r:id="rId8"/>
    <p:sldId id="308" r:id="rId9"/>
    <p:sldId id="309" r:id="rId10"/>
    <p:sldId id="310" r:id="rId11"/>
    <p:sldId id="307" r:id="rId12"/>
    <p:sldId id="311" r:id="rId13"/>
    <p:sldId id="312" r:id="rId14"/>
    <p:sldId id="313" r:id="rId15"/>
    <p:sldId id="314" r:id="rId16"/>
    <p:sldId id="315" r:id="rId17"/>
    <p:sldId id="316" r:id="rId18"/>
    <p:sldId id="318" r:id="rId19"/>
    <p:sldId id="319" r:id="rId20"/>
    <p:sldId id="320" r:id="rId21"/>
    <p:sldId id="305" r:id="rId22"/>
  </p:sldIdLst>
  <p:sldSz cx="12192000" cy="6858000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1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5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99CC"/>
    <a:srgbClr val="A60000"/>
    <a:srgbClr val="000000"/>
    <a:srgbClr val="BCBDBC"/>
    <a:srgbClr val="C0C0C0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1" autoAdjust="0"/>
    <p:restoredTop sz="92968" autoAdjust="0"/>
  </p:normalViewPr>
  <p:slideViewPr>
    <p:cSldViewPr>
      <p:cViewPr varScale="1">
        <p:scale>
          <a:sx n="104" d="100"/>
          <a:sy n="104" d="100"/>
        </p:scale>
        <p:origin x="336" y="96"/>
      </p:cViewPr>
      <p:guideLst>
        <p:guide orient="horz" pos="1661"/>
        <p:guide pos="1360"/>
      </p:guideLst>
    </p:cSldViewPr>
  </p:slideViewPr>
  <p:outlineViewPr>
    <p:cViewPr>
      <p:scale>
        <a:sx n="33" d="100"/>
        <a:sy n="33" d="100"/>
      </p:scale>
      <p:origin x="0" y="-120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44" y="648"/>
      </p:cViewPr>
      <p:guideLst>
        <p:guide orient="horz" pos="218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33" tIns="46267" rIns="92533" bIns="46267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DCD113-96A3-4F00-9B8D-9DE608252265}" type="datetime1">
              <a:rPr lang="de-DE"/>
              <a:pPr>
                <a:defRPr/>
              </a:pPr>
              <a:t>17.10.2017</a:t>
            </a:fld>
            <a:endParaRPr lang="de-DE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97250" y="9434513"/>
            <a:ext cx="3397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33" tIns="46267" rIns="92533" bIns="46267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17.10.2017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5664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17.10.2017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820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17.10.2017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56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17.10.2017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740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17.10.2017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129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17.10.2017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986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17.10.2017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280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17.10.2017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202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17.10.2017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818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17.10.2017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91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17.10.2017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7359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17.10.2017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24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17.10.2017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433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17.10.2017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579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17.10.2017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700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17.10.2017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46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17.10.2017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254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17.10.2017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26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" y="0"/>
            <a:ext cx="12187936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2264107" y="1988841"/>
            <a:ext cx="95504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264109" y="3284984"/>
            <a:ext cx="9573684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294063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03445" y="2708920"/>
            <a:ext cx="1008112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r>
              <a:rPr lang="de-DE" noProof="0" dirty="0" err="1"/>
              <a:t>heading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" y="0"/>
            <a:ext cx="12183872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2264107" y="1988841"/>
            <a:ext cx="95504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264109" y="3284984"/>
            <a:ext cx="9573684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595593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91478" y="836615"/>
            <a:ext cx="9965268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391478" y="1916832"/>
            <a:ext cx="9985109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7076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815414" y="1773239"/>
            <a:ext cx="10561671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01301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4943873" y="1773239"/>
            <a:ext cx="6433212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1772816"/>
            <a:ext cx="3840427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03445" y="2708920"/>
            <a:ext cx="1008112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r>
              <a:rPr lang="de-DE" noProof="0" dirty="0" err="1"/>
              <a:t>heading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387362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91478" y="836615"/>
            <a:ext cx="9965268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391478" y="1916832"/>
            <a:ext cx="9985109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1903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815414" y="1773239"/>
            <a:ext cx="10561671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9096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4943873" y="1773239"/>
            <a:ext cx="6433212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1772816"/>
            <a:ext cx="3840427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9441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42700" y="6537326"/>
            <a:ext cx="745067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03445" y="2708920"/>
            <a:ext cx="1008112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r>
              <a:rPr lang="de-DE" noProof="0" dirty="0" err="1"/>
              <a:t>heading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54912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2264107" y="1988841"/>
            <a:ext cx="95504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264109" y="3284984"/>
            <a:ext cx="9573684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2992804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91478" y="836615"/>
            <a:ext cx="9965268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391478" y="1916832"/>
            <a:ext cx="9985109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638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815414" y="1773239"/>
            <a:ext cx="10561671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4943873" y="1773239"/>
            <a:ext cx="6433212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1772816"/>
            <a:ext cx="3840427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6CE43-EFE2-42ED-8C4D-43D93F3C5BD9}" type="datetimeFigureOut">
              <a:rPr lang="en-GB" smtClean="0"/>
              <a:t>17/10/2017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77B95-828B-4729-BBFA-BBD6BCDAC8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53540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6370320"/>
            <a:ext cx="12021312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390653" y="836615"/>
            <a:ext cx="996526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0651" y="1773240"/>
            <a:ext cx="999701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2nd Layer</a:t>
            </a:r>
          </a:p>
          <a:p>
            <a:pPr lvl="2"/>
            <a:r>
              <a:rPr lang="de-DE" dirty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9072034" y="6561139"/>
            <a:ext cx="21865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>
                <a:latin typeface="Segoe UI" pitchFamily="34" charset="0"/>
                <a:cs typeface="Segoe UI" pitchFamily="34" charset="0"/>
              </a:rPr>
              <a:t>Restricted </a:t>
            </a:r>
            <a:endParaRPr lang="en-GB" sz="1000" b="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42700" y="6537326"/>
            <a:ext cx="7450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4" r:id="rId2"/>
    <p:sldLayoutId id="2147483905" r:id="rId3"/>
    <p:sldLayoutId id="2147483924" r:id="rId4"/>
    <p:sldLayoutId id="2147483913" r:id="rId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2" y="6370638"/>
            <a:ext cx="12020549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390653" y="836615"/>
            <a:ext cx="996526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0651" y="1773240"/>
            <a:ext cx="999701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2nd Layer</a:t>
            </a:r>
          </a:p>
          <a:p>
            <a:pPr lvl="2"/>
            <a:r>
              <a:rPr lang="de-DE" dirty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9072034" y="6561139"/>
            <a:ext cx="21865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>
                <a:latin typeface="Segoe UI" pitchFamily="34" charset="0"/>
                <a:cs typeface="Segoe UI" pitchFamily="34" charset="0"/>
              </a:rPr>
              <a:t>Restricted </a:t>
            </a:r>
            <a:endParaRPr lang="en-GB" sz="1000" b="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42700" y="6537326"/>
            <a:ext cx="7450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25" r:id="rId4"/>
    <p:sldLayoutId id="2147483918" r:id="rId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6370320"/>
            <a:ext cx="12021312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390653" y="836615"/>
            <a:ext cx="996526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0651" y="1773240"/>
            <a:ext cx="999701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2nd Layer</a:t>
            </a:r>
          </a:p>
          <a:p>
            <a:pPr lvl="2"/>
            <a:r>
              <a:rPr lang="de-DE" dirty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9072034" y="6561139"/>
            <a:ext cx="21865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>
                <a:latin typeface="Segoe UI" pitchFamily="34" charset="0"/>
                <a:cs typeface="Segoe UI" pitchFamily="34" charset="0"/>
              </a:rPr>
              <a:t>Restricted </a:t>
            </a:r>
            <a:endParaRPr lang="en-GB" sz="1000" b="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42700" y="6537326"/>
            <a:ext cx="7450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0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6" r:id="rId4"/>
    <p:sldLayoutId id="2147483923" r:id="rId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aseline="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Reporting practices of Islamic financial institutions in the BIS locational banking statistics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r"/>
            <a:r>
              <a:rPr lang="en-GB" dirty="0"/>
              <a:t>Siew Koon Goh</a:t>
            </a:r>
          </a:p>
          <a:p>
            <a:pPr algn="r"/>
            <a:r>
              <a:rPr lang="en-US" dirty="0"/>
              <a:t>Bank for International Settlements</a:t>
            </a:r>
            <a:endParaRPr lang="en-GB" dirty="0"/>
          </a:p>
          <a:p>
            <a:pPr algn="r"/>
            <a:r>
              <a:rPr lang="en-GB" dirty="0"/>
              <a:t>26 October 2017</a:t>
            </a:r>
          </a:p>
          <a:p>
            <a:pPr algn="r"/>
            <a:endParaRPr lang="en-GB" dirty="0"/>
          </a:p>
          <a:p>
            <a:pPr marL="857250" lvl="2" indent="0">
              <a:buNone/>
            </a:pPr>
            <a:r>
              <a:rPr lang="en-GB" sz="1400" dirty="0"/>
              <a:t>The views expressed in this presentation are those of the presenter and do not necessarily reflect those of the Bank for International Settlements (BIS).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2557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1340768"/>
            <a:ext cx="8541130" cy="50059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Classification of institutional sectors - MFSCG </a:t>
            </a:r>
            <a:endParaRPr lang="en-GB" sz="32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207568" y="2276872"/>
            <a:ext cx="2304256" cy="0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9953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78" y="1628800"/>
            <a:ext cx="6877050" cy="33623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Classification of institutional sectors – ESA 2010</a:t>
            </a:r>
            <a:endParaRPr lang="en-GB" sz="32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207568" y="2708920"/>
            <a:ext cx="3672408" cy="0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204293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Responses to questionnaire</a:t>
            </a:r>
            <a:br>
              <a:rPr lang="en-US" sz="3200" dirty="0"/>
            </a:br>
            <a:r>
              <a:rPr lang="en-US" sz="3200" dirty="0"/>
              <a:t> - how central banks treat IFIs</a:t>
            </a:r>
            <a:br>
              <a:rPr lang="en-US" sz="3200" dirty="0"/>
            </a:b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91478" y="2060848"/>
            <a:ext cx="9985109" cy="4248472"/>
          </a:xfrm>
        </p:spPr>
        <p:txBody>
          <a:bodyPr/>
          <a:lstStyle/>
          <a:p>
            <a:r>
              <a:rPr lang="en-US" sz="2400" dirty="0"/>
              <a:t>IFIs are treated as “deposit-taking corporations except the central bank” (S.122) in LBS</a:t>
            </a:r>
          </a:p>
          <a:p>
            <a:r>
              <a:rPr lang="en-US" sz="2400" dirty="0"/>
              <a:t>No information on factors that determine these institutions be classified S.122</a:t>
            </a:r>
          </a:p>
        </p:txBody>
      </p:sp>
    </p:spTree>
    <p:extLst>
      <p:ext uri="{BB962C8B-B14F-4D97-AF65-F5344CB8AC3E}">
        <p14:creationId xmlns:p14="http://schemas.microsoft.com/office/powerpoint/2010/main" val="1465819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Section B.3.1</a:t>
            </a:r>
            <a:endParaRPr lang="en-GB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GB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LBS does not distinguish between loans and deposits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2348880"/>
            <a:ext cx="8424936" cy="31623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Classification of financial instruments - </a:t>
            </a:r>
            <a:r>
              <a:rPr lang="en-GB" sz="3200" dirty="0"/>
              <a:t>BIS’s Guidelines</a:t>
            </a:r>
          </a:p>
        </p:txBody>
      </p:sp>
    </p:spTree>
    <p:extLst>
      <p:ext uri="{BB962C8B-B14F-4D97-AF65-F5344CB8AC3E}">
        <p14:creationId xmlns:p14="http://schemas.microsoft.com/office/powerpoint/2010/main" val="7200147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Classification of financial instruments – </a:t>
            </a:r>
            <a:r>
              <a:rPr lang="en-GB" sz="3200" dirty="0"/>
              <a:t>LBS vs BPM6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78" y="1398589"/>
            <a:ext cx="6153272" cy="505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108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Responses to questionnaire </a:t>
            </a:r>
            <a:br>
              <a:rPr lang="en-US" sz="3200" dirty="0"/>
            </a:br>
            <a:r>
              <a:rPr lang="en-US" sz="3200" dirty="0"/>
              <a:t>- </a:t>
            </a:r>
            <a:r>
              <a:rPr lang="en-GB" sz="3200" dirty="0"/>
              <a:t>capturing transactions of Islamic financial instruments</a:t>
            </a:r>
            <a:br>
              <a:rPr lang="en-US" sz="3200" dirty="0"/>
            </a:b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1831894"/>
            <a:ext cx="6974304" cy="44774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1584" y="579009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…</a:t>
            </a:r>
            <a:endParaRPr lang="en-GB" sz="2800" b="0" dirty="0">
              <a:solidFill>
                <a:srgbClr val="0000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8951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Accounting standards in selected LBS countries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1626667"/>
            <a:ext cx="6848475" cy="46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6022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Developing international guidance</a:t>
            </a:r>
            <a:br>
              <a:rPr lang="en-US" sz="3200" dirty="0"/>
            </a:b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Focus on characteristics of underlying Islamic financial products</a:t>
            </a:r>
          </a:p>
          <a:p>
            <a:r>
              <a:rPr lang="en-US" sz="2400" dirty="0"/>
              <a:t>Add a comparison of balance sheet structure between Islamic banks and conventional banks</a:t>
            </a:r>
          </a:p>
        </p:txBody>
      </p:sp>
    </p:spTree>
    <p:extLst>
      <p:ext uri="{BB962C8B-B14F-4D97-AF65-F5344CB8AC3E}">
        <p14:creationId xmlns:p14="http://schemas.microsoft.com/office/powerpoint/2010/main" val="45540660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423592" y="1412776"/>
            <a:ext cx="7776864" cy="4896544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Thank you!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7540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Outline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BIS locational banking statistics</a:t>
            </a:r>
          </a:p>
          <a:p>
            <a:r>
              <a:rPr lang="en-US" sz="2400" dirty="0"/>
              <a:t>Global Islamic banking assets</a:t>
            </a:r>
          </a:p>
          <a:p>
            <a:r>
              <a:rPr lang="en-US" sz="2400" dirty="0"/>
              <a:t>A questionnaire on reporting practices:</a:t>
            </a:r>
          </a:p>
          <a:p>
            <a:pPr lvl="1"/>
            <a:r>
              <a:rPr lang="en-US" sz="2400" dirty="0"/>
              <a:t>Type and size of Islamic banking institutions</a:t>
            </a:r>
          </a:p>
          <a:p>
            <a:pPr lvl="1"/>
            <a:r>
              <a:rPr lang="en-US" sz="2400" dirty="0"/>
              <a:t>Classification of financial institutions</a:t>
            </a:r>
          </a:p>
          <a:p>
            <a:pPr lvl="1"/>
            <a:r>
              <a:rPr lang="en-US" sz="2400" dirty="0"/>
              <a:t>Classification of financial instruments</a:t>
            </a:r>
          </a:p>
          <a:p>
            <a:r>
              <a:rPr lang="en-US" sz="2400" dirty="0"/>
              <a:t>Developing international guidance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314109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BIS locational banking statistics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Banks located in 46 reporting countries</a:t>
            </a:r>
          </a:p>
          <a:p>
            <a:r>
              <a:rPr lang="en-US" sz="2400" dirty="0"/>
              <a:t>Capture outstanding claims and liabilities</a:t>
            </a:r>
            <a:endParaRPr lang="en-GB" sz="2400" dirty="0"/>
          </a:p>
          <a:p>
            <a:r>
              <a:rPr lang="en-GB" sz="2400" dirty="0"/>
              <a:t>Based on the “residence” of reporting entities		</a:t>
            </a:r>
          </a:p>
          <a:p>
            <a:pPr lvl="1"/>
            <a:r>
              <a:rPr lang="en-GB" dirty="0"/>
              <a:t>same principles as national accounts and balance of payments</a:t>
            </a:r>
          </a:p>
          <a:p>
            <a:r>
              <a:rPr lang="en-US" sz="2400" dirty="0"/>
              <a:t>Aggregated at country level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7454021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Global Islamic banking assets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1651595"/>
            <a:ext cx="69913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167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Questionnaire on reporting practices of Islamic financial institutions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91478" y="2132856"/>
            <a:ext cx="9985109" cy="4248472"/>
          </a:xfrm>
        </p:spPr>
        <p:txBody>
          <a:bodyPr/>
          <a:lstStyle/>
          <a:p>
            <a:r>
              <a:rPr lang="en-US" sz="2400" dirty="0"/>
              <a:t>LBS-reporting countries:</a:t>
            </a:r>
            <a:endParaRPr lang="en-GB" sz="2400" dirty="0"/>
          </a:p>
          <a:p>
            <a:pPr lvl="1"/>
            <a:r>
              <a:rPr lang="en-US" sz="2400" dirty="0"/>
              <a:t>Bahrain, Indonesia, Malaysia, Saudi Arabia, Turkey and United Kingdom</a:t>
            </a:r>
            <a:endParaRPr lang="en-GB" sz="2400" dirty="0"/>
          </a:p>
          <a:p>
            <a:r>
              <a:rPr lang="en-GB" sz="2400" dirty="0"/>
              <a:t>Questionnaire to understand:	</a:t>
            </a:r>
          </a:p>
          <a:p>
            <a:pPr lvl="1"/>
            <a:r>
              <a:rPr lang="en-US" sz="2400" dirty="0"/>
              <a:t>Islamic banking business models in different countries</a:t>
            </a:r>
          </a:p>
          <a:p>
            <a:pPr lvl="1"/>
            <a:r>
              <a:rPr lang="en-US" sz="2400" dirty="0"/>
              <a:t>How central banks treat IFIs</a:t>
            </a:r>
          </a:p>
          <a:p>
            <a:pPr lvl="1"/>
            <a:r>
              <a:rPr lang="en-US" sz="2400" dirty="0"/>
              <a:t>How transactions of Islamic financial instruments are captured in statistical reporting</a:t>
            </a:r>
          </a:p>
        </p:txBody>
      </p:sp>
    </p:spTree>
    <p:extLst>
      <p:ext uri="{BB962C8B-B14F-4D97-AF65-F5344CB8AC3E}">
        <p14:creationId xmlns:p14="http://schemas.microsoft.com/office/powerpoint/2010/main" val="34793048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Responses to questionnaire </a:t>
            </a:r>
            <a:br>
              <a:rPr lang="en-US" sz="3200" dirty="0"/>
            </a:br>
            <a:r>
              <a:rPr lang="en-US" sz="3200" dirty="0"/>
              <a:t>- Islamic banking business model and size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2178521"/>
            <a:ext cx="56197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677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Classification of financial institutions - </a:t>
            </a:r>
            <a:r>
              <a:rPr lang="en-GB" sz="3200" dirty="0"/>
              <a:t>BIS’s Guidelines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Section B.2.2</a:t>
            </a:r>
            <a:endParaRPr lang="en-GB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GB" sz="2400" dirty="0"/>
          </a:p>
          <a:p>
            <a:r>
              <a:rPr lang="en-US" sz="2400" dirty="0"/>
              <a:t>Reporting institutions generally should not include money market funds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2348880"/>
            <a:ext cx="9217024" cy="2228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8256240" y="2333783"/>
            <a:ext cx="792088" cy="325460"/>
          </a:xfrm>
          <a:prstGeom prst="rect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847528" y="3140968"/>
            <a:ext cx="1872208" cy="0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7486349" y="3573016"/>
            <a:ext cx="3074147" cy="0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7392144" y="4365104"/>
            <a:ext cx="3074147" cy="0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919536" y="4577730"/>
            <a:ext cx="6120680" cy="0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496219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304144"/>
            <a:ext cx="7920880" cy="5221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Classification of institutional sectors - 2008 SNA </a:t>
            </a:r>
            <a:endParaRPr lang="en-GB" sz="32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559496" y="2132856"/>
            <a:ext cx="3168352" cy="0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717146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1302982"/>
            <a:ext cx="7200800" cy="52223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Classification of institutional sectors - BPM6 </a:t>
            </a:r>
            <a:endParaRPr lang="en-GB" sz="32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703512" y="1916832"/>
            <a:ext cx="3672408" cy="0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134588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IS_ 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ople_images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uildings_images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lain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BIS_ E</Template>
  <TotalTime>1</TotalTime>
  <Words>338</Words>
  <Application>Microsoft Office PowerPoint</Application>
  <PresentationFormat>Widescreen</PresentationFormat>
  <Paragraphs>118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Segoe UI</vt:lpstr>
      <vt:lpstr>Wingdings</vt:lpstr>
      <vt:lpstr>BIS_ E</vt:lpstr>
      <vt:lpstr>1_People_images</vt:lpstr>
      <vt:lpstr>2_Buildings_images</vt:lpstr>
      <vt:lpstr>3_Plain</vt:lpstr>
      <vt:lpstr>Reporting practices of Islamic financial institutions in the BIS locational banking statistics</vt:lpstr>
      <vt:lpstr>Outline</vt:lpstr>
      <vt:lpstr>BIS locational banking statistics</vt:lpstr>
      <vt:lpstr>Global Islamic banking assets</vt:lpstr>
      <vt:lpstr>Questionnaire on reporting practices of Islamic financial institutions</vt:lpstr>
      <vt:lpstr>Responses to questionnaire  - Islamic banking business model and size</vt:lpstr>
      <vt:lpstr>Classification of financial institutions - BIS’s Guidelines</vt:lpstr>
      <vt:lpstr>Classification of institutional sectors - 2008 SNA </vt:lpstr>
      <vt:lpstr>Classification of institutional sectors - BPM6 </vt:lpstr>
      <vt:lpstr>Classification of institutional sectors - MFSCG </vt:lpstr>
      <vt:lpstr>Classification of institutional sectors – ESA 2010</vt:lpstr>
      <vt:lpstr>Responses to questionnaire  - how central banks treat IFIs </vt:lpstr>
      <vt:lpstr>Classification of financial instruments - BIS’s Guidelines</vt:lpstr>
      <vt:lpstr>Classification of financial instruments – LBS vs BPM6</vt:lpstr>
      <vt:lpstr>Responses to questionnaire  - capturing transactions of Islamic financial instruments </vt:lpstr>
      <vt:lpstr>Accounting standards in selected LBS countries</vt:lpstr>
      <vt:lpstr>Developing international guidance </vt:lpstr>
      <vt:lpstr>PowerPoint Presentation</vt:lpstr>
    </vt:vector>
  </TitlesOfParts>
  <Company>Bank for International Settlements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Wooldridge</dc:creator>
  <cp:lastModifiedBy>Swe Mar Than</cp:lastModifiedBy>
  <cp:revision>280</cp:revision>
  <dcterms:created xsi:type="dcterms:W3CDTF">2013-10-06T21:23:34Z</dcterms:created>
  <dcterms:modified xsi:type="dcterms:W3CDTF">2017-10-17T15:12:57Z</dcterms:modified>
</cp:coreProperties>
</file>