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7" r:id="rId3"/>
    <p:sldId id="301" r:id="rId4"/>
    <p:sldId id="312" r:id="rId5"/>
    <p:sldId id="303" r:id="rId6"/>
    <p:sldId id="304" r:id="rId7"/>
    <p:sldId id="305" r:id="rId8"/>
    <p:sldId id="306" r:id="rId9"/>
    <p:sldId id="307" r:id="rId10"/>
    <p:sldId id="311" r:id="rId11"/>
    <p:sldId id="318" r:id="rId12"/>
    <p:sldId id="310" r:id="rId13"/>
    <p:sldId id="313" r:id="rId14"/>
    <p:sldId id="314" r:id="rId15"/>
    <p:sldId id="315" r:id="rId16"/>
    <p:sldId id="316" r:id="rId17"/>
    <p:sldId id="317" r:id="rId18"/>
    <p:sldId id="269" r:id="rId1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60F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89183" autoAdjust="0"/>
  </p:normalViewPr>
  <p:slideViewPr>
    <p:cSldViewPr>
      <p:cViewPr varScale="1">
        <p:scale>
          <a:sx n="66" d="100"/>
          <a:sy n="66" d="100"/>
        </p:scale>
        <p:origin x="15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345B2-AC60-4087-891E-933690395058}" type="datetime1">
              <a:rPr lang="fr-FR" smtClean="0"/>
              <a:t>16/10/2017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976EA-54B5-491A-BCD9-2E7DD7B87D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57962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3980AE-D592-4398-BFA0-88E67A5417F2}" type="datetime1">
              <a:rPr lang="fr-FR" smtClean="0"/>
              <a:t>16/10/2017</a:t>
            </a:fld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4076A0-E024-483C-8CA4-A1B3A8601E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2837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374A1-2744-48FE-98CF-DE61DE2168D0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B2447DE-878A-4F2C-A684-1A7CEF16B84E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117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6199B24-23DA-49C9-9EDC-DB861A7D8702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3300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6199B24-23DA-49C9-9EDC-DB861A7D8702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606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80DD5FE-96B4-494C-9CB4-EE8D50CCBE9A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434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80DD5FE-96B4-494C-9CB4-EE8D50CCBE9A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74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80DD5FE-96B4-494C-9CB4-EE8D50CCBE9A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184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80DD5FE-96B4-494C-9CB4-EE8D50CCBE9A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172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80DD5FE-96B4-494C-9CB4-EE8D50CCBE9A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951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80DD5FE-96B4-494C-9CB4-EE8D50CCBE9A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614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BA9CE0C-5526-4CAA-A1A2-E8E2738148A9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808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85A2BC2A-5648-4009-9CB5-7A20DFB807B5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720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85A2BC2A-5648-4009-9CB5-7A20DFB807B5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771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3B48A02-B101-4440-A2D4-E7509B35FDE6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427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4F37450-5CAC-47F0-B843-E709221150CB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601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6629804-8B20-4436-87B4-249189E80258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696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C0CBAB8-D711-46D9-85F2-3F7191442E60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4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076A0-E024-483C-8CA4-A1B3A8601E0D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6199B24-23DA-49C9-9EDC-DB861A7D8702}" type="datetime1">
              <a:rPr lang="fr-FR" smtClean="0"/>
              <a:t>16/10/2017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98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C718D-0B29-4025-9510-8BA6B0DD9750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A6F5-8CF9-4617-822C-AB394D1EE2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0385D-922D-4D1A-A29D-F1F60938CF5D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5DD0F-5D93-46EC-B842-7CE13BE541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36CE5-5DBB-4D27-B1BF-AFDAC0FE014B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76B7-4D5F-4A6F-AEC2-006C97A60A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56096-3B54-4549-97C9-0E586EE459B6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39D75-9AAF-4F3F-9F29-974E4BDAA6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04BCD-1395-4F93-A6CF-C4264B738AC0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F819E-3847-4407-9289-E84560DE5A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39C9-9DB5-46BF-9D86-183828B5612C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87C52-B80A-4009-A595-658448A46F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5C81C-48CB-4CD3-A8B3-05C6C3F0EBAE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1034-D010-4CEF-B6FD-DE120F911F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47EA-D4DE-4BD7-B40F-3862F04234A4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E316-2C22-41F0-8A5C-9F3A883517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6232-6E2A-4850-8D9A-4C7BC4CD0B10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6CE8D-114E-4662-941A-83AE20DBB4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1E015-2F01-425E-A489-C0C8CD0A2435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B06BB-F0BD-42BE-9619-7275F9402F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E4ECC-00C6-4671-8BE7-1661D018B3BA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F8BCB-E3C4-44E9-BB5E-F28049FB5C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3408C16-EE15-47E2-BB40-1F3FC59365FC}" type="datetime2">
              <a:rPr lang="fr-FR" smtClean="0"/>
              <a:t>lundi 16 octobre 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662333F-0560-4341-A26B-1A927D9D2E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59" r:id="rId2"/>
    <p:sldLayoutId id="2147484268" r:id="rId3"/>
    <p:sldLayoutId id="2147484260" r:id="rId4"/>
    <p:sldLayoutId id="2147484261" r:id="rId5"/>
    <p:sldLayoutId id="2147484262" r:id="rId6"/>
    <p:sldLayoutId id="2147484263" r:id="rId7"/>
    <p:sldLayoutId id="2147484264" r:id="rId8"/>
    <p:sldLayoutId id="2147484269" r:id="rId9"/>
    <p:sldLayoutId id="2147484265" r:id="rId10"/>
    <p:sldLayoutId id="2147484266" r:id="rId11"/>
  </p:sldLayoutIdLst>
  <p:transition spd="slow">
    <p:blinds dir="vert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>
          <a:xfrm>
            <a:off x="427037" y="1412776"/>
            <a:ext cx="8329613" cy="4842487"/>
          </a:xfrm>
        </p:spPr>
        <p:txBody>
          <a:bodyPr>
            <a:normAutofit fontScale="90000"/>
          </a:bodyPr>
          <a:lstStyle/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Workshop on Islamic Finance in the National Accounts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Chaparral Pro" pitchFamily="18" charset="0"/>
              </a:rPr>
              <a:t/>
            </a:r>
            <a:b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Chaparral Pro" pitchFamily="18" charset="0"/>
              </a:rPr>
            </a:b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Chaparral Pro" pitchFamily="18" charset="0"/>
              </a:rPr>
              <a:t/>
            </a:r>
            <a:b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Chaparral Pro" pitchFamily="18" charset="0"/>
              </a:rPr>
            </a:br>
            <a:r>
              <a:rPr lang="en-US" sz="4000" b="1" dirty="0" smtClean="0"/>
              <a:t>COMPILATION</a:t>
            </a:r>
            <a:r>
              <a:rPr lang="en-US" sz="4000" b="1" dirty="0" smtClean="0"/>
              <a:t> </a:t>
            </a:r>
            <a:r>
              <a:rPr lang="en-US" sz="4000" b="1" dirty="0"/>
              <a:t>OF THE PRODUCTION OF BANKING ACTIVITY, CASE OF CÔTE D'IVOIRE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Chaparral Pro" pitchFamily="18" charset="0"/>
              </a:rPr>
              <a:t/>
            </a:r>
            <a:b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Chaparral Pro" pitchFamily="18" charset="0"/>
              </a:rPr>
            </a:b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  <a:latin typeface="Chaparral Pro" pitchFamily="18" charset="0"/>
              </a:rPr>
              <a:t/>
            </a:r>
            <a:br>
              <a:rPr lang="fr-FR" sz="2000" b="1" dirty="0" smtClean="0">
                <a:solidFill>
                  <a:schemeClr val="accent1">
                    <a:lumMod val="50000"/>
                  </a:schemeClr>
                </a:solidFill>
                <a:latin typeface="Chaparral Pro" pitchFamily="18" charset="0"/>
              </a:rPr>
            </a:b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  <a:latin typeface="Chaparral Pro" pitchFamily="18" charset="0"/>
              </a:rPr>
              <a:t/>
            </a:r>
            <a:br>
              <a:rPr lang="fr-FR" sz="2000" b="1" dirty="0" smtClean="0">
                <a:solidFill>
                  <a:schemeClr val="accent1">
                    <a:lumMod val="50000"/>
                  </a:schemeClr>
                </a:solidFill>
                <a:latin typeface="Chaparral Pro" pitchFamily="18" charset="0"/>
              </a:rPr>
            </a:br>
            <a:r>
              <a:rPr lang="fr-FR" sz="3100" b="1" dirty="0" err="1" smtClean="0">
                <a:solidFill>
                  <a:srgbClr val="FF0000"/>
                </a:solidFill>
                <a:latin typeface="Britannic Bold" pitchFamily="34" charset="0"/>
              </a:rPr>
              <a:t>Beruit</a:t>
            </a:r>
            <a:r>
              <a:rPr lang="fr-FR" sz="3100" b="1" dirty="0" smtClean="0">
                <a:solidFill>
                  <a:srgbClr val="FF0000"/>
                </a:solidFill>
                <a:latin typeface="Britannic Bold" pitchFamily="34" charset="0"/>
              </a:rPr>
              <a:t>, Lebanon, 24 – 26 October 2017</a:t>
            </a:r>
            <a:r>
              <a:rPr lang="fr-FR" sz="2200" b="1" dirty="0" smtClean="0">
                <a:solidFill>
                  <a:srgbClr val="FF0000"/>
                </a:solidFill>
                <a:latin typeface="Britannic Bold" pitchFamily="34" charset="0"/>
              </a:rPr>
              <a:t/>
            </a:r>
            <a:br>
              <a:rPr lang="fr-FR" sz="2200" b="1" dirty="0" smtClean="0">
                <a:solidFill>
                  <a:srgbClr val="FF0000"/>
                </a:solidFill>
                <a:latin typeface="Britannic Bold" pitchFamily="34" charset="0"/>
              </a:rPr>
            </a:br>
            <a:r>
              <a:rPr lang="fr-FR" sz="2200" b="1" dirty="0" smtClean="0">
                <a:solidFill>
                  <a:srgbClr val="FF0000"/>
                </a:solidFill>
                <a:latin typeface="Britannic Bold" pitchFamily="34" charset="0"/>
              </a:rPr>
              <a:t/>
            </a:r>
            <a:br>
              <a:rPr lang="fr-FR" sz="2200" b="1" dirty="0" smtClean="0">
                <a:solidFill>
                  <a:srgbClr val="FF0000"/>
                </a:solidFill>
                <a:latin typeface="Britannic Bold" pitchFamily="34" charset="0"/>
              </a:rPr>
            </a:br>
            <a:r>
              <a:rPr lang="fr-FR" sz="2200" b="1" dirty="0" smtClean="0">
                <a:solidFill>
                  <a:srgbClr val="FF0000"/>
                </a:solidFill>
                <a:latin typeface="Britannic Bold" pitchFamily="34" charset="0"/>
              </a:rPr>
              <a:t>                                              </a:t>
            </a:r>
            <a:r>
              <a:rPr lang="fr-FR" sz="1800" dirty="0" smtClean="0">
                <a:latin typeface="Britannic Bold" pitchFamily="34" charset="0"/>
              </a:rPr>
              <a:t>Par: KOTO </a:t>
            </a:r>
            <a:r>
              <a:rPr lang="fr-FR" sz="1800" dirty="0" err="1" smtClean="0">
                <a:latin typeface="Britannic Bold" pitchFamily="34" charset="0"/>
              </a:rPr>
              <a:t>Ehou</a:t>
            </a:r>
            <a:r>
              <a:rPr lang="fr-FR" sz="1800" dirty="0" smtClean="0">
                <a:latin typeface="Britannic Bold" pitchFamily="34" charset="0"/>
              </a:rPr>
              <a:t> M’</a:t>
            </a:r>
            <a:r>
              <a:rPr lang="fr-FR" sz="1800" dirty="0" err="1" smtClean="0">
                <a:latin typeface="Britannic Bold" pitchFamily="34" charset="0"/>
              </a:rPr>
              <a:t>boya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000" b="1" dirty="0" smtClean="0">
                <a:latin typeface="Arial" pitchFamily="34" charset="0"/>
                <a:cs typeface="Arial" pitchFamily="34" charset="0"/>
              </a:rPr>
            </a:br>
            <a:r>
              <a:rPr lang="fr-FR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000" b="1" dirty="0" smtClean="0">
                <a:latin typeface="Arial" pitchFamily="34" charset="0"/>
                <a:cs typeface="Arial" pitchFamily="34" charset="0"/>
              </a:rPr>
            </a:b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INSTITUT NATIONAL DE LA STATISTIQUE CÔTE D’IVOIRE</a:t>
            </a:r>
            <a:br>
              <a:rPr lang="fr-FR" sz="2000" b="1" dirty="0" smtClean="0">
                <a:latin typeface="Arial" pitchFamily="34" charset="0"/>
                <a:cs typeface="Arial" pitchFamily="34" charset="0"/>
              </a:rPr>
            </a:br>
            <a:r>
              <a:rPr lang="fr-FR" sz="2000" b="1" i="1" dirty="0" smtClean="0">
                <a:latin typeface="Arial" pitchFamily="34" charset="0"/>
                <a:cs typeface="Arial" pitchFamily="34" charset="0"/>
              </a:rPr>
              <a:t>Direction de la Comptabilité Nationale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800" dirty="0" smtClean="0">
                <a:latin typeface="Arial" pitchFamily="34" charset="0"/>
                <a:cs typeface="Arial" pitchFamily="34" charset="0"/>
              </a:rPr>
            </a:br>
            <a:r>
              <a:rPr lang="fr-FR" sz="2200" b="1" dirty="0" smtClean="0">
                <a:solidFill>
                  <a:srgbClr val="FF0000"/>
                </a:solidFill>
                <a:latin typeface="Chaparral Pro" pitchFamily="18" charset="0"/>
              </a:rPr>
              <a:t/>
            </a:r>
            <a:br>
              <a:rPr lang="fr-FR" sz="2200" b="1" dirty="0" smtClean="0">
                <a:solidFill>
                  <a:srgbClr val="FF0000"/>
                </a:solidFill>
                <a:latin typeface="Chaparral Pro" pitchFamily="18" charset="0"/>
              </a:rPr>
            </a:br>
            <a:endParaRPr lang="fr-FR" sz="3200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485518" y="1556792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25" name="ZoneTexte 9"/>
          <p:cNvSpPr txBox="1">
            <a:spLocks noChangeArrowheads="1"/>
          </p:cNvSpPr>
          <p:nvPr/>
        </p:nvSpPr>
        <p:spPr bwMode="auto">
          <a:xfrm>
            <a:off x="8316913" y="26035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altLang="fr-FR"/>
          </a:p>
        </p:txBody>
      </p:sp>
      <p:pic>
        <p:nvPicPr>
          <p:cNvPr id="5126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5467-CEFC-487C-9E68-C58674F5869E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66683E-EDDE-474A-9CD8-A3C7C19CC690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22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24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4"/>
            </a:pPr>
            <a:r>
              <a:rPr lang="fr-FR" altLang="fr-FR" sz="3300" b="1" dirty="0" smtClean="0">
                <a:solidFill>
                  <a:srgbClr val="FF0000"/>
                </a:solidFill>
              </a:rPr>
              <a:t>Data </a:t>
            </a:r>
            <a:r>
              <a:rPr lang="fr-FR" altLang="fr-FR" sz="3300" b="1" dirty="0">
                <a:solidFill>
                  <a:srgbClr val="FF0000"/>
                </a:solidFill>
              </a:rPr>
              <a:t>collection plan</a:t>
            </a:r>
            <a:r>
              <a:rPr lang="fr-FR" altLang="fr-FR" sz="3300" b="1" dirty="0" smtClean="0">
                <a:solidFill>
                  <a:srgbClr val="FF0000"/>
                </a:solidFill>
              </a:rPr>
              <a:t/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56565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FR" altLang="fr-FR" sz="2800" b="1" dirty="0" smtClean="0">
              <a:latin typeface="Segoe UI Light" pitchFamily="34" charset="0"/>
              <a:cs typeface="Arial" charset="0"/>
            </a:endParaRPr>
          </a:p>
          <a:p>
            <a:pPr marL="514350" indent="-514350" defTabSz="84455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Processing </a:t>
            </a:r>
            <a:r>
              <a:rPr lang="en-US" sz="2800" b="1" dirty="0">
                <a:solidFill>
                  <a:srgbClr val="002060"/>
                </a:solidFill>
              </a:rPr>
              <a:t>of </a:t>
            </a:r>
            <a:r>
              <a:rPr lang="en-US" sz="2800" b="1" dirty="0" err="1">
                <a:solidFill>
                  <a:srgbClr val="002060"/>
                </a:solidFill>
              </a:rPr>
              <a:t>Raouda</a:t>
            </a:r>
            <a:r>
              <a:rPr lang="en-US" sz="2800" b="1" dirty="0">
                <a:solidFill>
                  <a:srgbClr val="002060"/>
                </a:solidFill>
              </a:rPr>
              <a:t> Finance: </a:t>
            </a:r>
            <a:r>
              <a:rPr lang="en-US" sz="2800" b="1" dirty="0" smtClean="0">
                <a:solidFill>
                  <a:srgbClr val="002060"/>
                </a:solidFill>
              </a:rPr>
              <a:t>its processing </a:t>
            </a:r>
            <a:r>
              <a:rPr lang="en-US" sz="2800" b="1" dirty="0">
                <a:solidFill>
                  <a:srgbClr val="002060"/>
                </a:solidFill>
              </a:rPr>
              <a:t>is identical to the </a:t>
            </a:r>
            <a:r>
              <a:rPr lang="en-US" sz="2800" b="1" dirty="0" smtClean="0">
                <a:solidFill>
                  <a:srgbClr val="002060"/>
                </a:solidFill>
              </a:rPr>
              <a:t>processing </a:t>
            </a:r>
            <a:r>
              <a:rPr lang="en-US" sz="2800" b="1" dirty="0">
                <a:solidFill>
                  <a:srgbClr val="002060"/>
                </a:solidFill>
              </a:rPr>
              <a:t>of the conventional SFD because its 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profit </a:t>
            </a:r>
            <a:r>
              <a:rPr lang="en-US" sz="2800" b="1" dirty="0">
                <a:solidFill>
                  <a:srgbClr val="002060"/>
                </a:solidFill>
              </a:rPr>
              <a:t>and loss </a:t>
            </a:r>
            <a:r>
              <a:rPr lang="en-US" sz="2800" b="1" dirty="0" smtClean="0">
                <a:solidFill>
                  <a:srgbClr val="002060"/>
                </a:solidFill>
              </a:rPr>
              <a:t>account </a:t>
            </a:r>
            <a:r>
              <a:rPr lang="en-US" sz="2800" b="1" dirty="0">
                <a:solidFill>
                  <a:srgbClr val="002060"/>
                </a:solidFill>
              </a:rPr>
              <a:t>does not distinguish itself from other </a:t>
            </a:r>
            <a:r>
              <a:rPr lang="en-US" sz="2800" b="1" dirty="0" smtClean="0">
                <a:solidFill>
                  <a:srgbClr val="002060"/>
                </a:solidFill>
              </a:rPr>
              <a:t>SFD</a:t>
            </a:r>
            <a:r>
              <a:rPr lang="fr-FR" sz="2800" b="1" dirty="0" smtClean="0">
                <a:solidFill>
                  <a:srgbClr val="002060"/>
                </a:solidFill>
              </a:rPr>
              <a:t>;</a:t>
            </a:r>
          </a:p>
          <a:p>
            <a:pPr marL="514350" indent="-514350" defTabSz="84455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endParaRPr lang="fr-FR" sz="2800" b="1" dirty="0" smtClean="0">
              <a:solidFill>
                <a:srgbClr val="002060"/>
              </a:solidFill>
            </a:endParaRPr>
          </a:p>
          <a:p>
            <a:pPr marL="514350" indent="-514350" defTabSz="84455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The Processing </a:t>
            </a:r>
            <a:r>
              <a:rPr lang="en-US" sz="2800" b="1" dirty="0">
                <a:solidFill>
                  <a:srgbClr val="002060"/>
                </a:solidFill>
              </a:rPr>
              <a:t>of the SFD is similar to that of banks with the exception of the central Bank which has a particular </a:t>
            </a:r>
            <a:r>
              <a:rPr lang="en-US" sz="2800" b="1" dirty="0" smtClean="0">
                <a:solidFill>
                  <a:srgbClr val="002060"/>
                </a:solidFill>
              </a:rPr>
              <a:t>processing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pPr marL="514350" indent="-514350" defTabSz="84455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endParaRPr lang="fr-FR" sz="2800" b="1" dirty="0" smtClean="0">
              <a:solidFill>
                <a:srgbClr val="002060"/>
              </a:solidFill>
            </a:endParaRPr>
          </a:p>
          <a:p>
            <a:pPr marL="514350" indent="-514350" defTabSz="84455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Processing </a:t>
            </a:r>
            <a:r>
              <a:rPr lang="en-US" sz="2800" b="1" dirty="0">
                <a:solidFill>
                  <a:srgbClr val="002060"/>
                </a:solidFill>
              </a:rPr>
              <a:t>of the Central Bank: the Central Bank publishes a financial statement strengthened by its member states.</a:t>
            </a:r>
            <a:r>
              <a:rPr lang="fr-FR" sz="2800" b="1" dirty="0" smtClean="0">
                <a:solidFill>
                  <a:srgbClr val="002060"/>
                </a:solidFill>
              </a:rPr>
              <a:t>. </a:t>
            </a:r>
            <a:endParaRPr lang="fr-FR" sz="2800" b="1" dirty="0">
              <a:solidFill>
                <a:srgbClr val="002060"/>
              </a:solidFill>
            </a:endParaRPr>
          </a:p>
          <a:p>
            <a:pPr marL="514350" indent="-514350" defTabSz="84455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endParaRPr lang="fr-FR" sz="2800" b="1" dirty="0" smtClean="0">
              <a:solidFill>
                <a:srgbClr val="002060"/>
              </a:solidFill>
            </a:endParaRPr>
          </a:p>
          <a:p>
            <a:pPr marL="0" indent="0" defTabSz="8445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sz="2800" b="1" dirty="0">
                <a:solidFill>
                  <a:srgbClr val="002060"/>
                </a:solidFill>
              </a:rPr>
              <a:t>The estimation of the </a:t>
            </a:r>
            <a:r>
              <a:rPr lang="en-US" sz="2800" b="1" dirty="0" smtClean="0">
                <a:solidFill>
                  <a:srgbClr val="002060"/>
                </a:solidFill>
              </a:rPr>
              <a:t>net </a:t>
            </a:r>
            <a:r>
              <a:rPr lang="en-US" sz="2800" b="1" dirty="0">
                <a:solidFill>
                  <a:srgbClr val="002060"/>
                </a:solidFill>
              </a:rPr>
              <a:t>income statement(profit and loss account) of the national agency of the Central Bank is made on the basis of the weight of the GDP(GROSS DOMESTIC PRODUCT) 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of </a:t>
            </a:r>
            <a:r>
              <a:rPr lang="fr-FR" sz="2800" b="1" dirty="0">
                <a:solidFill>
                  <a:srgbClr val="002060"/>
                </a:solidFill>
              </a:rPr>
              <a:t>Côte d’Ivoire</a:t>
            </a:r>
            <a:r>
              <a:rPr lang="en-US" sz="2800" b="1" dirty="0" smtClean="0">
                <a:solidFill>
                  <a:srgbClr val="002060"/>
                </a:solidFill>
              </a:rPr>
              <a:t> in </a:t>
            </a:r>
            <a:r>
              <a:rPr lang="en-US" sz="2800" b="1" dirty="0">
                <a:solidFill>
                  <a:srgbClr val="002060"/>
                </a:solidFill>
              </a:rPr>
              <a:t>the global GDP(GROSS DOMESTIC PRODUCT) of </a:t>
            </a:r>
            <a:r>
              <a:rPr lang="fr-FR" sz="2800" b="1" dirty="0" smtClean="0">
                <a:solidFill>
                  <a:srgbClr val="002060"/>
                </a:solidFill>
              </a:rPr>
              <a:t>UEMOA</a:t>
            </a:r>
            <a:r>
              <a:rPr lang="fr-FR" sz="2800" b="1" dirty="0">
                <a:solidFill>
                  <a:srgbClr val="002060"/>
                </a:solidFill>
              </a:rPr>
              <a:t>. </a:t>
            </a:r>
            <a:r>
              <a:rPr lang="en-US" sz="2800" b="1" dirty="0">
                <a:solidFill>
                  <a:srgbClr val="002060"/>
                </a:solidFill>
              </a:rPr>
              <a:t>This ratio is used to determine the clear(net) income statement(profit and loss account) of the national agency of the BCEAO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pPr marL="514350" indent="-514350" defTabSz="84455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endParaRPr lang="fr-FR" sz="28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2800" b="1" dirty="0">
              <a:solidFill>
                <a:srgbClr val="00206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1528" y="1187455"/>
            <a:ext cx="7972425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altLang="fr-FR" b="1" dirty="0" smtClean="0">
                <a:latin typeface="Calibri" pitchFamily="34" charset="0"/>
              </a:rPr>
              <a:t>Traitement des sources (1/2)</a:t>
            </a:r>
            <a:endParaRPr lang="en-US" altLang="fr-FR" b="1" dirty="0">
              <a:latin typeface="Calibri" pitchFamily="34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3E113-991D-44F4-AF33-6027AAF152FF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11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1198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4"/>
            </a:pPr>
            <a:r>
              <a:rPr lang="fr-FR" altLang="fr-FR" sz="3300" b="1" dirty="0" smtClean="0">
                <a:solidFill>
                  <a:srgbClr val="FF0000"/>
                </a:solidFill>
              </a:rPr>
              <a:t>Data </a:t>
            </a:r>
            <a:r>
              <a:rPr lang="fr-FR" altLang="fr-FR" sz="3300" b="1" dirty="0">
                <a:solidFill>
                  <a:srgbClr val="FF0000"/>
                </a:solidFill>
              </a:rPr>
              <a:t>collection plan</a:t>
            </a:r>
            <a:r>
              <a:rPr lang="fr-FR" altLang="fr-FR" sz="3300" b="1" dirty="0" smtClean="0">
                <a:solidFill>
                  <a:srgbClr val="FF0000"/>
                </a:solidFill>
              </a:rPr>
              <a:t/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565650"/>
          </a:xfrm>
        </p:spPr>
        <p:txBody>
          <a:bodyPr>
            <a:normAutofit/>
          </a:bodyPr>
          <a:lstStyle/>
          <a:p>
            <a:pPr marL="0" indent="0" defTabSz="84455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sz="2800" b="1" dirty="0">
              <a:solidFill>
                <a:srgbClr val="002060"/>
              </a:solidFill>
            </a:endParaRPr>
          </a:p>
          <a:p>
            <a:pPr marL="514350" indent="-514350" defTabSz="84455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 startAt="4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Translate </a:t>
            </a:r>
            <a:r>
              <a:rPr lang="en-US" sz="2800" b="1" dirty="0">
                <a:solidFill>
                  <a:srgbClr val="002060"/>
                </a:solidFill>
              </a:rPr>
              <a:t>the economic data received from banks in language of national accounting by means of a table of passage</a:t>
            </a:r>
            <a:r>
              <a:rPr lang="fr-FR" sz="2800" b="1" dirty="0" smtClean="0">
                <a:solidFill>
                  <a:srgbClr val="002060"/>
                </a:solidFill>
              </a:rPr>
              <a:t>;</a:t>
            </a:r>
            <a:endParaRPr lang="fr-FR" sz="2800" b="1" dirty="0">
              <a:solidFill>
                <a:srgbClr val="002060"/>
              </a:solidFill>
            </a:endParaRPr>
          </a:p>
          <a:p>
            <a:pPr marL="514350" indent="-514350" defTabSz="84455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 startAt="4"/>
              <a:defRPr/>
            </a:pPr>
            <a:r>
              <a:rPr lang="fr-FR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Calculation </a:t>
            </a:r>
            <a:r>
              <a:rPr lang="en-US" sz="2800" b="1" dirty="0">
                <a:solidFill>
                  <a:srgbClr val="002060"/>
                </a:solidFill>
              </a:rPr>
              <a:t>of the production of </a:t>
            </a:r>
            <a:r>
              <a:rPr lang="en-US" sz="2800" b="1" dirty="0" smtClean="0">
                <a:solidFill>
                  <a:srgbClr val="002060"/>
                </a:solidFill>
              </a:rPr>
              <a:t>banks</a:t>
            </a:r>
            <a:r>
              <a:rPr lang="fr-FR" sz="2800" b="1" dirty="0" smtClean="0">
                <a:solidFill>
                  <a:srgbClr val="002060"/>
                </a:solidFill>
              </a:rPr>
              <a:t>.</a:t>
            </a:r>
            <a:endParaRPr lang="fr-FR" sz="2800" b="1" dirty="0">
              <a:solidFill>
                <a:srgbClr val="00206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1528" y="1187455"/>
            <a:ext cx="7972425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altLang="fr-FR" b="1" dirty="0" smtClean="0">
                <a:latin typeface="Calibri" pitchFamily="34" charset="0"/>
              </a:rPr>
              <a:t> </a:t>
            </a:r>
            <a:r>
              <a:rPr lang="fr-FR" altLang="fr-FR" b="1" dirty="0" err="1">
                <a:latin typeface="Calibri" pitchFamily="34" charset="0"/>
              </a:rPr>
              <a:t>Treatment</a:t>
            </a:r>
            <a:r>
              <a:rPr lang="fr-FR" altLang="fr-FR" b="1" dirty="0">
                <a:latin typeface="Calibri" pitchFamily="34" charset="0"/>
              </a:rPr>
              <a:t> of sources(2/2</a:t>
            </a:r>
            <a:r>
              <a:rPr lang="fr-FR" altLang="fr-FR" b="1" dirty="0" smtClean="0">
                <a:latin typeface="Calibri" pitchFamily="34" charset="0"/>
              </a:rPr>
              <a:t>)</a:t>
            </a:r>
            <a:endParaRPr lang="en-US" altLang="fr-FR" b="1" dirty="0">
              <a:latin typeface="Calibri" pitchFamily="34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3E113-991D-44F4-AF33-6027AAF152FF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11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2771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5"/>
            </a:pPr>
            <a:r>
              <a:rPr lang="en-US" sz="3600" b="1" dirty="0">
                <a:solidFill>
                  <a:srgbClr val="FF0000"/>
                </a:solidFill>
              </a:rPr>
              <a:t>Methodology of calculation of the production</a:t>
            </a:r>
            <a:r>
              <a:rPr lang="fr-FR" altLang="fr-FR" sz="3300" b="1" dirty="0" smtClean="0">
                <a:solidFill>
                  <a:srgbClr val="FF0000"/>
                </a:solidFill>
              </a:rPr>
              <a:t/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5656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fr-FR" sz="2800" b="1" dirty="0" smtClean="0">
                <a:solidFill>
                  <a:srgbClr val="002060"/>
                </a:solidFill>
              </a:rPr>
              <a:t>Production </a:t>
            </a:r>
            <a:r>
              <a:rPr lang="en-US" altLang="fr-FR" sz="2800" b="1" dirty="0">
                <a:solidFill>
                  <a:srgbClr val="002060"/>
                </a:solidFill>
              </a:rPr>
              <a:t>of banks consists of </a:t>
            </a:r>
            <a:r>
              <a:rPr lang="fr-FR" altLang="fr-FR" sz="2800" b="1" dirty="0" smtClean="0">
                <a:solidFill>
                  <a:srgbClr val="002060"/>
                </a:solidFill>
              </a:rPr>
              <a:t>:</a:t>
            </a:r>
            <a:endParaRPr lang="fr-FR" altLang="fr-FR" sz="2800" b="1" dirty="0">
              <a:solidFill>
                <a:srgbClr val="002060"/>
              </a:solidFill>
            </a:endParaRPr>
          </a:p>
          <a:p>
            <a:pPr lvl="1" eaLnBrk="1" hangingPunct="1"/>
            <a:r>
              <a:rPr lang="fr-FR" altLang="fr-FR" sz="2800" b="1" dirty="0" smtClean="0">
                <a:solidFill>
                  <a:srgbClr val="002060"/>
                </a:solidFill>
              </a:rPr>
              <a:t>Services </a:t>
            </a:r>
            <a:r>
              <a:rPr lang="fr-FR" altLang="fr-FR" sz="2800" b="1" dirty="0" err="1">
                <a:solidFill>
                  <a:srgbClr val="002060"/>
                </a:solidFill>
              </a:rPr>
              <a:t>Charged</a:t>
            </a:r>
            <a:r>
              <a:rPr lang="fr-FR" altLang="fr-FR" sz="2800" b="1" dirty="0">
                <a:solidFill>
                  <a:srgbClr val="002060"/>
                </a:solidFill>
              </a:rPr>
              <a:t>;</a:t>
            </a:r>
          </a:p>
          <a:p>
            <a:pPr lvl="1" eaLnBrk="1" hangingPunct="1"/>
            <a:r>
              <a:rPr lang="en-US" altLang="ja-JP" sz="2800" b="1" dirty="0" smtClean="0">
                <a:solidFill>
                  <a:srgbClr val="002060"/>
                </a:solidFill>
              </a:rPr>
              <a:t>Services </a:t>
            </a:r>
            <a:r>
              <a:rPr lang="en-US" altLang="ja-JP" sz="2800" b="1" dirty="0">
                <a:solidFill>
                  <a:srgbClr val="002060"/>
                </a:solidFill>
              </a:rPr>
              <a:t>rendered by financial institutions to other institutional sectors when lending money or when managing their deposits: </a:t>
            </a:r>
            <a:r>
              <a:rPr lang="en-US" altLang="ja-JP" sz="2800" b="1" dirty="0" smtClean="0">
                <a:solidFill>
                  <a:srgbClr val="002060"/>
                </a:solidFill>
              </a:rPr>
              <a:t>SIFIM </a:t>
            </a:r>
            <a:r>
              <a:rPr lang="en-US" altLang="ja-JP" sz="2800" b="1" dirty="0">
                <a:solidFill>
                  <a:srgbClr val="002060"/>
                </a:solidFill>
              </a:rPr>
              <a:t>(Indirectly Measured Financial Intermediation Service).</a:t>
            </a:r>
            <a:endParaRPr lang="fr-FR" altLang="ja-JP" sz="2800" b="1" dirty="0">
              <a:solidFill>
                <a:srgbClr val="002060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FR" altLang="fr-FR" sz="2800" b="1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2800" b="1" dirty="0">
              <a:solidFill>
                <a:srgbClr val="00206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1528" y="1187455"/>
            <a:ext cx="7972425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fr-FR" b="1" dirty="0" smtClean="0">
                <a:latin typeface="Calibri" pitchFamily="34" charset="0"/>
              </a:rPr>
              <a:t>Estimated </a:t>
            </a:r>
            <a:r>
              <a:rPr lang="en-US" altLang="fr-FR" b="1" dirty="0">
                <a:latin typeface="Calibri" pitchFamily="34" charset="0"/>
              </a:rPr>
              <a:t>production at current prices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9C106-C21F-45F3-893C-26808D3D6801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9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4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88266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5"/>
            </a:pPr>
            <a:r>
              <a:rPr lang="en-US" sz="3200" b="1" dirty="0">
                <a:solidFill>
                  <a:srgbClr val="FF0000"/>
                </a:solidFill>
              </a:rPr>
              <a:t>Methodology of calculation of the production</a:t>
            </a:r>
            <a:r>
              <a:rPr lang="fr-FR" altLang="fr-FR" sz="3300" b="1" dirty="0" smtClean="0">
                <a:solidFill>
                  <a:srgbClr val="FF0000"/>
                </a:solidFill>
              </a:rPr>
              <a:t/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565650"/>
          </a:xfrm>
        </p:spPr>
        <p:txBody>
          <a:bodyPr>
            <a:normAutofit/>
          </a:bodyPr>
          <a:lstStyle/>
          <a:p>
            <a:pPr marL="514350" indent="-51435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fr-FR" altLang="fr-FR" sz="2800" b="1" dirty="0">
                <a:solidFill>
                  <a:srgbClr val="002060"/>
                </a:solidFill>
              </a:rPr>
              <a:t>Production </a:t>
            </a:r>
            <a:r>
              <a:rPr lang="fr-FR" altLang="fr-FR" sz="2800" b="1" dirty="0" err="1" smtClean="0">
                <a:solidFill>
                  <a:srgbClr val="002060"/>
                </a:solidFill>
              </a:rPr>
              <a:t>outside</a:t>
            </a:r>
            <a:r>
              <a:rPr lang="fr-FR" altLang="fr-FR" sz="2800" b="1" dirty="0" smtClean="0">
                <a:solidFill>
                  <a:srgbClr val="002060"/>
                </a:solidFill>
              </a:rPr>
              <a:t> SIFIM</a:t>
            </a:r>
            <a:endParaRPr lang="fr-FR" altLang="fr-FR" sz="2800" b="1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2800" b="1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altLang="fr-FR" sz="2800" b="1" dirty="0" smtClean="0">
                <a:solidFill>
                  <a:srgbClr val="002060"/>
                </a:solidFill>
              </a:rPr>
              <a:t>The </a:t>
            </a:r>
            <a:r>
              <a:rPr lang="en-US" altLang="fr-FR" sz="2800" b="1" dirty="0">
                <a:solidFill>
                  <a:srgbClr val="002060"/>
                </a:solidFill>
              </a:rPr>
              <a:t>production of </a:t>
            </a:r>
            <a:r>
              <a:rPr lang="en-US" altLang="fr-FR" sz="2800" b="1" dirty="0" smtClean="0">
                <a:solidFill>
                  <a:srgbClr val="002060"/>
                </a:solidFill>
              </a:rPr>
              <a:t>none-SIFIM </a:t>
            </a:r>
            <a:r>
              <a:rPr lang="en-US" altLang="fr-FR" sz="2800" b="1" dirty="0">
                <a:solidFill>
                  <a:srgbClr val="002060"/>
                </a:solidFill>
              </a:rPr>
              <a:t>banks comes from banking services explicitly invoiced in the form of commissions for specialized services provided by banks: file instructions, bank transactions (bank transfer, credit cards, account and securities management), </a:t>
            </a:r>
            <a:r>
              <a:rPr lang="en-US" altLang="fr-FR" sz="2800" b="1" dirty="0" smtClean="0">
                <a:solidFill>
                  <a:srgbClr val="002060"/>
                </a:solidFill>
              </a:rPr>
              <a:t>etc…</a:t>
            </a:r>
            <a:endParaRPr lang="fr-FR" altLang="fr-FR" sz="2800" b="1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3200" b="1" dirty="0" smtClean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2800" b="1" dirty="0">
              <a:solidFill>
                <a:srgbClr val="00206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1528" y="1187455"/>
            <a:ext cx="7972425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fr-FR" b="1" dirty="0">
                <a:latin typeface="Calibri" pitchFamily="34" charset="0"/>
              </a:rPr>
              <a:t>Estimated production at current prices</a:t>
            </a:r>
            <a:endParaRPr lang="en-US" altLang="fr-FR" b="1" dirty="0">
              <a:latin typeface="Calibri" pitchFamily="34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9C106-C21F-45F3-893C-26808D3D6801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9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4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01006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5"/>
            </a:pPr>
            <a:r>
              <a:rPr lang="en-US" sz="3200" b="1" dirty="0" smtClean="0">
                <a:solidFill>
                  <a:srgbClr val="FF0000"/>
                </a:solidFill>
              </a:rPr>
              <a:t>Methodology </a:t>
            </a:r>
            <a:r>
              <a:rPr lang="en-US" sz="3200" b="1" dirty="0">
                <a:solidFill>
                  <a:srgbClr val="FF0000"/>
                </a:solidFill>
              </a:rPr>
              <a:t>of calculation of the production</a:t>
            </a:r>
            <a:r>
              <a:rPr lang="fr-FR" altLang="fr-FR" sz="3300" b="1" dirty="0" smtClean="0">
                <a:solidFill>
                  <a:srgbClr val="FF0000"/>
                </a:solidFill>
              </a:rPr>
              <a:t/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565650"/>
          </a:xfrm>
        </p:spPr>
        <p:txBody>
          <a:bodyPr>
            <a:normAutofit/>
          </a:bodyPr>
          <a:lstStyle/>
          <a:p>
            <a:pPr marL="514350" indent="-51435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 startAt="2"/>
              <a:defRPr/>
            </a:pPr>
            <a:r>
              <a:rPr lang="fr-FR" altLang="fr-FR" sz="2800" b="1" dirty="0" smtClean="0">
                <a:solidFill>
                  <a:srgbClr val="002060"/>
                </a:solidFill>
              </a:rPr>
              <a:t>FISIM</a:t>
            </a:r>
            <a:endParaRPr lang="fr-FR" altLang="fr-FR" sz="2800" b="1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2800" b="1" dirty="0">
              <a:solidFill>
                <a:srgbClr val="002060"/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800" b="1" dirty="0" smtClean="0">
                <a:solidFill>
                  <a:srgbClr val="002060"/>
                </a:solidFill>
              </a:rPr>
              <a:t>FISIM </a:t>
            </a:r>
            <a:r>
              <a:rPr lang="fr-FR" sz="2800" b="1" dirty="0">
                <a:solidFill>
                  <a:srgbClr val="002060"/>
                </a:solidFill>
              </a:rPr>
              <a:t>= </a:t>
            </a:r>
            <a:r>
              <a:rPr lang="en-US" sz="2800" b="1" dirty="0">
                <a:solidFill>
                  <a:srgbClr val="002060"/>
                </a:solidFill>
              </a:rPr>
              <a:t>Difference between the interests received from the loans and those </a:t>
            </a:r>
            <a:r>
              <a:rPr lang="en-US" sz="2800" b="1" dirty="0" smtClean="0">
                <a:solidFill>
                  <a:srgbClr val="002060"/>
                </a:solidFill>
              </a:rPr>
              <a:t>paid on </a:t>
            </a:r>
            <a:r>
              <a:rPr lang="en-US" sz="2800" b="1" dirty="0">
                <a:solidFill>
                  <a:srgbClr val="002060"/>
                </a:solidFill>
              </a:rPr>
              <a:t>the </a:t>
            </a:r>
            <a:r>
              <a:rPr lang="en-US" sz="2800" b="1" dirty="0" smtClean="0">
                <a:solidFill>
                  <a:srgbClr val="002060"/>
                </a:solidFill>
              </a:rPr>
              <a:t>deposits</a:t>
            </a:r>
            <a:r>
              <a:rPr lang="fr-FR" sz="2800" b="1" dirty="0" smtClean="0">
                <a:solidFill>
                  <a:srgbClr val="002060"/>
                </a:solidFill>
              </a:rPr>
              <a:t>. </a:t>
            </a:r>
            <a:endParaRPr lang="fr-FR" sz="2800" b="1" dirty="0">
              <a:solidFill>
                <a:srgbClr val="002060"/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002060"/>
                </a:solidFill>
              </a:rPr>
              <a:t>Interest received and paid is from banks and</a:t>
            </a:r>
            <a:r>
              <a:rPr lang="fr-FR" sz="2800" b="1" dirty="0" smtClean="0">
                <a:solidFill>
                  <a:srgbClr val="002060"/>
                </a:solidFill>
              </a:rPr>
              <a:t> SFD.</a:t>
            </a:r>
            <a:endParaRPr lang="fr-FR" sz="2800" b="1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3200" b="1" dirty="0" smtClean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2800" b="1" dirty="0">
              <a:solidFill>
                <a:srgbClr val="00206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1528" y="1187455"/>
            <a:ext cx="7972425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fr-FR" b="1" dirty="0">
                <a:latin typeface="Calibri" pitchFamily="34" charset="0"/>
              </a:rPr>
              <a:t>Estimated production at current prices</a:t>
            </a:r>
            <a:endParaRPr lang="en-US" altLang="fr-FR" b="1" dirty="0">
              <a:latin typeface="Calibri" pitchFamily="34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9C106-C21F-45F3-893C-26808D3D6801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9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4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0439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6"/>
            </a:pPr>
            <a:r>
              <a:rPr lang="en-US" altLang="fr-FR" sz="3300" b="1" dirty="0" smtClean="0">
                <a:solidFill>
                  <a:srgbClr val="FF0000"/>
                </a:solidFill>
              </a:rPr>
              <a:t> Added estimation </a:t>
            </a:r>
            <a:r>
              <a:rPr lang="en-US" altLang="fr-FR" sz="3300" b="1" dirty="0">
                <a:solidFill>
                  <a:srgbClr val="FF0000"/>
                </a:solidFill>
              </a:rPr>
              <a:t>of the value</a:t>
            </a:r>
            <a:r>
              <a:rPr lang="fr-FR" altLang="fr-FR" sz="3300" b="1" dirty="0" smtClean="0">
                <a:solidFill>
                  <a:srgbClr val="FF0000"/>
                </a:solidFill>
              </a:rPr>
              <a:t>(VA)</a:t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565650"/>
          </a:xfrm>
        </p:spPr>
        <p:txBody>
          <a:bodyPr>
            <a:normAutofit/>
          </a:bodyPr>
          <a:lstStyle/>
          <a:p>
            <a:pPr marL="0" indent="0" defTabSz="8445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The </a:t>
            </a:r>
            <a:r>
              <a:rPr lang="en-US" sz="2400" b="1" dirty="0">
                <a:solidFill>
                  <a:srgbClr val="002060"/>
                </a:solidFill>
              </a:rPr>
              <a:t>added value cleared by the services charged of banking activity results from the subtraction of the production of the banking service to the amount of intermediate consumption (CI). </a:t>
            </a:r>
            <a:endParaRPr lang="fr-FR" sz="2400" b="1" dirty="0" smtClean="0">
              <a:solidFill>
                <a:srgbClr val="002060"/>
              </a:solidFill>
            </a:endParaRPr>
          </a:p>
          <a:p>
            <a:pPr marL="0" indent="0" defTabSz="844550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sz="2400" b="1" dirty="0">
                <a:solidFill>
                  <a:srgbClr val="002060"/>
                </a:solidFill>
              </a:rPr>
              <a:t>The CI </a:t>
            </a:r>
            <a:r>
              <a:rPr lang="en-US" sz="2400" b="1" dirty="0" smtClean="0">
                <a:solidFill>
                  <a:srgbClr val="002060"/>
                </a:solidFill>
              </a:rPr>
              <a:t>corresponds </a:t>
            </a:r>
            <a:r>
              <a:rPr lang="en-US" sz="2400" b="1" dirty="0">
                <a:solidFill>
                  <a:srgbClr val="002060"/>
                </a:solidFill>
              </a:rPr>
              <a:t>to current expenses (external </a:t>
            </a:r>
            <a:r>
              <a:rPr lang="en-US" sz="2400" b="1" dirty="0" smtClean="0">
                <a:solidFill>
                  <a:srgbClr val="002060"/>
                </a:solidFill>
              </a:rPr>
              <a:t>loads connected </a:t>
            </a:r>
            <a:r>
              <a:rPr lang="en-US" sz="2400" b="1" dirty="0">
                <a:solidFill>
                  <a:srgbClr val="002060"/>
                </a:solidFill>
              </a:rPr>
              <a:t>to external services and to other external services) which banks face within the framework of their activity</a:t>
            </a:r>
            <a:r>
              <a:rPr lang="fr-FR" sz="2400" b="1" dirty="0" smtClean="0">
                <a:solidFill>
                  <a:srgbClr val="002060"/>
                </a:solidFill>
              </a:rPr>
              <a:t>. </a:t>
            </a:r>
            <a:endParaRPr lang="fr-FR" sz="2400" b="1" dirty="0">
              <a:solidFill>
                <a:srgbClr val="002060"/>
              </a:solidFill>
            </a:endParaRPr>
          </a:p>
          <a:p>
            <a:pPr defTabSz="844550">
              <a:lnSpc>
                <a:spcPct val="90000"/>
              </a:lnSpc>
              <a:spcAft>
                <a:spcPct val="35000"/>
              </a:spcAft>
            </a:pPr>
            <a:endParaRPr lang="fr-FR" sz="2400" b="1" dirty="0">
              <a:solidFill>
                <a:srgbClr val="002060"/>
              </a:solidFill>
            </a:endParaRPr>
          </a:p>
          <a:p>
            <a:pPr marL="0" indent="0" defTabSz="844550">
              <a:lnSpc>
                <a:spcPct val="90000"/>
              </a:lnSpc>
              <a:spcAft>
                <a:spcPct val="35000"/>
              </a:spcAft>
              <a:buNone/>
            </a:pPr>
            <a:r>
              <a:rPr lang="fr-FR" sz="2400" b="1" dirty="0">
                <a:solidFill>
                  <a:srgbClr val="002060"/>
                </a:solidFill>
              </a:rPr>
              <a:t>VA = P - CI 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2800" b="1" dirty="0">
              <a:solidFill>
                <a:srgbClr val="00206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1528" y="1187455"/>
            <a:ext cx="7972425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altLang="fr-FR" b="1" dirty="0" err="1">
                <a:latin typeface="Calibri" pitchFamily="34" charset="0"/>
              </a:rPr>
              <a:t>Estimated</a:t>
            </a:r>
            <a:r>
              <a:rPr lang="fr-FR" altLang="fr-FR" b="1" dirty="0">
                <a:latin typeface="Calibri" pitchFamily="34" charset="0"/>
              </a:rPr>
              <a:t> value </a:t>
            </a:r>
            <a:r>
              <a:rPr lang="fr-FR" altLang="fr-FR" b="1" dirty="0" err="1">
                <a:latin typeface="Calibri" pitchFamily="34" charset="0"/>
              </a:rPr>
              <a:t>added</a:t>
            </a:r>
            <a:endParaRPr lang="en-US" altLang="fr-FR" b="1" dirty="0">
              <a:latin typeface="Calibri" pitchFamily="34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9C106-C21F-45F3-893C-26808D3D6801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9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4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3648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7"/>
            </a:pPr>
            <a:r>
              <a:rPr lang="en-US" altLang="fr-FR" sz="3300" b="1" dirty="0" smtClean="0">
                <a:solidFill>
                  <a:srgbClr val="FF0000"/>
                </a:solidFill>
              </a:rPr>
              <a:t>Estimates </a:t>
            </a:r>
            <a:r>
              <a:rPr lang="en-US" altLang="fr-FR" sz="3300" b="1" dirty="0">
                <a:solidFill>
                  <a:srgbClr val="FF0000"/>
                </a:solidFill>
              </a:rPr>
              <a:t>of other resources and </a:t>
            </a:r>
            <a:r>
              <a:rPr lang="en-US" altLang="fr-FR" sz="3300" b="1" dirty="0" smtClean="0">
                <a:solidFill>
                  <a:srgbClr val="FF0000"/>
                </a:solidFill>
              </a:rPr>
              <a:t>Uses</a:t>
            </a:r>
            <a:r>
              <a:rPr lang="fr-FR" altLang="fr-FR" sz="3300" b="1" dirty="0" smtClean="0">
                <a:solidFill>
                  <a:srgbClr val="FF0000"/>
                </a:solidFill>
              </a:rPr>
              <a:t/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5656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The </a:t>
            </a:r>
            <a:r>
              <a:rPr lang="en-US" sz="2400" b="1" dirty="0">
                <a:solidFill>
                  <a:srgbClr val="002060"/>
                </a:solidFill>
              </a:rPr>
              <a:t>imports and the exports of banking services result from the balance of payments</a:t>
            </a:r>
            <a:r>
              <a:rPr lang="fr-FR" sz="2400" b="1" dirty="0" smtClean="0">
                <a:solidFill>
                  <a:srgbClr val="002060"/>
                </a:solidFill>
              </a:rPr>
              <a:t>;</a:t>
            </a:r>
            <a:endParaRPr lang="fr-FR" sz="24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The </a:t>
            </a:r>
            <a:r>
              <a:rPr lang="en-US" sz="2400" b="1" dirty="0">
                <a:solidFill>
                  <a:srgbClr val="002060"/>
                </a:solidFill>
              </a:rPr>
              <a:t>balance is shared between CI and CF</a:t>
            </a:r>
            <a:r>
              <a:rPr lang="fr-FR" sz="2400" b="1" dirty="0" smtClean="0">
                <a:solidFill>
                  <a:srgbClr val="002060"/>
                </a:solidFill>
              </a:rPr>
              <a:t>.</a:t>
            </a:r>
            <a:endParaRPr lang="fr-FR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For </a:t>
            </a:r>
            <a:r>
              <a:rPr lang="en-US" sz="2400" b="1" dirty="0">
                <a:solidFill>
                  <a:srgbClr val="002060"/>
                </a:solidFill>
              </a:rPr>
              <a:t>the </a:t>
            </a:r>
            <a:r>
              <a:rPr lang="en-US" sz="2400" b="1" dirty="0" smtClean="0">
                <a:solidFill>
                  <a:srgbClr val="002060"/>
                </a:solidFill>
              </a:rPr>
              <a:t>sharing </a:t>
            </a:r>
            <a:r>
              <a:rPr lang="en-US" sz="2400" b="1" dirty="0">
                <a:solidFill>
                  <a:srgbClr val="002060"/>
                </a:solidFill>
              </a:rPr>
              <a:t>volume </a:t>
            </a:r>
            <a:r>
              <a:rPr lang="en-US" sz="2400" b="1" dirty="0" smtClean="0">
                <a:solidFill>
                  <a:srgbClr val="002060"/>
                </a:solidFill>
              </a:rPr>
              <a:t>price : </a:t>
            </a:r>
            <a:r>
              <a:rPr lang="en-US" sz="2400" b="1" dirty="0">
                <a:solidFill>
                  <a:srgbClr val="002060"/>
                </a:solidFill>
              </a:rPr>
              <a:t>the </a:t>
            </a:r>
            <a:r>
              <a:rPr lang="en-US" sz="2400" b="1" dirty="0" smtClean="0">
                <a:solidFill>
                  <a:srgbClr val="002060"/>
                </a:solidFill>
              </a:rPr>
              <a:t>index </a:t>
            </a:r>
            <a:r>
              <a:rPr lang="en-US" sz="2400" b="1" dirty="0">
                <a:solidFill>
                  <a:srgbClr val="002060"/>
                </a:solidFill>
              </a:rPr>
              <a:t>harmonized by consumer prices is used for the estimation of the volume</a:t>
            </a:r>
            <a:endParaRPr lang="fr-FR" sz="2400" b="1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2800" b="1" dirty="0">
              <a:solidFill>
                <a:srgbClr val="00206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1528" y="1187455"/>
            <a:ext cx="7972425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altLang="fr-FR" b="1" dirty="0" smtClean="0">
                <a:solidFill>
                  <a:srgbClr val="002060"/>
                </a:solidFill>
              </a:rPr>
              <a:t>Balance </a:t>
            </a:r>
            <a:r>
              <a:rPr lang="fr-FR" altLang="fr-FR" b="1" dirty="0">
                <a:solidFill>
                  <a:srgbClr val="002060"/>
                </a:solidFill>
              </a:rPr>
              <a:t>Resource </a:t>
            </a:r>
            <a:r>
              <a:rPr lang="fr-FR" altLang="fr-FR" b="1" dirty="0" smtClean="0">
                <a:solidFill>
                  <a:srgbClr val="002060"/>
                </a:solidFill>
              </a:rPr>
              <a:t>Use</a:t>
            </a:r>
            <a:endParaRPr lang="en-US" altLang="fr-FR" b="1" dirty="0">
              <a:latin typeface="Calibri" pitchFamily="34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9C106-C21F-45F3-893C-26808D3D6801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9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4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8287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8"/>
            </a:pPr>
            <a:r>
              <a:rPr lang="fr-FR" altLang="fr-FR" sz="3300" b="1" dirty="0" smtClean="0">
                <a:solidFill>
                  <a:srgbClr val="FF0000"/>
                </a:solidFill>
              </a:rPr>
              <a:t>Prospect</a:t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565650"/>
          </a:xfrm>
        </p:spPr>
        <p:txBody>
          <a:bodyPr>
            <a:normAutofit/>
          </a:bodyPr>
          <a:lstStyle/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en-US" sz="2400" b="1" dirty="0">
                <a:solidFill>
                  <a:srgbClr val="002060"/>
                </a:solidFill>
              </a:rPr>
              <a:t>A mode unique production for Finance companies was to create with the implementation of </a:t>
            </a:r>
            <a:r>
              <a:rPr lang="fr-FR" sz="2400" b="1" dirty="0" smtClean="0">
                <a:solidFill>
                  <a:srgbClr val="002060"/>
                </a:solidFill>
              </a:rPr>
              <a:t>SCN2008</a:t>
            </a:r>
            <a:r>
              <a:rPr lang="fr-FR" sz="2400" b="1" dirty="0">
                <a:solidFill>
                  <a:srgbClr val="002060"/>
                </a:solidFill>
              </a:rPr>
              <a:t>;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Produce </a:t>
            </a:r>
            <a:r>
              <a:rPr lang="en-US" sz="2400" b="1" dirty="0">
                <a:solidFill>
                  <a:srgbClr val="002060"/>
                </a:solidFill>
              </a:rPr>
              <a:t>the financial accounts of the institutional sectors.</a:t>
            </a:r>
            <a:r>
              <a:rPr lang="fr-FR" sz="2400" b="1" dirty="0" smtClean="0">
                <a:solidFill>
                  <a:srgbClr val="002060"/>
                </a:solidFill>
              </a:rPr>
              <a:t>.</a:t>
            </a:r>
            <a:endParaRPr lang="fr-FR" sz="2400" b="1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2800" b="1" dirty="0">
              <a:solidFill>
                <a:srgbClr val="00206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1528" y="1187455"/>
            <a:ext cx="7972425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fr-FR" b="1" dirty="0">
              <a:latin typeface="Calibri" pitchFamily="34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9C106-C21F-45F3-893C-26808D3D6801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9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4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8241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>
          <a:xfrm>
            <a:off x="357188" y="1052513"/>
            <a:ext cx="8229600" cy="5472112"/>
          </a:xfrm>
        </p:spPr>
        <p:txBody>
          <a:bodyPr>
            <a:noAutofit/>
          </a:bodyPr>
          <a:lstStyle/>
          <a:p>
            <a:pPr marL="274320" indent="-274320" algn="ctr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fr-FR" sz="6600" b="1" dirty="0" smtClean="0">
                <a:solidFill>
                  <a:schemeClr val="accent2">
                    <a:lumMod val="75000"/>
                  </a:schemeClr>
                </a:solidFill>
              </a:rPr>
              <a:t>Thank </a:t>
            </a:r>
            <a:r>
              <a:rPr lang="en-US" altLang="fr-FR" sz="6600" b="1" dirty="0">
                <a:solidFill>
                  <a:schemeClr val="accent2">
                    <a:lumMod val="75000"/>
                  </a:schemeClr>
                </a:solidFill>
              </a:rPr>
              <a:t>you for your attention</a:t>
            </a:r>
            <a:r>
              <a:rPr lang="fr-FR" altLang="fr-FR" sz="8000" b="1" dirty="0" smtClean="0">
                <a:solidFill>
                  <a:schemeClr val="accent2">
                    <a:lumMod val="75000"/>
                  </a:schemeClr>
                </a:solidFill>
              </a:rPr>
              <a:t>!!!</a:t>
            </a:r>
          </a:p>
        </p:txBody>
      </p:sp>
      <p:pic>
        <p:nvPicPr>
          <p:cNvPr id="17411" name="Imag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82702-F02D-4315-9B9F-6DDC085CA5EA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6771BF-7654-4FFC-9F77-3DBEFD2438DB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6" name="Imag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2" descr="ARMOIRIE jpe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" name="Picture 1" descr="C:\Users\551533\Desktop\UN Logos 2015\ESCWA LG-En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UNSD_logo.png"/>
          <p:cNvPicPr/>
          <p:nvPr/>
        </p:nvPicPr>
        <p:blipFill rotWithShape="1">
          <a:blip r:embed="rId5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" y="246041"/>
            <a:ext cx="8229600" cy="1273321"/>
          </a:xfrm>
        </p:spPr>
        <p:txBody>
          <a:bodyPr/>
          <a:lstStyle/>
          <a:p>
            <a:pPr algn="ctr" eaLnBrk="1" hangingPunct="1"/>
            <a:r>
              <a:rPr lang="fr-FR" altLang="fr-FR" sz="3300" b="1" dirty="0" smtClean="0">
                <a:solidFill>
                  <a:srgbClr val="FF0000"/>
                </a:solidFill>
              </a:rPr>
              <a:t/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r>
              <a:rPr lang="fr-FR" altLang="fr-FR" sz="2800" b="1" dirty="0">
                <a:solidFill>
                  <a:srgbClr val="FF0000"/>
                </a:solidFill>
              </a:rPr>
              <a:t/>
            </a:r>
            <a:br>
              <a:rPr lang="fr-FR" altLang="fr-FR" sz="2800" b="1" dirty="0">
                <a:solidFill>
                  <a:srgbClr val="FF0000"/>
                </a:solidFill>
              </a:rPr>
            </a:br>
            <a:r>
              <a:rPr lang="fr-FR" altLang="fr-FR" sz="2800" b="1" dirty="0">
                <a:solidFill>
                  <a:srgbClr val="FF0000"/>
                </a:solidFill>
              </a:rPr>
              <a:t> Presentation's plan </a:t>
            </a:r>
            <a:r>
              <a:rPr lang="fr-FR" altLang="fr-FR" sz="2800" dirty="0" smtClean="0"/>
              <a:t/>
            </a:r>
            <a:br>
              <a:rPr lang="fr-FR" altLang="fr-FR" sz="2800" dirty="0" smtClean="0"/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090764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Introduction</a:t>
            </a:r>
            <a:r>
              <a:rPr lang="en-US" sz="2800" b="1" dirty="0">
                <a:solidFill>
                  <a:srgbClr val="002060"/>
                </a:solidFill>
              </a:rPr>
              <a:t>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</a:rPr>
              <a:t>G</a:t>
            </a:r>
            <a:r>
              <a:rPr lang="en-US" sz="2800" b="1" dirty="0" smtClean="0">
                <a:solidFill>
                  <a:srgbClr val="002060"/>
                </a:solidFill>
              </a:rPr>
              <a:t>oals</a:t>
            </a:r>
            <a:r>
              <a:rPr lang="en-US" sz="2800" b="1" dirty="0">
                <a:solidFill>
                  <a:srgbClr val="002060"/>
                </a:solidFill>
              </a:rPr>
              <a:t>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</a:rPr>
              <a:t>Management of the </a:t>
            </a:r>
            <a:r>
              <a:rPr lang="en-US" sz="2800" b="1" dirty="0" smtClean="0">
                <a:solidFill>
                  <a:srgbClr val="002060"/>
                </a:solidFill>
              </a:rPr>
              <a:t>nomenclature;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</a:rPr>
              <a:t>Data collection </a:t>
            </a:r>
            <a:r>
              <a:rPr lang="en-US" sz="2800" b="1" dirty="0" smtClean="0">
                <a:solidFill>
                  <a:srgbClr val="002060"/>
                </a:solidFill>
              </a:rPr>
              <a:t>plan;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</a:rPr>
              <a:t>Methodology of calculation of the production;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</a:rPr>
              <a:t>E</a:t>
            </a:r>
            <a:r>
              <a:rPr lang="en-US" sz="2800" b="1" dirty="0" smtClean="0">
                <a:solidFill>
                  <a:srgbClr val="002060"/>
                </a:solidFill>
              </a:rPr>
              <a:t>stimation </a:t>
            </a:r>
            <a:r>
              <a:rPr lang="en-US" sz="2800" b="1" dirty="0">
                <a:solidFill>
                  <a:srgbClr val="002060"/>
                </a:solidFill>
              </a:rPr>
              <a:t>of the </a:t>
            </a:r>
            <a:r>
              <a:rPr lang="en-US" sz="2800" b="1" dirty="0" smtClean="0">
                <a:solidFill>
                  <a:srgbClr val="002060"/>
                </a:solidFill>
              </a:rPr>
              <a:t>added </a:t>
            </a:r>
            <a:r>
              <a:rPr lang="en-US" sz="2800" b="1" dirty="0" smtClean="0">
                <a:solidFill>
                  <a:srgbClr val="002060"/>
                </a:solidFill>
              </a:rPr>
              <a:t>value</a:t>
            </a:r>
            <a:r>
              <a:rPr lang="en-US" sz="2800" b="1" dirty="0">
                <a:solidFill>
                  <a:srgbClr val="002060"/>
                </a:solidFill>
              </a:rPr>
              <a:t>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Estimation </a:t>
            </a:r>
            <a:r>
              <a:rPr lang="en-US" sz="2800" b="1" dirty="0">
                <a:solidFill>
                  <a:srgbClr val="002060"/>
                </a:solidFill>
              </a:rPr>
              <a:t>of the other resources and the </a:t>
            </a:r>
            <a:r>
              <a:rPr lang="en-US" sz="2800" b="1" dirty="0" smtClean="0">
                <a:solidFill>
                  <a:srgbClr val="002060"/>
                </a:solidFill>
              </a:rPr>
              <a:t>uses;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Prospect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b="1" dirty="0" smtClean="0">
                <a:solidFill>
                  <a:srgbClr val="002060"/>
                </a:solidFill>
              </a:rPr>
              <a:t>	</a:t>
            </a:r>
            <a:r>
              <a:rPr lang="fr-FR" sz="2800" b="1" strike="sngStrike" dirty="0" smtClean="0">
                <a:solidFill>
                  <a:srgbClr val="002060"/>
                </a:solidFill>
              </a:rPr>
              <a:t> </a:t>
            </a:r>
            <a:endParaRPr lang="fr-FR" sz="2800" b="1" strike="sngStrike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altLang="fr-FR" sz="2800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FR" altLang="fr-FR" sz="600" b="1" dirty="0" smtClean="0">
              <a:latin typeface="Segoe UI Light" pitchFamily="34" charset="0"/>
              <a:cs typeface="Arial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altLang="fr-FR" sz="1600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468313" y="144689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CC9D2-5D1C-4AB7-84EC-08A11678BCC0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8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15518"/>
            <a:ext cx="8229600" cy="1273321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/>
            </a:pPr>
            <a:r>
              <a:rPr lang="fr-FR" altLang="fr-FR" sz="3300" b="1" dirty="0" smtClean="0">
                <a:solidFill>
                  <a:srgbClr val="FF0000"/>
                </a:solidFill>
              </a:rPr>
              <a:t>Introduction</a:t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018756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FR" altLang="fr-FR" sz="600" b="1" dirty="0" smtClean="0">
              <a:latin typeface="Segoe UI Light" pitchFamily="34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In </a:t>
            </a:r>
            <a:r>
              <a:rPr lang="en-US" sz="2800" b="1" dirty="0">
                <a:solidFill>
                  <a:srgbClr val="002060"/>
                </a:solidFill>
              </a:rPr>
              <a:t>2015, the Ivorian banking system </a:t>
            </a:r>
            <a:r>
              <a:rPr lang="en-US" sz="2800" b="1" dirty="0" smtClean="0">
                <a:solidFill>
                  <a:srgbClr val="002060"/>
                </a:solidFill>
              </a:rPr>
              <a:t>include </a:t>
            </a:r>
            <a:r>
              <a:rPr lang="en-US" sz="2800" b="1" dirty="0">
                <a:solidFill>
                  <a:srgbClr val="002060"/>
                </a:solidFill>
              </a:rPr>
              <a:t>twenty six (26) banks, two (2) financial institutions and fifty six (56) Decentralized Financial Systems (SFD). Within the </a:t>
            </a:r>
            <a:r>
              <a:rPr lang="en-US" sz="2800" b="1" dirty="0" smtClean="0">
                <a:solidFill>
                  <a:srgbClr val="002060"/>
                </a:solidFill>
              </a:rPr>
              <a:t>SFD, </a:t>
            </a:r>
            <a:r>
              <a:rPr lang="en-US" sz="2800" b="1" dirty="0">
                <a:solidFill>
                  <a:srgbClr val="002060"/>
                </a:solidFill>
              </a:rPr>
              <a:t>there is a microfinance RAOUDA Finance which operates according to Islamic </a:t>
            </a:r>
            <a:r>
              <a:rPr lang="en-US" sz="2800" b="1" dirty="0" smtClean="0">
                <a:solidFill>
                  <a:srgbClr val="002060"/>
                </a:solidFill>
              </a:rPr>
              <a:t>finance.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sz="2800" b="1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sz="2800" b="1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Over </a:t>
            </a:r>
            <a:r>
              <a:rPr lang="en-US" sz="2800" b="1" dirty="0">
                <a:solidFill>
                  <a:srgbClr val="002060"/>
                </a:solidFill>
              </a:rPr>
              <a:t>the last five (5) years, the financial corporations sector has a share of </a:t>
            </a:r>
            <a:r>
              <a:rPr lang="en-US" sz="2800" b="1" dirty="0" smtClean="0">
                <a:solidFill>
                  <a:srgbClr val="002060"/>
                </a:solidFill>
              </a:rPr>
              <a:t>GDP </a:t>
            </a:r>
            <a:r>
              <a:rPr lang="en-US" sz="2800" b="1" dirty="0">
                <a:solidFill>
                  <a:srgbClr val="002060"/>
                </a:solidFill>
              </a:rPr>
              <a:t>in general of 3</a:t>
            </a:r>
            <a:r>
              <a:rPr lang="en-US" sz="2800" b="1" dirty="0" smtClean="0">
                <a:solidFill>
                  <a:srgbClr val="002060"/>
                </a:solidFill>
              </a:rPr>
              <a:t>%.</a:t>
            </a:r>
            <a:endParaRPr lang="en-US" sz="28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The </a:t>
            </a:r>
            <a:r>
              <a:rPr lang="en-US" sz="2800" b="1" dirty="0">
                <a:solidFill>
                  <a:srgbClr val="002060"/>
                </a:solidFill>
              </a:rPr>
              <a:t>national accounts are produced in accordance with </a:t>
            </a:r>
            <a:r>
              <a:rPr lang="en-US" sz="2800" b="1" dirty="0" smtClean="0">
                <a:solidFill>
                  <a:srgbClr val="002060"/>
                </a:solidFill>
              </a:rPr>
              <a:t>SCN</a:t>
            </a:r>
            <a:r>
              <a:rPr lang="en-US" sz="4000" b="1" baseline="30000" dirty="0" smtClean="0">
                <a:solidFill>
                  <a:srgbClr val="002060"/>
                </a:solidFill>
              </a:rPr>
              <a:t>93</a:t>
            </a:r>
            <a:r>
              <a:rPr lang="en-US" sz="2800" b="1" dirty="0" smtClean="0">
                <a:solidFill>
                  <a:srgbClr val="002060"/>
                </a:solidFill>
              </a:rPr>
              <a:t> under </a:t>
            </a:r>
            <a:r>
              <a:rPr lang="en-US" sz="2800" b="1" dirty="0">
                <a:solidFill>
                  <a:srgbClr val="002060"/>
                </a:solidFill>
              </a:rPr>
              <a:t>ERETES, a tool to assist in the </a:t>
            </a:r>
            <a:r>
              <a:rPr lang="en-US" sz="2800" b="1" dirty="0" smtClean="0">
                <a:solidFill>
                  <a:srgbClr val="002060"/>
                </a:solidFill>
              </a:rPr>
              <a:t>compilation </a:t>
            </a:r>
            <a:r>
              <a:rPr lang="en-US" sz="2800" b="1" dirty="0">
                <a:solidFill>
                  <a:srgbClr val="002060"/>
                </a:solidFill>
              </a:rPr>
              <a:t>of national accounts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en-US" sz="28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sz="2800" b="1" dirty="0">
                <a:solidFill>
                  <a:srgbClr val="002060"/>
                </a:solidFill>
              </a:rPr>
              <a:t>The base year of the accounts is 1996.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sz="2800" b="1" dirty="0">
                <a:solidFill>
                  <a:srgbClr val="002060"/>
                </a:solidFill>
              </a:rPr>
              <a:t>Work on the changeover to the base year and transition to the 2008 SNA has begun.</a:t>
            </a:r>
            <a:endParaRPr lang="fr-FR" sz="28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r-FR" altLang="fr-FR" sz="1600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468313" y="1633653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660C5-9402-4703-8048-4FE97D60D4AD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8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6129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15518"/>
            <a:ext cx="8229600" cy="1273321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2"/>
            </a:pPr>
            <a:r>
              <a:rPr lang="fr-FR" altLang="fr-FR" sz="3300" b="1" dirty="0" smtClean="0">
                <a:solidFill>
                  <a:srgbClr val="FF0000"/>
                </a:solidFill>
              </a:rPr>
              <a:t>GOALS</a:t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018756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altLang="fr-FR" sz="2800" b="1" dirty="0" smtClean="0">
                <a:solidFill>
                  <a:srgbClr val="002060"/>
                </a:solidFill>
              </a:rPr>
              <a:t>Main </a:t>
            </a:r>
            <a:r>
              <a:rPr lang="en-US" altLang="fr-FR" sz="2800" b="1" dirty="0">
                <a:solidFill>
                  <a:srgbClr val="002060"/>
                </a:solidFill>
              </a:rPr>
              <a:t>objective: To measure the output of banks and </a:t>
            </a:r>
            <a:r>
              <a:rPr lang="en-US" altLang="fr-FR" sz="2800" b="1" dirty="0" smtClean="0">
                <a:solidFill>
                  <a:srgbClr val="002060"/>
                </a:solidFill>
              </a:rPr>
              <a:t>of SFD</a:t>
            </a:r>
            <a:endParaRPr lang="en-US" altLang="fr-FR" sz="28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en-US" altLang="fr-FR" sz="28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altLang="fr-FR" sz="2800" b="1" dirty="0">
                <a:solidFill>
                  <a:srgbClr val="002060"/>
                </a:solidFill>
              </a:rPr>
              <a:t>Specific objectives: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altLang="fr-FR" sz="2800" b="1" dirty="0" smtClean="0">
                <a:solidFill>
                  <a:srgbClr val="002060"/>
                </a:solidFill>
              </a:rPr>
              <a:t>Measure </a:t>
            </a:r>
            <a:r>
              <a:rPr lang="en-US" altLang="fr-FR" sz="2800" b="1" dirty="0" smtClean="0">
                <a:solidFill>
                  <a:srgbClr val="002060"/>
                </a:solidFill>
              </a:rPr>
              <a:t>FISIM </a:t>
            </a:r>
            <a:r>
              <a:rPr lang="en-US" altLang="fr-FR" sz="2800" b="1" dirty="0">
                <a:solidFill>
                  <a:srgbClr val="002060"/>
                </a:solidFill>
              </a:rPr>
              <a:t>of banks and </a:t>
            </a:r>
            <a:r>
              <a:rPr lang="en-US" altLang="fr-FR" sz="2800" b="1" dirty="0" smtClean="0">
                <a:solidFill>
                  <a:srgbClr val="002060"/>
                </a:solidFill>
              </a:rPr>
              <a:t> of SFD;</a:t>
            </a:r>
            <a:endParaRPr lang="en-US" altLang="fr-FR" sz="2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altLang="fr-FR" sz="2800" b="1" dirty="0">
                <a:solidFill>
                  <a:srgbClr val="002060"/>
                </a:solidFill>
              </a:rPr>
              <a:t>Measure the non-FISIM production of banks and </a:t>
            </a:r>
            <a:r>
              <a:rPr lang="en-US" altLang="fr-FR" sz="2800" b="1" dirty="0" smtClean="0">
                <a:solidFill>
                  <a:srgbClr val="002060"/>
                </a:solidFill>
              </a:rPr>
              <a:t>of SFD.</a:t>
            </a:r>
            <a:endParaRPr lang="fr-FR" altLang="fr-FR" sz="2800" b="1" dirty="0">
              <a:solidFill>
                <a:srgbClr val="002060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FR" altLang="fr-FR" sz="600" b="1" dirty="0" smtClean="0">
              <a:latin typeface="Segoe UI Light" pitchFamily="34" charset="0"/>
              <a:cs typeface="Arial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altLang="fr-FR" sz="1600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468313" y="1633653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660C5-9402-4703-8048-4FE97D60D4AD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8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8955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3"/>
            </a:pPr>
            <a:r>
              <a:rPr lang="en-US" sz="3600" b="1" dirty="0">
                <a:solidFill>
                  <a:srgbClr val="FF0000"/>
                </a:solidFill>
              </a:rPr>
              <a:t>Management of the </a:t>
            </a:r>
            <a:r>
              <a:rPr lang="en-US" sz="3600" b="1" dirty="0" smtClean="0">
                <a:solidFill>
                  <a:srgbClr val="FF0000"/>
                </a:solidFill>
              </a:rPr>
              <a:t>nomenclature</a:t>
            </a:r>
            <a:r>
              <a:rPr lang="en-US" sz="3600" b="1" dirty="0">
                <a:solidFill>
                  <a:srgbClr val="002060"/>
                </a:solidFill>
              </a:rPr>
              <a:t/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fr-FR" altLang="fr-FR" sz="3300" b="1" dirty="0" smtClean="0">
                <a:solidFill>
                  <a:srgbClr val="FF0000"/>
                </a:solidFill>
              </a:rPr>
              <a:t/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2146548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FR" altLang="fr-FR" sz="600" b="1" dirty="0" smtClean="0">
              <a:latin typeface="Segoe UI Light" pitchFamily="34" charset="0"/>
              <a:cs typeface="Arial" charset="0"/>
            </a:endParaRPr>
          </a:p>
          <a:p>
            <a:pPr marL="1143000" indent="-1143000" defTabSz="84455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7000" b="1" dirty="0" smtClean="0">
                <a:solidFill>
                  <a:srgbClr val="002060"/>
                </a:solidFill>
              </a:rPr>
              <a:t>Nomenclature </a:t>
            </a:r>
            <a:r>
              <a:rPr lang="en-US" sz="7000" b="1" dirty="0">
                <a:solidFill>
                  <a:srgbClr val="002060"/>
                </a:solidFill>
              </a:rPr>
              <a:t>of activities for National compatibility</a:t>
            </a:r>
            <a:endParaRPr lang="fr-FR" sz="7000" b="1" dirty="0">
              <a:solidFill>
                <a:srgbClr val="002060"/>
              </a:solidFill>
            </a:endParaRPr>
          </a:p>
          <a:p>
            <a:pPr marL="0" indent="0" defTabSz="84455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sz="7000" b="1" dirty="0" smtClean="0">
              <a:solidFill>
                <a:srgbClr val="002060"/>
              </a:solidFill>
            </a:endParaRPr>
          </a:p>
          <a:p>
            <a:pPr marL="0" indent="0" defTabSz="84455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sz="7000" b="1" dirty="0">
                <a:solidFill>
                  <a:srgbClr val="002060"/>
                </a:solidFill>
              </a:rPr>
              <a:t>The nomenclature of activities in Côte d'Ivoire is made up of 44 branches, the 36th of which concerns financial activities.</a:t>
            </a:r>
          </a:p>
          <a:p>
            <a:pPr marL="0" indent="0" defTabSz="84455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sz="7000" b="1" dirty="0">
                <a:solidFill>
                  <a:srgbClr val="002060"/>
                </a:solidFill>
              </a:rPr>
              <a:t>Banks are classified in sub-branch 036001.</a:t>
            </a:r>
            <a:endParaRPr lang="fr-FR" sz="5600" dirty="0">
              <a:solidFill>
                <a:srgbClr val="1808E8"/>
              </a:solidFill>
            </a:endParaRPr>
          </a:p>
          <a:p>
            <a:pPr defTabSz="844550">
              <a:lnSpc>
                <a:spcPct val="90000"/>
              </a:lnSpc>
              <a:spcAft>
                <a:spcPct val="35000"/>
              </a:spcAft>
            </a:pPr>
            <a:endParaRPr lang="fr-FR" sz="1600" dirty="0"/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endParaRPr lang="fr-FR" sz="1600" dirty="0"/>
          </a:p>
          <a:p>
            <a:pPr defTabSz="844550">
              <a:lnSpc>
                <a:spcPct val="90000"/>
              </a:lnSpc>
              <a:spcAft>
                <a:spcPct val="35000"/>
              </a:spcAft>
            </a:pPr>
            <a:endParaRPr lang="fr-FR" sz="16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altLang="fr-FR" sz="1600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1528" y="1187455"/>
            <a:ext cx="7972425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fr-FR" b="1" dirty="0" smtClean="0">
                <a:latin typeface="Calibri" pitchFamily="34" charset="0"/>
              </a:rPr>
              <a:t>The position of </a:t>
            </a:r>
            <a:r>
              <a:rPr lang="en-US" altLang="fr-FR" b="1" dirty="0">
                <a:latin typeface="Calibri" pitchFamily="34" charset="0"/>
              </a:rPr>
              <a:t>banks in the nomenclature of Côte d'Ivoire's activities and products</a:t>
            </a:r>
            <a:endParaRPr lang="fr-FR" altLang="fr-FR" b="1" dirty="0">
              <a:latin typeface="Calibri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568" y="3597993"/>
            <a:ext cx="7901274" cy="2307063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EA1B15-175A-415C-B9A3-24B2C5C6BF51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11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2" descr="ARMOIRIE jpe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" name="Picture 1" descr="C:\Users\551533\Desktop\UN Logos 2015\ESCWA LG-Eng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UNSD_logo.png"/>
          <p:cNvPicPr/>
          <p:nvPr/>
        </p:nvPicPr>
        <p:blipFill rotWithShape="1">
          <a:blip r:embed="rId7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612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3"/>
            </a:pPr>
            <a:r>
              <a:rPr lang="en-US" sz="3600" b="1" dirty="0" smtClean="0">
                <a:solidFill>
                  <a:srgbClr val="FF0000"/>
                </a:solidFill>
              </a:rPr>
              <a:t>Management </a:t>
            </a:r>
            <a:r>
              <a:rPr lang="en-US" sz="3600" b="1" dirty="0">
                <a:solidFill>
                  <a:srgbClr val="FF0000"/>
                </a:solidFill>
              </a:rPr>
              <a:t>of the </a:t>
            </a:r>
            <a:r>
              <a:rPr lang="en-US" sz="3600" b="1" dirty="0" smtClean="0">
                <a:solidFill>
                  <a:srgbClr val="FF0000"/>
                </a:solidFill>
              </a:rPr>
              <a:t>nomenclature</a:t>
            </a:r>
            <a:r>
              <a:rPr lang="fr-FR" altLang="fr-FR" sz="3300" b="1" dirty="0" smtClean="0">
                <a:solidFill>
                  <a:srgbClr val="FF0000"/>
                </a:solidFill>
              </a:rPr>
              <a:t/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023224" cy="4565650"/>
          </a:xfrm>
        </p:spPr>
        <p:txBody>
          <a:bodyPr>
            <a:normAutofit/>
          </a:bodyPr>
          <a:lstStyle/>
          <a:p>
            <a:pPr marL="342900" indent="-342900" defTabSz="84455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 startAt="2"/>
              <a:defRPr/>
            </a:pPr>
            <a:r>
              <a:rPr lang="en-US" sz="1800" b="1" dirty="0">
                <a:solidFill>
                  <a:srgbClr val="002060"/>
                </a:solidFill>
              </a:rPr>
              <a:t>Nomenclature of activities for National compatibility</a:t>
            </a:r>
            <a:endParaRPr lang="fr-FR" sz="1800" b="1" dirty="0">
              <a:solidFill>
                <a:srgbClr val="002060"/>
              </a:solidFill>
            </a:endParaRPr>
          </a:p>
          <a:p>
            <a:pPr marL="0" indent="0" defTabSz="84455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fr-FR" sz="1800" b="1" dirty="0">
              <a:solidFill>
                <a:srgbClr val="002060"/>
              </a:solidFill>
            </a:endParaRPr>
          </a:p>
          <a:p>
            <a:pPr marL="0" indent="0" defTabSz="84455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</a:rPr>
              <a:t>The </a:t>
            </a:r>
            <a:r>
              <a:rPr lang="en-US" sz="1800" b="1" dirty="0">
                <a:solidFill>
                  <a:srgbClr val="002060"/>
                </a:solidFill>
              </a:rPr>
              <a:t>product nomenclature consists of 270 products, 2 of which are banking products (036001001 and 036001002</a:t>
            </a:r>
            <a:r>
              <a:rPr lang="en-US" sz="1800" b="1" dirty="0" smtClean="0">
                <a:solidFill>
                  <a:srgbClr val="002060"/>
                </a:solidFill>
              </a:rPr>
              <a:t>).</a:t>
            </a:r>
            <a:endParaRPr lang="fr-FR" sz="1800" b="1" dirty="0">
              <a:solidFill>
                <a:srgbClr val="002060"/>
              </a:solidFill>
            </a:endParaRP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endParaRPr lang="fr-FR" sz="16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FR" altLang="fr-FR" sz="600" b="1" dirty="0" smtClean="0">
              <a:latin typeface="Segoe UI Light" pitchFamily="34" charset="0"/>
              <a:cs typeface="Arial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83592" y="1212742"/>
            <a:ext cx="7972425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fr-FR" b="1" dirty="0" smtClean="0">
              <a:latin typeface="Calibri" pitchFamily="34" charset="0"/>
            </a:endParaRPr>
          </a:p>
          <a:p>
            <a:pPr algn="ctr"/>
            <a:r>
              <a:rPr lang="en-US" altLang="fr-FR" b="1" dirty="0" smtClean="0">
                <a:latin typeface="Calibri" pitchFamily="34" charset="0"/>
              </a:rPr>
              <a:t>The </a:t>
            </a:r>
            <a:r>
              <a:rPr lang="en-US" altLang="fr-FR" b="1" dirty="0">
                <a:latin typeface="Calibri" pitchFamily="34" charset="0"/>
              </a:rPr>
              <a:t>position of banks in the nomenclature of Côte d'Ivoire's activities and products</a:t>
            </a:r>
          </a:p>
          <a:p>
            <a:pPr algn="ctr"/>
            <a:endParaRPr lang="fr-FR" altLang="fr-FR" b="1" dirty="0">
              <a:latin typeface="Calibri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474" y="3212976"/>
            <a:ext cx="6962235" cy="2828789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CCA2D9-36ED-4620-B889-A1519E20EE49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11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2" descr="ARMOIRIE jpe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" name="Picture 1" descr="C:\Users\551533\Desktop\UN Logos 2015\ESCWA LG-Eng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UNSD_logo.png"/>
          <p:cNvPicPr/>
          <p:nvPr/>
        </p:nvPicPr>
        <p:blipFill rotWithShape="1">
          <a:blip r:embed="rId7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2036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3"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Management of the </a:t>
            </a:r>
            <a:r>
              <a:rPr lang="en-US" sz="3200" b="1" dirty="0" smtClean="0">
                <a:solidFill>
                  <a:srgbClr val="FF0000"/>
                </a:solidFill>
              </a:rPr>
              <a:t>nomenclature</a:t>
            </a:r>
            <a:r>
              <a:rPr lang="fr-FR" altLang="fr-FR" sz="3300" b="1" dirty="0" smtClean="0">
                <a:solidFill>
                  <a:srgbClr val="FF0000"/>
                </a:solidFill>
              </a:rPr>
              <a:t/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499"/>
            <a:ext cx="8229600" cy="1426469"/>
          </a:xfrm>
        </p:spPr>
        <p:txBody>
          <a:bodyPr>
            <a:normAutofit lnSpcReduction="10000"/>
          </a:bodyPr>
          <a:lstStyle/>
          <a:p>
            <a:pPr marL="457200" indent="-457200" defTabSz="84455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002060"/>
              </a:buClr>
              <a:buFont typeface="+mj-lt"/>
              <a:buAutoNum type="arabicPeriod" startAt="3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Nomenclature </a:t>
            </a:r>
            <a:r>
              <a:rPr lang="en-US" sz="2000" b="1" dirty="0">
                <a:solidFill>
                  <a:srgbClr val="002060"/>
                </a:solidFill>
              </a:rPr>
              <a:t>of activities for National compatibility</a:t>
            </a:r>
            <a:endParaRPr lang="fr-FR" sz="2000" b="1" dirty="0">
              <a:solidFill>
                <a:srgbClr val="002060"/>
              </a:solidFill>
            </a:endParaRPr>
          </a:p>
          <a:p>
            <a:pPr marL="0" indent="0" defTabSz="84455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US" sz="1900" b="1" dirty="0" smtClean="0">
                <a:solidFill>
                  <a:srgbClr val="002060"/>
                </a:solidFill>
              </a:rPr>
              <a:t>As </a:t>
            </a:r>
            <a:r>
              <a:rPr lang="en-US" sz="1900" b="1" dirty="0">
                <a:solidFill>
                  <a:srgbClr val="002060"/>
                </a:solidFill>
              </a:rPr>
              <a:t>part of the implementation of the 2008 </a:t>
            </a:r>
            <a:r>
              <a:rPr lang="en-US" sz="1900" b="1" dirty="0" smtClean="0">
                <a:solidFill>
                  <a:srgbClr val="002060"/>
                </a:solidFill>
              </a:rPr>
              <a:t>SNC, </a:t>
            </a:r>
            <a:r>
              <a:rPr lang="en-US" sz="1900" b="1" dirty="0">
                <a:solidFill>
                  <a:srgbClr val="002060"/>
                </a:solidFill>
              </a:rPr>
              <a:t>National </a:t>
            </a:r>
            <a:r>
              <a:rPr lang="en-US" sz="1900" b="1" dirty="0" smtClean="0">
                <a:solidFill>
                  <a:srgbClr val="002060"/>
                </a:solidFill>
              </a:rPr>
              <a:t>Accounting </a:t>
            </a:r>
            <a:r>
              <a:rPr lang="en-US" sz="1900" b="1" dirty="0">
                <a:solidFill>
                  <a:srgbClr val="002060"/>
                </a:solidFill>
              </a:rPr>
              <a:t>has adopted a new classification of activities and products that classify banking activities as follows:</a:t>
            </a:r>
            <a:endParaRPr lang="fr-FR" sz="1900" b="1" dirty="0">
              <a:solidFill>
                <a:srgbClr val="002060"/>
              </a:solidFill>
            </a:endParaRPr>
          </a:p>
          <a:p>
            <a:pPr marL="0" indent="0" defTabSz="844550">
              <a:lnSpc>
                <a:spcPct val="90000"/>
              </a:lnSpc>
              <a:spcAft>
                <a:spcPct val="35000"/>
              </a:spcAft>
              <a:buNone/>
            </a:pPr>
            <a:endParaRPr lang="fr-FR" sz="16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FR" altLang="fr-FR" sz="600" b="1" dirty="0" smtClean="0">
              <a:latin typeface="Segoe UI Light" pitchFamily="34" charset="0"/>
              <a:cs typeface="Arial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07988" y="1187455"/>
            <a:ext cx="8095966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fr-FR" b="1" dirty="0">
                <a:latin typeface="Calibri" pitchFamily="34" charset="0"/>
              </a:rPr>
              <a:t>The </a:t>
            </a:r>
            <a:r>
              <a:rPr lang="en-US" altLang="fr-FR" b="1" dirty="0" smtClean="0">
                <a:latin typeface="Calibri" pitchFamily="34" charset="0"/>
              </a:rPr>
              <a:t>position </a:t>
            </a:r>
            <a:r>
              <a:rPr lang="en-US" altLang="fr-FR" b="1" dirty="0">
                <a:latin typeface="Calibri" pitchFamily="34" charset="0"/>
              </a:rPr>
              <a:t>of banks in the nomenclature of Côte d'Ivoire's activities and products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732836"/>
              </p:ext>
            </p:extLst>
          </p:nvPr>
        </p:nvGraphicFramePr>
        <p:xfrm>
          <a:off x="685167" y="3151651"/>
          <a:ext cx="7766049" cy="3120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5159"/>
                <a:gridCol w="6820890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K38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SERVICES FINANCIERS ET D'ASSURANCE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K38001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Services financiers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K38001001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Service de banque centrale (administration)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K38001002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Services d'intermédiation financière indirectement mesurés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K38001003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Autres services financiers </a:t>
                      </a:r>
                      <a:r>
                        <a:rPr lang="fr-FR" sz="1400" u="none" strike="noStrike" dirty="0" err="1">
                          <a:effectLst/>
                        </a:rPr>
                        <a:t>nca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K38002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Service de fonds de placement holding et similaires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K38002000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Service de fonds de placement holding et similaires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K38003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Assurance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K38003001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Assurance vie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K38003002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Assurance IARD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K38004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Services des auxiliaires financiers et d'assurance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K38004001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Service de transfert de fonds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K38004002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Autres Services auxiliaires financiers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K38004003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Services auxiliaires d'assurance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4FEA01-0221-4218-A005-A0AC74645552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11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10205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3"/>
            </a:pPr>
            <a:r>
              <a:rPr lang="en-US" sz="3600" b="1" dirty="0">
                <a:solidFill>
                  <a:srgbClr val="FF0000"/>
                </a:solidFill>
              </a:rPr>
              <a:t>Management of the </a:t>
            </a:r>
            <a:r>
              <a:rPr lang="en-US" sz="3600" b="1" dirty="0" smtClean="0">
                <a:solidFill>
                  <a:srgbClr val="FF0000"/>
                </a:solidFill>
              </a:rPr>
              <a:t>nomenclature</a:t>
            </a:r>
            <a:r>
              <a:rPr lang="fr-FR" altLang="fr-FR" sz="3300" b="1" dirty="0" smtClean="0">
                <a:solidFill>
                  <a:srgbClr val="FF0000"/>
                </a:solidFill>
              </a:rPr>
              <a:t/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5656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r-FR" sz="1800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rgbClr val="002060"/>
                </a:solidFill>
              </a:rPr>
              <a:t>The banks are part of the financial corporations sector which is constituted as follows:</a:t>
            </a:r>
            <a:endParaRPr lang="fr-FR" altLang="fr-FR" sz="1800" b="1" dirty="0">
              <a:solidFill>
                <a:srgbClr val="002060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FR" altLang="fr-FR" sz="2800" b="1" dirty="0" smtClean="0">
              <a:latin typeface="Segoe UI Light" pitchFamily="34" charset="0"/>
              <a:cs typeface="Arial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07988" y="1187455"/>
            <a:ext cx="8095966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fr-FR" b="1" dirty="0" smtClean="0">
                <a:latin typeface="Calibri" pitchFamily="34" charset="0"/>
              </a:rPr>
              <a:t>Position </a:t>
            </a:r>
            <a:r>
              <a:rPr lang="en-US" altLang="fr-FR" b="1" dirty="0">
                <a:latin typeface="Calibri" pitchFamily="34" charset="0"/>
              </a:rPr>
              <a:t>of banks in the nomenclature of institutional sectors</a:t>
            </a:r>
          </a:p>
          <a:p>
            <a:pPr algn="ctr"/>
            <a:r>
              <a:rPr lang="en-US" altLang="fr-FR" b="1" dirty="0">
                <a:latin typeface="Calibri" pitchFamily="34" charset="0"/>
              </a:rPr>
              <a:t>from </a:t>
            </a:r>
            <a:r>
              <a:rPr lang="fr-FR" altLang="fr-FR" b="1" dirty="0" smtClean="0">
                <a:latin typeface="Calibri" pitchFamily="34" charset="0"/>
              </a:rPr>
              <a:t>Côte </a:t>
            </a:r>
            <a:r>
              <a:rPr lang="fr-FR" altLang="fr-FR" b="1" dirty="0">
                <a:latin typeface="Calibri" pitchFamily="34" charset="0"/>
              </a:rPr>
              <a:t>d’Ivoire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57108"/>
              </p:ext>
            </p:extLst>
          </p:nvPr>
        </p:nvGraphicFramePr>
        <p:xfrm>
          <a:off x="539978" y="3068960"/>
          <a:ext cx="7558993" cy="2190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6138"/>
                <a:gridCol w="5712855"/>
              </a:tblGrid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 dirty="0">
                          <a:effectLst/>
                        </a:rPr>
                        <a:t>0S1002</a:t>
                      </a:r>
                      <a:endParaRPr lang="fr-F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>
                          <a:effectLst/>
                        </a:rPr>
                        <a:t>Sociétés financières</a:t>
                      </a:r>
                      <a:endParaRPr lang="fr-FR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 dirty="0">
                          <a:effectLst/>
                        </a:rPr>
                        <a:t>0S1002001</a:t>
                      </a:r>
                      <a:endParaRPr lang="fr-F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>
                          <a:effectLst/>
                        </a:rPr>
                        <a:t>Banque centrale</a:t>
                      </a:r>
                      <a:endParaRPr lang="fr-F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 dirty="0">
                          <a:effectLst/>
                        </a:rPr>
                        <a:t>0S1002002</a:t>
                      </a:r>
                      <a:endParaRPr lang="fr-F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 dirty="0">
                          <a:effectLst/>
                        </a:rPr>
                        <a:t>Autres institutions de dépôts</a:t>
                      </a:r>
                      <a:endParaRPr lang="fr-F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76250"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>
                          <a:effectLst/>
                        </a:rPr>
                        <a:t>0S1002003</a:t>
                      </a:r>
                      <a:endParaRPr lang="fr-F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 dirty="0">
                          <a:effectLst/>
                        </a:rPr>
                        <a:t>Autres intermédiaires financiers, hors sociétés d'assurance et des fonds de pension</a:t>
                      </a:r>
                      <a:endParaRPr lang="fr-F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>
                          <a:effectLst/>
                        </a:rPr>
                        <a:t>0S1002004</a:t>
                      </a:r>
                      <a:endParaRPr lang="fr-F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 dirty="0">
                          <a:effectLst/>
                        </a:rPr>
                        <a:t>Auxiliaires financiers</a:t>
                      </a:r>
                      <a:endParaRPr lang="fr-F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>
                          <a:effectLst/>
                        </a:rPr>
                        <a:t>0S1002005</a:t>
                      </a:r>
                      <a:endParaRPr lang="fr-F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u="none" strike="noStrike" dirty="0">
                          <a:effectLst/>
                        </a:rPr>
                        <a:t>Sociétés d'assurance et fonds de pension</a:t>
                      </a:r>
                      <a:endParaRPr lang="fr-F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09391-04DB-47B9-ADFE-5467D86BEC62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11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2" descr="ARMOIRIE jpe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" name="Picture 1" descr="C:\Users\551533\Desktop\UN Logos 2015\ESCWA LG-E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UNSD_logo.png"/>
          <p:cNvPicPr/>
          <p:nvPr/>
        </p:nvPicPr>
        <p:blipFill rotWithShape="1">
          <a:blip r:embed="rId6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8920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715518"/>
            <a:ext cx="8156897" cy="838875"/>
          </a:xfrm>
        </p:spPr>
        <p:txBody>
          <a:bodyPr/>
          <a:lstStyle/>
          <a:p>
            <a:pPr marL="514350" indent="-514350" algn="ctr" eaLnBrk="1" hangingPunct="1">
              <a:buFont typeface="+mj-lt"/>
              <a:buAutoNum type="arabicPeriod" startAt="4"/>
            </a:pPr>
            <a:r>
              <a:rPr lang="fr-FR" altLang="fr-FR" sz="33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3300" b="1" dirty="0">
                <a:solidFill>
                  <a:srgbClr val="FF0000"/>
                </a:solidFill>
              </a:rPr>
              <a:t>Data collection </a:t>
            </a:r>
            <a:r>
              <a:rPr lang="fr-FR" altLang="fr-FR" sz="3300" b="1" dirty="0" smtClean="0">
                <a:solidFill>
                  <a:srgbClr val="FF0000"/>
                </a:solidFill>
              </a:rPr>
              <a:t>plan</a:t>
            </a:r>
            <a:br>
              <a:rPr lang="fr-FR" altLang="fr-FR" sz="3300" b="1" dirty="0" smtClean="0">
                <a:solidFill>
                  <a:srgbClr val="FF0000"/>
                </a:solidFill>
              </a:rPr>
            </a:br>
            <a:endParaRPr lang="fr-FR" altLang="fr-FR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229600" cy="45656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FR" altLang="fr-FR" sz="2800" b="1" dirty="0" smtClean="0">
              <a:latin typeface="Segoe UI Light" pitchFamily="34" charset="0"/>
              <a:cs typeface="Arial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FR" altLang="fr-FR" sz="2800" b="1" dirty="0" smtClean="0">
              <a:latin typeface="Segoe UI Light" pitchFamily="34" charset="0"/>
              <a:cs typeface="Arial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07987" y="1134955"/>
            <a:ext cx="8072437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7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0359-A7F7-4DD4-82F1-EC44964734FB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1528" y="1187455"/>
            <a:ext cx="7972425" cy="510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fr-FR" b="1" dirty="0" smtClean="0">
                <a:latin typeface="Calibri" pitchFamily="34" charset="0"/>
              </a:rPr>
              <a:t>Source</a:t>
            </a:r>
            <a:r>
              <a:rPr lang="en-US" altLang="fr-FR" b="1" dirty="0">
                <a:latin typeface="Calibri" pitchFamily="34" charset="0"/>
              </a:rPr>
              <a:t>, periodicity, information collected link to national </a:t>
            </a:r>
            <a:r>
              <a:rPr lang="en-US" altLang="fr-FR" b="1" dirty="0" smtClean="0">
                <a:latin typeface="Calibri" pitchFamily="34" charset="0"/>
              </a:rPr>
              <a:t>accounting, </a:t>
            </a:r>
            <a:r>
              <a:rPr lang="en-US" altLang="fr-FR" b="1" dirty="0">
                <a:latin typeface="Calibri" pitchFamily="34" charset="0"/>
              </a:rPr>
              <a:t>level of source aggregation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920" y="2251028"/>
            <a:ext cx="8469552" cy="3554236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3E113-991D-44F4-AF33-6027AAF152FF}" type="datetime2">
              <a:rPr lang="fr-FR" smtClean="0"/>
              <a:t>lundi 16 octobre 2017</a:t>
            </a:fld>
            <a:endParaRPr lang="fr-FR"/>
          </a:p>
        </p:txBody>
      </p:sp>
      <p:pic>
        <p:nvPicPr>
          <p:cNvPr id="11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3608" cy="69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2" descr="ARMOIRIE jpe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2394" y="0"/>
            <a:ext cx="1022146" cy="67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" name="Picture 1" descr="C:\Users\551533\Desktop\UN Logos 2015\ESCWA LG-Eng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6356350"/>
            <a:ext cx="936104" cy="4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UNSD_logo.png"/>
          <p:cNvPicPr/>
          <p:nvPr/>
        </p:nvPicPr>
        <p:blipFill rotWithShape="1">
          <a:blip r:embed="rId7" cstate="print"/>
          <a:srcRect t="-1" r="17771" b="-9999"/>
          <a:stretch/>
        </p:blipFill>
        <p:spPr>
          <a:xfrm>
            <a:off x="6551017" y="6335714"/>
            <a:ext cx="1905000" cy="525673"/>
          </a:xfrm>
          <a:prstGeom prst="rect">
            <a:avLst/>
          </a:prstGeom>
        </p:spPr>
      </p:pic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4534672" y="6369095"/>
            <a:ext cx="201168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365F9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UNITED NATIONS</a:t>
            </a:r>
            <a:endParaRPr lang="fr-FR" sz="1300" b="1" dirty="0">
              <a:solidFill>
                <a:srgbClr val="365F91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63311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5011</TotalTime>
  <Words>1101</Words>
  <Application>Microsoft Office PowerPoint</Application>
  <PresentationFormat>Affichage à l'écran (4:3)</PresentationFormat>
  <Paragraphs>229</Paragraphs>
  <Slides>18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32" baseType="lpstr">
      <vt:lpstr>SimSun</vt:lpstr>
      <vt:lpstr>Adobe Arabic</vt:lpstr>
      <vt:lpstr>Arial</vt:lpstr>
      <vt:lpstr>Britannic Bold</vt:lpstr>
      <vt:lpstr>Calibri</vt:lpstr>
      <vt:lpstr>Cambria</vt:lpstr>
      <vt:lpstr>Chaparral Pro</vt:lpstr>
      <vt:lpstr>Constantia</vt:lpstr>
      <vt:lpstr>HGP明朝E</vt:lpstr>
      <vt:lpstr>Segoe UI Light</vt:lpstr>
      <vt:lpstr>Times New Roman</vt:lpstr>
      <vt:lpstr>Wingdings</vt:lpstr>
      <vt:lpstr>Wingdings 2</vt:lpstr>
      <vt:lpstr>Débit</vt:lpstr>
      <vt:lpstr>Workshop on Islamic Finance in the National Accounts  COMPILATION OF THE PRODUCTION OF BANKING ACTIVITY, CASE OF CÔTE D'IVOIRE    Beruit, Lebanon, 24 – 26 October 2017                                                Par: KOTO Ehou M’boya    INSTITUT NATIONAL DE LA STATISTIQUE CÔTE D’IVOIRE Direction de la Comptabilité Nationale  </vt:lpstr>
      <vt:lpstr>   Presentation's plan  </vt:lpstr>
      <vt:lpstr>Introduction </vt:lpstr>
      <vt:lpstr>GOALS </vt:lpstr>
      <vt:lpstr>Management of the nomenclature  </vt:lpstr>
      <vt:lpstr>Management of the nomenclature </vt:lpstr>
      <vt:lpstr> Management of the nomenclature </vt:lpstr>
      <vt:lpstr>Management of the nomenclature </vt:lpstr>
      <vt:lpstr> Data collection plan </vt:lpstr>
      <vt:lpstr>Data collection plan </vt:lpstr>
      <vt:lpstr>Data collection plan </vt:lpstr>
      <vt:lpstr>Methodology of calculation of the production </vt:lpstr>
      <vt:lpstr>Methodology of calculation of the production </vt:lpstr>
      <vt:lpstr>Methodology of calculation of the production </vt:lpstr>
      <vt:lpstr> Added estimation of the value(VA) </vt:lpstr>
      <vt:lpstr>Estimates of other resources and Uses </vt:lpstr>
      <vt:lpstr>Prospect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 de calcul de la contribution de la pêche dans l’écono</dc:title>
  <dc:creator>admin</dc:creator>
  <cp:lastModifiedBy>INS</cp:lastModifiedBy>
  <cp:revision>612</cp:revision>
  <dcterms:created xsi:type="dcterms:W3CDTF">2011-09-06T13:57:32Z</dcterms:created>
  <dcterms:modified xsi:type="dcterms:W3CDTF">2017-10-16T21:44:59Z</dcterms:modified>
</cp:coreProperties>
</file>