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20"/>
  </p:notesMasterIdLst>
  <p:handoutMasterIdLst>
    <p:handoutMasterId r:id="rId21"/>
  </p:handoutMasterIdLst>
  <p:sldIdLst>
    <p:sldId id="256" r:id="rId2"/>
    <p:sldId id="267" r:id="rId3"/>
    <p:sldId id="301" r:id="rId4"/>
    <p:sldId id="312" r:id="rId5"/>
    <p:sldId id="303" r:id="rId6"/>
    <p:sldId id="304" r:id="rId7"/>
    <p:sldId id="305" r:id="rId8"/>
    <p:sldId id="306" r:id="rId9"/>
    <p:sldId id="307" r:id="rId10"/>
    <p:sldId id="311" r:id="rId11"/>
    <p:sldId id="318" r:id="rId12"/>
    <p:sldId id="310" r:id="rId13"/>
    <p:sldId id="313" r:id="rId14"/>
    <p:sldId id="314" r:id="rId15"/>
    <p:sldId id="315" r:id="rId16"/>
    <p:sldId id="316" r:id="rId17"/>
    <p:sldId id="317" r:id="rId18"/>
    <p:sldId id="269"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60F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89183" autoAdjust="0"/>
  </p:normalViewPr>
  <p:slideViewPr>
    <p:cSldViewPr>
      <p:cViewPr varScale="1">
        <p:scale>
          <a:sx n="66" d="100"/>
          <a:sy n="66" d="100"/>
        </p:scale>
        <p:origin x="1572" y="72"/>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25" d="100"/>
        <a:sy n="125" d="100"/>
      </p:scale>
      <p:origin x="0" y="-1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4345B2-AC60-4087-891E-933690395058}" type="datetime1">
              <a:rPr lang="fr-FR" smtClean="0"/>
              <a:t>12/10/2017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2976EA-54B5-491A-BCD9-2E7DD7B87D96}" type="slidenum">
              <a:rPr lang="fr-FR" smtClean="0"/>
              <a:t>‹N°›</a:t>
            </a:fld>
            <a:endParaRPr lang="fr-FR"/>
          </a:p>
        </p:txBody>
      </p:sp>
    </p:spTree>
    <p:extLst>
      <p:ext uri="{BB962C8B-B14F-4D97-AF65-F5344CB8AC3E}">
        <p14:creationId xmlns:p14="http://schemas.microsoft.com/office/powerpoint/2010/main" val="98557962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E3980AE-D592-4398-BFA0-88E67A5417F2}" type="datetime1">
              <a:rPr lang="fr-FR" smtClean="0"/>
              <a:t>12/10/2017</a:t>
            </a:fld>
            <a:endParaRPr lang="fr-F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4076A0-E024-483C-8CA4-A1B3A8601E0D}" type="slidenum">
              <a:rPr lang="fr-FR"/>
              <a:pPr>
                <a:defRPr/>
              </a:pPr>
              <a:t>‹N°›</a:t>
            </a:fld>
            <a:endParaRPr lang="fr-FR"/>
          </a:p>
        </p:txBody>
      </p:sp>
    </p:spTree>
    <p:extLst>
      <p:ext uri="{BB962C8B-B14F-4D97-AF65-F5344CB8AC3E}">
        <p14:creationId xmlns:p14="http://schemas.microsoft.com/office/powerpoint/2010/main" val="421428373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p:spPr>
      </p:sp>
      <p:sp>
        <p:nvSpPr>
          <p:cNvPr id="19459" name="Espace réservé des commentaires 2"/>
          <p:cNvSpPr>
            <a:spLocks noGrp="1"/>
          </p:cNvSpPr>
          <p:nvPr>
            <p:ph type="body" idx="1"/>
          </p:nvPr>
        </p:nvSpPr>
        <p:spPr>
          <a:noFill/>
          <a:ln/>
        </p:spPr>
        <p:txBody>
          <a:bodyPr/>
          <a:lstStyle/>
          <a:p>
            <a:endParaRPr lang="fr-FR" dirty="0" smtClean="0"/>
          </a:p>
        </p:txBody>
      </p:sp>
      <p:sp>
        <p:nvSpPr>
          <p:cNvPr id="19460" name="Espace réservé du numéro de diapositive 3"/>
          <p:cNvSpPr>
            <a:spLocks noGrp="1"/>
          </p:cNvSpPr>
          <p:nvPr>
            <p:ph type="sldNum" sz="quarter" idx="5"/>
          </p:nvPr>
        </p:nvSpPr>
        <p:spPr>
          <a:noFill/>
        </p:spPr>
        <p:txBody>
          <a:bodyPr/>
          <a:lstStyle/>
          <a:p>
            <a:fld id="{C00374A1-2744-48FE-98CF-DE61DE2168D0}" type="slidenum">
              <a:rPr lang="fr-FR" smtClean="0"/>
              <a:pPr/>
              <a:t>1</a:t>
            </a:fld>
            <a:endParaRPr lang="fr-FR" smtClean="0"/>
          </a:p>
        </p:txBody>
      </p:sp>
      <p:sp>
        <p:nvSpPr>
          <p:cNvPr id="2" name="Espace réservé de la date 1"/>
          <p:cNvSpPr>
            <a:spLocks noGrp="1"/>
          </p:cNvSpPr>
          <p:nvPr>
            <p:ph type="dt" idx="10"/>
          </p:nvPr>
        </p:nvSpPr>
        <p:spPr/>
        <p:txBody>
          <a:bodyPr/>
          <a:lstStyle/>
          <a:p>
            <a:pPr>
              <a:defRPr/>
            </a:pPr>
            <a:fld id="{4B2447DE-878A-4F2C-A684-1A7CEF16B84E}" type="datetime1">
              <a:rPr lang="fr-FR" smtClean="0"/>
              <a:t>12/10/2017</a:t>
            </a:fld>
            <a:endParaRPr lang="fr-FR"/>
          </a:p>
        </p:txBody>
      </p:sp>
    </p:spTree>
    <p:extLst>
      <p:ext uri="{BB962C8B-B14F-4D97-AF65-F5344CB8AC3E}">
        <p14:creationId xmlns:p14="http://schemas.microsoft.com/office/powerpoint/2010/main" val="3224117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10</a:t>
            </a:fld>
            <a:endParaRPr lang="fr-FR"/>
          </a:p>
        </p:txBody>
      </p:sp>
      <p:sp>
        <p:nvSpPr>
          <p:cNvPr id="5" name="Espace réservé de la date 4"/>
          <p:cNvSpPr>
            <a:spLocks noGrp="1"/>
          </p:cNvSpPr>
          <p:nvPr>
            <p:ph type="dt" idx="11"/>
          </p:nvPr>
        </p:nvSpPr>
        <p:spPr/>
        <p:txBody>
          <a:bodyPr/>
          <a:lstStyle/>
          <a:p>
            <a:pPr>
              <a:defRPr/>
            </a:pPr>
            <a:fld id="{36199B24-23DA-49C9-9EDC-DB861A7D8702}" type="datetime1">
              <a:rPr lang="fr-FR" smtClean="0"/>
              <a:t>12/10/2017</a:t>
            </a:fld>
            <a:endParaRPr lang="fr-FR"/>
          </a:p>
        </p:txBody>
      </p:sp>
    </p:spTree>
    <p:extLst>
      <p:ext uri="{BB962C8B-B14F-4D97-AF65-F5344CB8AC3E}">
        <p14:creationId xmlns:p14="http://schemas.microsoft.com/office/powerpoint/2010/main" val="3764330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11</a:t>
            </a:fld>
            <a:endParaRPr lang="fr-FR"/>
          </a:p>
        </p:txBody>
      </p:sp>
      <p:sp>
        <p:nvSpPr>
          <p:cNvPr id="5" name="Espace réservé de la date 4"/>
          <p:cNvSpPr>
            <a:spLocks noGrp="1"/>
          </p:cNvSpPr>
          <p:nvPr>
            <p:ph type="dt" idx="11"/>
          </p:nvPr>
        </p:nvSpPr>
        <p:spPr/>
        <p:txBody>
          <a:bodyPr/>
          <a:lstStyle/>
          <a:p>
            <a:pPr>
              <a:defRPr/>
            </a:pPr>
            <a:fld id="{36199B24-23DA-49C9-9EDC-DB861A7D8702}" type="datetime1">
              <a:rPr lang="fr-FR" smtClean="0"/>
              <a:t>12/10/2017</a:t>
            </a:fld>
            <a:endParaRPr lang="fr-FR"/>
          </a:p>
        </p:txBody>
      </p:sp>
    </p:spTree>
    <p:extLst>
      <p:ext uri="{BB962C8B-B14F-4D97-AF65-F5344CB8AC3E}">
        <p14:creationId xmlns:p14="http://schemas.microsoft.com/office/powerpoint/2010/main" val="2863606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12</a:t>
            </a:fld>
            <a:endParaRPr lang="fr-FR"/>
          </a:p>
        </p:txBody>
      </p:sp>
      <p:sp>
        <p:nvSpPr>
          <p:cNvPr id="5" name="Espace réservé de la date 4"/>
          <p:cNvSpPr>
            <a:spLocks noGrp="1"/>
          </p:cNvSpPr>
          <p:nvPr>
            <p:ph type="dt" idx="11"/>
          </p:nvPr>
        </p:nvSpPr>
        <p:spPr/>
        <p:txBody>
          <a:bodyPr/>
          <a:lstStyle/>
          <a:p>
            <a:pPr>
              <a:defRPr/>
            </a:pPr>
            <a:fld id="{D80DD5FE-96B4-494C-9CB4-EE8D50CCBE9A}" type="datetime1">
              <a:rPr lang="fr-FR" smtClean="0"/>
              <a:t>12/10/2017</a:t>
            </a:fld>
            <a:endParaRPr lang="fr-FR"/>
          </a:p>
        </p:txBody>
      </p:sp>
    </p:spTree>
    <p:extLst>
      <p:ext uri="{BB962C8B-B14F-4D97-AF65-F5344CB8AC3E}">
        <p14:creationId xmlns:p14="http://schemas.microsoft.com/office/powerpoint/2010/main" val="1445434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13</a:t>
            </a:fld>
            <a:endParaRPr lang="fr-FR"/>
          </a:p>
        </p:txBody>
      </p:sp>
      <p:sp>
        <p:nvSpPr>
          <p:cNvPr id="5" name="Espace réservé de la date 4"/>
          <p:cNvSpPr>
            <a:spLocks noGrp="1"/>
          </p:cNvSpPr>
          <p:nvPr>
            <p:ph type="dt" idx="11"/>
          </p:nvPr>
        </p:nvSpPr>
        <p:spPr/>
        <p:txBody>
          <a:bodyPr/>
          <a:lstStyle/>
          <a:p>
            <a:pPr>
              <a:defRPr/>
            </a:pPr>
            <a:fld id="{D80DD5FE-96B4-494C-9CB4-EE8D50CCBE9A}" type="datetime1">
              <a:rPr lang="fr-FR" smtClean="0"/>
              <a:t>12/10/2017</a:t>
            </a:fld>
            <a:endParaRPr lang="fr-FR"/>
          </a:p>
        </p:txBody>
      </p:sp>
    </p:spTree>
    <p:extLst>
      <p:ext uri="{BB962C8B-B14F-4D97-AF65-F5344CB8AC3E}">
        <p14:creationId xmlns:p14="http://schemas.microsoft.com/office/powerpoint/2010/main" val="302174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14</a:t>
            </a:fld>
            <a:endParaRPr lang="fr-FR"/>
          </a:p>
        </p:txBody>
      </p:sp>
      <p:sp>
        <p:nvSpPr>
          <p:cNvPr id="5" name="Espace réservé de la date 4"/>
          <p:cNvSpPr>
            <a:spLocks noGrp="1"/>
          </p:cNvSpPr>
          <p:nvPr>
            <p:ph type="dt" idx="11"/>
          </p:nvPr>
        </p:nvSpPr>
        <p:spPr/>
        <p:txBody>
          <a:bodyPr/>
          <a:lstStyle/>
          <a:p>
            <a:pPr>
              <a:defRPr/>
            </a:pPr>
            <a:fld id="{D80DD5FE-96B4-494C-9CB4-EE8D50CCBE9A}" type="datetime1">
              <a:rPr lang="fr-FR" smtClean="0"/>
              <a:t>12/10/2017</a:t>
            </a:fld>
            <a:endParaRPr lang="fr-FR"/>
          </a:p>
        </p:txBody>
      </p:sp>
    </p:spTree>
    <p:extLst>
      <p:ext uri="{BB962C8B-B14F-4D97-AF65-F5344CB8AC3E}">
        <p14:creationId xmlns:p14="http://schemas.microsoft.com/office/powerpoint/2010/main" val="3345184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15</a:t>
            </a:fld>
            <a:endParaRPr lang="fr-FR"/>
          </a:p>
        </p:txBody>
      </p:sp>
      <p:sp>
        <p:nvSpPr>
          <p:cNvPr id="5" name="Espace réservé de la date 4"/>
          <p:cNvSpPr>
            <a:spLocks noGrp="1"/>
          </p:cNvSpPr>
          <p:nvPr>
            <p:ph type="dt" idx="11"/>
          </p:nvPr>
        </p:nvSpPr>
        <p:spPr/>
        <p:txBody>
          <a:bodyPr/>
          <a:lstStyle/>
          <a:p>
            <a:pPr>
              <a:defRPr/>
            </a:pPr>
            <a:fld id="{D80DD5FE-96B4-494C-9CB4-EE8D50CCBE9A}" type="datetime1">
              <a:rPr lang="fr-FR" smtClean="0"/>
              <a:t>12/10/2017</a:t>
            </a:fld>
            <a:endParaRPr lang="fr-FR"/>
          </a:p>
        </p:txBody>
      </p:sp>
    </p:spTree>
    <p:extLst>
      <p:ext uri="{BB962C8B-B14F-4D97-AF65-F5344CB8AC3E}">
        <p14:creationId xmlns:p14="http://schemas.microsoft.com/office/powerpoint/2010/main" val="1596172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16</a:t>
            </a:fld>
            <a:endParaRPr lang="fr-FR"/>
          </a:p>
        </p:txBody>
      </p:sp>
      <p:sp>
        <p:nvSpPr>
          <p:cNvPr id="5" name="Espace réservé de la date 4"/>
          <p:cNvSpPr>
            <a:spLocks noGrp="1"/>
          </p:cNvSpPr>
          <p:nvPr>
            <p:ph type="dt" idx="11"/>
          </p:nvPr>
        </p:nvSpPr>
        <p:spPr/>
        <p:txBody>
          <a:bodyPr/>
          <a:lstStyle/>
          <a:p>
            <a:pPr>
              <a:defRPr/>
            </a:pPr>
            <a:fld id="{D80DD5FE-96B4-494C-9CB4-EE8D50CCBE9A}" type="datetime1">
              <a:rPr lang="fr-FR" smtClean="0"/>
              <a:t>12/10/2017</a:t>
            </a:fld>
            <a:endParaRPr lang="fr-FR"/>
          </a:p>
        </p:txBody>
      </p:sp>
    </p:spTree>
    <p:extLst>
      <p:ext uri="{BB962C8B-B14F-4D97-AF65-F5344CB8AC3E}">
        <p14:creationId xmlns:p14="http://schemas.microsoft.com/office/powerpoint/2010/main" val="4242951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17</a:t>
            </a:fld>
            <a:endParaRPr lang="fr-FR"/>
          </a:p>
        </p:txBody>
      </p:sp>
      <p:sp>
        <p:nvSpPr>
          <p:cNvPr id="5" name="Espace réservé de la date 4"/>
          <p:cNvSpPr>
            <a:spLocks noGrp="1"/>
          </p:cNvSpPr>
          <p:nvPr>
            <p:ph type="dt" idx="11"/>
          </p:nvPr>
        </p:nvSpPr>
        <p:spPr/>
        <p:txBody>
          <a:bodyPr/>
          <a:lstStyle/>
          <a:p>
            <a:pPr>
              <a:defRPr/>
            </a:pPr>
            <a:fld id="{D80DD5FE-96B4-494C-9CB4-EE8D50CCBE9A}" type="datetime1">
              <a:rPr lang="fr-FR" smtClean="0"/>
              <a:t>12/10/2017</a:t>
            </a:fld>
            <a:endParaRPr lang="fr-FR"/>
          </a:p>
        </p:txBody>
      </p:sp>
    </p:spTree>
    <p:extLst>
      <p:ext uri="{BB962C8B-B14F-4D97-AF65-F5344CB8AC3E}">
        <p14:creationId xmlns:p14="http://schemas.microsoft.com/office/powerpoint/2010/main" val="321861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2</a:t>
            </a:fld>
            <a:endParaRPr lang="fr-FR"/>
          </a:p>
        </p:txBody>
      </p:sp>
      <p:sp>
        <p:nvSpPr>
          <p:cNvPr id="5" name="Espace réservé de la date 4"/>
          <p:cNvSpPr>
            <a:spLocks noGrp="1"/>
          </p:cNvSpPr>
          <p:nvPr>
            <p:ph type="dt" idx="11"/>
          </p:nvPr>
        </p:nvSpPr>
        <p:spPr/>
        <p:txBody>
          <a:bodyPr/>
          <a:lstStyle/>
          <a:p>
            <a:pPr>
              <a:defRPr/>
            </a:pPr>
            <a:fld id="{EBA9CE0C-5526-4CAA-A1A2-E8E2738148A9}" type="datetime1">
              <a:rPr lang="fr-FR" smtClean="0"/>
              <a:t>12/10/2017</a:t>
            </a:fld>
            <a:endParaRPr lang="fr-FR"/>
          </a:p>
        </p:txBody>
      </p:sp>
    </p:spTree>
    <p:extLst>
      <p:ext uri="{BB962C8B-B14F-4D97-AF65-F5344CB8AC3E}">
        <p14:creationId xmlns:p14="http://schemas.microsoft.com/office/powerpoint/2010/main" val="2396808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3</a:t>
            </a:fld>
            <a:endParaRPr lang="fr-FR"/>
          </a:p>
        </p:txBody>
      </p:sp>
      <p:sp>
        <p:nvSpPr>
          <p:cNvPr id="5" name="Espace réservé de la date 4"/>
          <p:cNvSpPr>
            <a:spLocks noGrp="1"/>
          </p:cNvSpPr>
          <p:nvPr>
            <p:ph type="dt" idx="11"/>
          </p:nvPr>
        </p:nvSpPr>
        <p:spPr/>
        <p:txBody>
          <a:bodyPr/>
          <a:lstStyle/>
          <a:p>
            <a:pPr>
              <a:defRPr/>
            </a:pPr>
            <a:fld id="{85A2BC2A-5648-4009-9CB5-7A20DFB807B5}" type="datetime1">
              <a:rPr lang="fr-FR" smtClean="0"/>
              <a:t>12/10/2017</a:t>
            </a:fld>
            <a:endParaRPr lang="fr-FR"/>
          </a:p>
        </p:txBody>
      </p:sp>
    </p:spTree>
    <p:extLst>
      <p:ext uri="{BB962C8B-B14F-4D97-AF65-F5344CB8AC3E}">
        <p14:creationId xmlns:p14="http://schemas.microsoft.com/office/powerpoint/2010/main" val="295472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4</a:t>
            </a:fld>
            <a:endParaRPr lang="fr-FR"/>
          </a:p>
        </p:txBody>
      </p:sp>
      <p:sp>
        <p:nvSpPr>
          <p:cNvPr id="5" name="Espace réservé de la date 4"/>
          <p:cNvSpPr>
            <a:spLocks noGrp="1"/>
          </p:cNvSpPr>
          <p:nvPr>
            <p:ph type="dt" idx="11"/>
          </p:nvPr>
        </p:nvSpPr>
        <p:spPr/>
        <p:txBody>
          <a:bodyPr/>
          <a:lstStyle/>
          <a:p>
            <a:pPr>
              <a:defRPr/>
            </a:pPr>
            <a:fld id="{85A2BC2A-5648-4009-9CB5-7A20DFB807B5}" type="datetime1">
              <a:rPr lang="fr-FR" smtClean="0"/>
              <a:t>12/10/2017</a:t>
            </a:fld>
            <a:endParaRPr lang="fr-FR"/>
          </a:p>
        </p:txBody>
      </p:sp>
    </p:spTree>
    <p:extLst>
      <p:ext uri="{BB962C8B-B14F-4D97-AF65-F5344CB8AC3E}">
        <p14:creationId xmlns:p14="http://schemas.microsoft.com/office/powerpoint/2010/main" val="1978771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5</a:t>
            </a:fld>
            <a:endParaRPr lang="fr-FR"/>
          </a:p>
        </p:txBody>
      </p:sp>
      <p:sp>
        <p:nvSpPr>
          <p:cNvPr id="5" name="Espace réservé de la date 4"/>
          <p:cNvSpPr>
            <a:spLocks noGrp="1"/>
          </p:cNvSpPr>
          <p:nvPr>
            <p:ph type="dt" idx="11"/>
          </p:nvPr>
        </p:nvSpPr>
        <p:spPr/>
        <p:txBody>
          <a:bodyPr/>
          <a:lstStyle/>
          <a:p>
            <a:pPr>
              <a:defRPr/>
            </a:pPr>
            <a:fld id="{E3B48A02-B101-4440-A2D4-E7509B35FDE6}" type="datetime1">
              <a:rPr lang="fr-FR" smtClean="0"/>
              <a:t>12/10/2017</a:t>
            </a:fld>
            <a:endParaRPr lang="fr-FR"/>
          </a:p>
        </p:txBody>
      </p:sp>
    </p:spTree>
    <p:extLst>
      <p:ext uri="{BB962C8B-B14F-4D97-AF65-F5344CB8AC3E}">
        <p14:creationId xmlns:p14="http://schemas.microsoft.com/office/powerpoint/2010/main" val="2270427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6</a:t>
            </a:fld>
            <a:endParaRPr lang="fr-FR"/>
          </a:p>
        </p:txBody>
      </p:sp>
      <p:sp>
        <p:nvSpPr>
          <p:cNvPr id="5" name="Espace réservé de la date 4"/>
          <p:cNvSpPr>
            <a:spLocks noGrp="1"/>
          </p:cNvSpPr>
          <p:nvPr>
            <p:ph type="dt" idx="11"/>
          </p:nvPr>
        </p:nvSpPr>
        <p:spPr/>
        <p:txBody>
          <a:bodyPr/>
          <a:lstStyle/>
          <a:p>
            <a:pPr>
              <a:defRPr/>
            </a:pPr>
            <a:fld id="{D4F37450-5CAC-47F0-B843-E709221150CB}" type="datetime1">
              <a:rPr lang="fr-FR" smtClean="0"/>
              <a:t>12/10/2017</a:t>
            </a:fld>
            <a:endParaRPr lang="fr-FR"/>
          </a:p>
        </p:txBody>
      </p:sp>
    </p:spTree>
    <p:extLst>
      <p:ext uri="{BB962C8B-B14F-4D97-AF65-F5344CB8AC3E}">
        <p14:creationId xmlns:p14="http://schemas.microsoft.com/office/powerpoint/2010/main" val="1863601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7</a:t>
            </a:fld>
            <a:endParaRPr lang="fr-FR"/>
          </a:p>
        </p:txBody>
      </p:sp>
      <p:sp>
        <p:nvSpPr>
          <p:cNvPr id="5" name="Espace réservé de la date 4"/>
          <p:cNvSpPr>
            <a:spLocks noGrp="1"/>
          </p:cNvSpPr>
          <p:nvPr>
            <p:ph type="dt" idx="11"/>
          </p:nvPr>
        </p:nvSpPr>
        <p:spPr/>
        <p:txBody>
          <a:bodyPr/>
          <a:lstStyle/>
          <a:p>
            <a:pPr>
              <a:defRPr/>
            </a:pPr>
            <a:fld id="{C6629804-8B20-4436-87B4-249189E80258}" type="datetime1">
              <a:rPr lang="fr-FR" smtClean="0"/>
              <a:t>12/10/2017</a:t>
            </a:fld>
            <a:endParaRPr lang="fr-FR"/>
          </a:p>
        </p:txBody>
      </p:sp>
    </p:spTree>
    <p:extLst>
      <p:ext uri="{BB962C8B-B14F-4D97-AF65-F5344CB8AC3E}">
        <p14:creationId xmlns:p14="http://schemas.microsoft.com/office/powerpoint/2010/main" val="370169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8</a:t>
            </a:fld>
            <a:endParaRPr lang="fr-FR"/>
          </a:p>
        </p:txBody>
      </p:sp>
      <p:sp>
        <p:nvSpPr>
          <p:cNvPr id="5" name="Espace réservé de la date 4"/>
          <p:cNvSpPr>
            <a:spLocks noGrp="1"/>
          </p:cNvSpPr>
          <p:nvPr>
            <p:ph type="dt" idx="11"/>
          </p:nvPr>
        </p:nvSpPr>
        <p:spPr/>
        <p:txBody>
          <a:bodyPr/>
          <a:lstStyle/>
          <a:p>
            <a:pPr>
              <a:defRPr/>
            </a:pPr>
            <a:fld id="{AC0CBAB8-D711-46D9-85F2-3F7191442E60}" type="datetime1">
              <a:rPr lang="fr-FR" smtClean="0"/>
              <a:t>12/10/2017</a:t>
            </a:fld>
            <a:endParaRPr lang="fr-FR"/>
          </a:p>
        </p:txBody>
      </p:sp>
    </p:spTree>
    <p:extLst>
      <p:ext uri="{BB962C8B-B14F-4D97-AF65-F5344CB8AC3E}">
        <p14:creationId xmlns:p14="http://schemas.microsoft.com/office/powerpoint/2010/main" val="27554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9</a:t>
            </a:fld>
            <a:endParaRPr lang="fr-FR"/>
          </a:p>
        </p:txBody>
      </p:sp>
      <p:sp>
        <p:nvSpPr>
          <p:cNvPr id="5" name="Espace réservé de la date 4"/>
          <p:cNvSpPr>
            <a:spLocks noGrp="1"/>
          </p:cNvSpPr>
          <p:nvPr>
            <p:ph type="dt" idx="11"/>
          </p:nvPr>
        </p:nvSpPr>
        <p:spPr/>
        <p:txBody>
          <a:bodyPr/>
          <a:lstStyle/>
          <a:p>
            <a:pPr>
              <a:defRPr/>
            </a:pPr>
            <a:fld id="{36199B24-23DA-49C9-9EDC-DB861A7D8702}" type="datetime1">
              <a:rPr lang="fr-FR" smtClean="0"/>
              <a:t>12/10/2017</a:t>
            </a:fld>
            <a:endParaRPr lang="fr-FR"/>
          </a:p>
        </p:txBody>
      </p:sp>
    </p:spTree>
    <p:extLst>
      <p:ext uri="{BB962C8B-B14F-4D97-AF65-F5344CB8AC3E}">
        <p14:creationId xmlns:p14="http://schemas.microsoft.com/office/powerpoint/2010/main" val="1667984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C69C718D-0B29-4025-9510-8BA6B0DD9750}" type="datetime2">
              <a:rPr lang="fr-FR" smtClean="0"/>
              <a:t>jeudi 12 octobre 2017</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63A3A6F5-8CF9-4617-822C-AB394D1EE273}"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D330385D-922D-4D1A-A29D-F1F60938CF5D}" type="datetime2">
              <a:rPr lang="fr-FR" smtClean="0"/>
              <a:t>jeudi 12 octobre 2017</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73C5DD0F-5D93-46EC-B842-7CE13BE54150}" type="slidenum">
              <a:rPr lang="fr-FR"/>
              <a:pPr>
                <a:defRPr/>
              </a:pPr>
              <a:t>‹N°›</a:t>
            </a:fld>
            <a:endParaRPr lang="fr-F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0136CE5-5DBB-4D27-B1BF-AFDAC0FE014B}" type="datetime2">
              <a:rPr lang="fr-FR" smtClean="0"/>
              <a:t>jeudi 12 octobre 2017</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E5CD76B7-4D5F-4A6F-AEC2-006C97A60A42}" type="slidenum">
              <a:rPr lang="fr-FR"/>
              <a:pPr>
                <a:defRPr/>
              </a:pPr>
              <a:t>‹N°›</a:t>
            </a:fld>
            <a:endParaRPr lang="fr-F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9EE56096-3B54-4549-97C9-0E586EE459B6}" type="datetime2">
              <a:rPr lang="fr-FR" smtClean="0"/>
              <a:t>jeudi 12 octobre 2017</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CCB39D75-9AAF-4F3F-9F29-974E4BDAA61F}" type="slidenum">
              <a:rPr lang="fr-FR"/>
              <a:pPr>
                <a:defRPr/>
              </a:pPr>
              <a:t>‹N°›</a:t>
            </a:fld>
            <a:endParaRPr lang="fr-F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004BCD-1395-4F93-A6CF-C4264B738AC0}" type="datetime2">
              <a:rPr lang="fr-FR" smtClean="0"/>
              <a:t>jeudi 12 octobre 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1CF819E-3847-4407-9289-E84560DE5A4A}"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812C39C9-9DB5-46BF-9D86-183828B5612C}" type="datetime2">
              <a:rPr lang="fr-FR" smtClean="0"/>
              <a:t>jeudi 12 octobre 2017</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92B87C52-B80A-4009-A595-658448A46F2C}" type="slidenum">
              <a:rPr lang="fr-FR"/>
              <a:pPr>
                <a:defRPr/>
              </a:pPr>
              <a:t>‹N°›</a:t>
            </a:fld>
            <a:endParaRPr lang="fr-F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DF95C81C-48CB-4CD3-A8B3-05C6C3F0EBAE}" type="datetime2">
              <a:rPr lang="fr-FR" smtClean="0"/>
              <a:t>jeudi 12 octobre 2017</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D0771034-D010-4CEF-B6FD-DE120F911F84}" type="slidenum">
              <a:rPr lang="fr-FR"/>
              <a:pPr>
                <a:defRPr/>
              </a:pPr>
              <a:t>‹N°›</a:t>
            </a:fld>
            <a:endParaRPr lang="fr-F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8BBC47EA-D4DE-4BD7-B40F-3862F04234A4}" type="datetime2">
              <a:rPr lang="fr-FR" smtClean="0"/>
              <a:t>jeudi 12 octobre 2017</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AF6FE316-2C22-41F0-8A5C-9F3A883517CE}" type="slidenum">
              <a:rPr lang="fr-FR"/>
              <a:pPr>
                <a:defRPr/>
              </a:pPr>
              <a:t>‹N°›</a:t>
            </a:fld>
            <a:endParaRPr lang="fr-F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28A96232-6E2A-4850-8D9A-4C7BC4CD0B10}" type="datetime2">
              <a:rPr lang="fr-FR" smtClean="0"/>
              <a:t>jeudi 12 octobre 2017</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DE46CE8D-114E-4662-941A-83AE20DBB4C3}" type="slidenum">
              <a:rPr lang="fr-FR"/>
              <a:pPr>
                <a:defRPr/>
              </a:pPr>
              <a:t>‹N°›</a:t>
            </a:fld>
            <a:endParaRPr lang="fr-F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BE71E015-2F01-425E-A489-C0C8CD0A2435}" type="datetime2">
              <a:rPr lang="fr-FR" smtClean="0"/>
              <a:t>jeudi 12 octobre 2017</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D2AB06BB-F0BD-42BE-9619-7275F9402FCB}" type="slidenum">
              <a:rPr lang="fr-FR"/>
              <a:pPr>
                <a:defRPr/>
              </a:pPr>
              <a:t>‹N°›</a:t>
            </a:fld>
            <a:endParaRPr lang="fr-F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056E4ECC-00C6-4671-8BE7-1661D018B3BA}" type="datetime2">
              <a:rPr lang="fr-FR" smtClean="0"/>
              <a:t>jeudi 12 octobre 2017</a:t>
            </a:fld>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DB1F8BCB-E3C4-44E9-BB5E-F28049FB5C64}" type="slidenum">
              <a:rPr lang="fr-FR"/>
              <a:pPr>
                <a:defRPr/>
              </a:pPr>
              <a:t>‹N°›</a:t>
            </a:fld>
            <a:endParaRPr lang="fr-F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altLang="fr-FR" smtClean="0"/>
              <a:t>Cliquez pour modifier le style du titre</a:t>
            </a:r>
            <a:endParaRPr lang="en-US" altLang="fr-FR"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53408C16-EE15-47E2-BB40-1F3FC59365FC}" type="datetime2">
              <a:rPr lang="fr-FR" smtClean="0"/>
              <a:t>jeudi 12 octobre 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662333F-0560-4341-A26B-1A927D9D2E29}" type="slidenum">
              <a:rPr lang="fr-FR"/>
              <a:pPr>
                <a:defRP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267" r:id="rId1"/>
    <p:sldLayoutId id="2147484259" r:id="rId2"/>
    <p:sldLayoutId id="2147484268" r:id="rId3"/>
    <p:sldLayoutId id="2147484260" r:id="rId4"/>
    <p:sldLayoutId id="2147484261" r:id="rId5"/>
    <p:sldLayoutId id="2147484262" r:id="rId6"/>
    <p:sldLayoutId id="2147484263" r:id="rId7"/>
    <p:sldLayoutId id="2147484264" r:id="rId8"/>
    <p:sldLayoutId id="2147484269" r:id="rId9"/>
    <p:sldLayoutId id="2147484265" r:id="rId10"/>
    <p:sldLayoutId id="2147484266" r:id="rId11"/>
  </p:sldLayoutIdLst>
  <p:transition spd="slow">
    <p:blinds dir="vert"/>
  </p:transition>
  <p:timing>
    <p:tnLst>
      <p:par>
        <p:cTn id="1" dur="indefinite" restart="never" nodeType="tmRoot"/>
      </p:par>
    </p:tnLst>
  </p:timing>
  <p:hf hdr="0" ft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sp>
        <p:nvSpPr>
          <p:cNvPr id="2063" name="Rectangle 15"/>
          <p:cNvSpPr>
            <a:spLocks noGrp="1" noChangeArrowheads="1"/>
          </p:cNvSpPr>
          <p:nvPr>
            <p:ph type="title"/>
          </p:nvPr>
        </p:nvSpPr>
        <p:spPr>
          <a:xfrm>
            <a:off x="427037" y="1412776"/>
            <a:ext cx="8329613" cy="4842487"/>
          </a:xfrm>
        </p:spPr>
        <p:txBody>
          <a:bodyPr>
            <a:normAutofit fontScale="90000"/>
          </a:bodyPr>
          <a:lstStyle/>
          <a:p>
            <a:pPr marL="609600" indent="-609600" algn="ctr" eaLnBrk="1" fontAlgn="auto" hangingPunct="1">
              <a:lnSpc>
                <a:spcPct val="80000"/>
              </a:lnSpc>
              <a:spcAft>
                <a:spcPts val="0"/>
              </a:spcAft>
              <a:defRPr/>
            </a:pPr>
            <a:r>
              <a:rPr lang="fr-FR" sz="4000" b="1" dirty="0" smtClean="0">
                <a:solidFill>
                  <a:schemeClr val="tx1"/>
                </a:solidFill>
                <a:latin typeface="Adobe Arabic" pitchFamily="18" charset="-78"/>
                <a:cs typeface="Adobe Arabic" pitchFamily="18" charset="-78"/>
              </a:rPr>
              <a:t>Workshop on Islamic Finance in the National Accounts</a:t>
            </a:r>
            <a:r>
              <a:rPr lang="fr-FR" sz="4000" b="1" dirty="0" smtClean="0">
                <a:solidFill>
                  <a:schemeClr val="accent1">
                    <a:lumMod val="50000"/>
                  </a:schemeClr>
                </a:solidFill>
                <a:latin typeface="Chaparral Pro" pitchFamily="18" charset="0"/>
              </a:rPr>
              <a:t/>
            </a:r>
            <a:br>
              <a:rPr lang="fr-FR" sz="4000" b="1" dirty="0" smtClean="0">
                <a:solidFill>
                  <a:schemeClr val="accent1">
                    <a:lumMod val="50000"/>
                  </a:schemeClr>
                </a:solidFill>
                <a:latin typeface="Chaparral Pro" pitchFamily="18" charset="0"/>
              </a:rPr>
            </a:br>
            <a:r>
              <a:rPr lang="fr-FR" sz="4000" b="1" dirty="0" smtClean="0">
                <a:solidFill>
                  <a:schemeClr val="accent1">
                    <a:lumMod val="50000"/>
                  </a:schemeClr>
                </a:solidFill>
                <a:latin typeface="Chaparral Pro" pitchFamily="18" charset="0"/>
              </a:rPr>
              <a:t/>
            </a:r>
            <a:br>
              <a:rPr lang="fr-FR" sz="4000" b="1" dirty="0" smtClean="0">
                <a:solidFill>
                  <a:schemeClr val="accent1">
                    <a:lumMod val="50000"/>
                  </a:schemeClr>
                </a:solidFill>
                <a:latin typeface="Chaparral Pro" pitchFamily="18" charset="0"/>
              </a:rPr>
            </a:br>
            <a:r>
              <a:rPr lang="fr-FR" sz="4000" b="1" dirty="0" smtClean="0"/>
              <a:t>MESURE DE LA PRODUCTION DE L’ACTIVITE BANCAIRE, CAS DE LA CÔTE D’IVOIRE</a:t>
            </a:r>
            <a:br>
              <a:rPr lang="fr-FR" sz="4000" b="1" dirty="0" smtClean="0"/>
            </a:br>
            <a:r>
              <a:rPr lang="fr-FR" sz="3600" b="1" dirty="0" smtClean="0"/>
              <a:t/>
            </a:r>
            <a:br>
              <a:rPr lang="fr-FR" sz="3600" b="1" dirty="0" smtClean="0"/>
            </a:br>
            <a:r>
              <a:rPr lang="fr-FR" sz="4000" b="1" dirty="0" smtClean="0">
                <a:solidFill>
                  <a:schemeClr val="accent1">
                    <a:lumMod val="50000"/>
                  </a:schemeClr>
                </a:solidFill>
                <a:latin typeface="Chaparral Pro" pitchFamily="18" charset="0"/>
              </a:rPr>
              <a:t/>
            </a:r>
            <a:br>
              <a:rPr lang="fr-FR" sz="4000" b="1" dirty="0" smtClean="0">
                <a:solidFill>
                  <a:schemeClr val="accent1">
                    <a:lumMod val="50000"/>
                  </a:schemeClr>
                </a:solidFill>
                <a:latin typeface="Chaparral Pro" pitchFamily="18" charset="0"/>
              </a:rPr>
            </a:br>
            <a:r>
              <a:rPr lang="fr-FR" sz="2000" b="1" dirty="0" smtClean="0">
                <a:solidFill>
                  <a:schemeClr val="accent1">
                    <a:lumMod val="50000"/>
                  </a:schemeClr>
                </a:solidFill>
                <a:latin typeface="Chaparral Pro" pitchFamily="18" charset="0"/>
              </a:rPr>
              <a:t/>
            </a:r>
            <a:br>
              <a:rPr lang="fr-FR" sz="2000" b="1" dirty="0" smtClean="0">
                <a:solidFill>
                  <a:schemeClr val="accent1">
                    <a:lumMod val="50000"/>
                  </a:schemeClr>
                </a:solidFill>
                <a:latin typeface="Chaparral Pro" pitchFamily="18" charset="0"/>
              </a:rPr>
            </a:br>
            <a:r>
              <a:rPr lang="fr-FR" sz="2000" b="1" dirty="0" smtClean="0">
                <a:solidFill>
                  <a:schemeClr val="accent1">
                    <a:lumMod val="50000"/>
                  </a:schemeClr>
                </a:solidFill>
                <a:latin typeface="Chaparral Pro" pitchFamily="18" charset="0"/>
              </a:rPr>
              <a:t/>
            </a:r>
            <a:br>
              <a:rPr lang="fr-FR" sz="2000" b="1" dirty="0" smtClean="0">
                <a:solidFill>
                  <a:schemeClr val="accent1">
                    <a:lumMod val="50000"/>
                  </a:schemeClr>
                </a:solidFill>
                <a:latin typeface="Chaparral Pro" pitchFamily="18" charset="0"/>
              </a:rPr>
            </a:br>
            <a:r>
              <a:rPr lang="fr-FR" sz="3100" b="1" dirty="0" err="1" smtClean="0">
                <a:solidFill>
                  <a:srgbClr val="FF0000"/>
                </a:solidFill>
                <a:latin typeface="Britannic Bold" pitchFamily="34" charset="0"/>
              </a:rPr>
              <a:t>Beruit</a:t>
            </a:r>
            <a:r>
              <a:rPr lang="fr-FR" sz="3100" b="1" dirty="0" smtClean="0">
                <a:solidFill>
                  <a:srgbClr val="FF0000"/>
                </a:solidFill>
                <a:latin typeface="Britannic Bold" pitchFamily="34" charset="0"/>
              </a:rPr>
              <a:t>, Lebanon, 24 – 26 October 2017</a:t>
            </a:r>
            <a:r>
              <a:rPr lang="fr-FR" sz="2200" b="1" dirty="0" smtClean="0">
                <a:solidFill>
                  <a:srgbClr val="FF0000"/>
                </a:solidFill>
                <a:latin typeface="Britannic Bold" pitchFamily="34" charset="0"/>
              </a:rPr>
              <a:t/>
            </a:r>
            <a:br>
              <a:rPr lang="fr-FR" sz="2200" b="1" dirty="0" smtClean="0">
                <a:solidFill>
                  <a:srgbClr val="FF0000"/>
                </a:solidFill>
                <a:latin typeface="Britannic Bold" pitchFamily="34" charset="0"/>
              </a:rPr>
            </a:br>
            <a:r>
              <a:rPr lang="fr-FR" sz="2200" b="1" dirty="0" smtClean="0">
                <a:solidFill>
                  <a:srgbClr val="FF0000"/>
                </a:solidFill>
                <a:latin typeface="Britannic Bold" pitchFamily="34" charset="0"/>
              </a:rPr>
              <a:t/>
            </a:r>
            <a:br>
              <a:rPr lang="fr-FR" sz="2200" b="1" dirty="0" smtClean="0">
                <a:solidFill>
                  <a:srgbClr val="FF0000"/>
                </a:solidFill>
                <a:latin typeface="Britannic Bold" pitchFamily="34" charset="0"/>
              </a:rPr>
            </a:br>
            <a:r>
              <a:rPr lang="fr-FR" sz="2200" b="1" dirty="0" smtClean="0">
                <a:solidFill>
                  <a:srgbClr val="FF0000"/>
                </a:solidFill>
                <a:latin typeface="Britannic Bold" pitchFamily="34" charset="0"/>
              </a:rPr>
              <a:t>                                              </a:t>
            </a:r>
            <a:r>
              <a:rPr lang="fr-FR" sz="1800" dirty="0" smtClean="0">
                <a:latin typeface="Britannic Bold" pitchFamily="34" charset="0"/>
              </a:rPr>
              <a:t>Par: KOTO </a:t>
            </a:r>
            <a:r>
              <a:rPr lang="fr-FR" sz="1800" dirty="0" err="1" smtClean="0">
                <a:latin typeface="Britannic Bold" pitchFamily="34" charset="0"/>
              </a:rPr>
              <a:t>Ehou</a:t>
            </a:r>
            <a:r>
              <a:rPr lang="fr-FR" sz="1800" dirty="0" smtClean="0">
                <a:latin typeface="Britannic Bold" pitchFamily="34" charset="0"/>
              </a:rPr>
              <a:t> M’</a:t>
            </a:r>
            <a:r>
              <a:rPr lang="fr-FR" sz="1800" dirty="0" err="1" smtClean="0">
                <a:latin typeface="Britannic Bold" pitchFamily="34" charset="0"/>
              </a:rPr>
              <a:t>boya</a:t>
            </a:r>
            <a:r>
              <a:rPr lang="fr-FR" sz="1600" dirty="0" smtClean="0">
                <a:latin typeface="Arial" pitchFamily="34" charset="0"/>
                <a:cs typeface="Arial" pitchFamily="34" charset="0"/>
              </a:rPr>
              <a:t>  </a:t>
            </a:r>
            <a:r>
              <a:rPr lang="fr-FR" sz="2000" b="1" dirty="0" smtClean="0">
                <a:latin typeface="Arial" pitchFamily="34" charset="0"/>
                <a:cs typeface="Arial" pitchFamily="34" charset="0"/>
              </a:rPr>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INSTITUT NATIONAL DE LA STATISTIQUE CÔTE D’IVOIRE</a:t>
            </a:r>
            <a:br>
              <a:rPr lang="fr-FR" sz="2000" b="1" dirty="0" smtClean="0">
                <a:latin typeface="Arial" pitchFamily="34" charset="0"/>
                <a:cs typeface="Arial" pitchFamily="34" charset="0"/>
              </a:rPr>
            </a:br>
            <a:r>
              <a:rPr lang="fr-FR" sz="2000" b="1" i="1" dirty="0" smtClean="0">
                <a:latin typeface="Arial" pitchFamily="34" charset="0"/>
                <a:cs typeface="Arial" pitchFamily="34" charset="0"/>
              </a:rPr>
              <a:t>Direction de la Comptabilité Nationale</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fr-FR" sz="2200" b="1" dirty="0" smtClean="0">
                <a:solidFill>
                  <a:srgbClr val="FF0000"/>
                </a:solidFill>
                <a:latin typeface="Chaparral Pro" pitchFamily="18" charset="0"/>
              </a:rPr>
              <a:t/>
            </a:r>
            <a:br>
              <a:rPr lang="fr-FR" sz="2200" b="1" dirty="0" smtClean="0">
                <a:solidFill>
                  <a:srgbClr val="FF0000"/>
                </a:solidFill>
                <a:latin typeface="Chaparral Pro" pitchFamily="18" charset="0"/>
              </a:rPr>
            </a:br>
            <a:endParaRPr lang="fr-FR" sz="3200" dirty="0"/>
          </a:p>
        </p:txBody>
      </p:sp>
      <p:cxnSp>
        <p:nvCxnSpPr>
          <p:cNvPr id="9" name="Connecteur droit 8"/>
          <p:cNvCxnSpPr/>
          <p:nvPr/>
        </p:nvCxnSpPr>
        <p:spPr>
          <a:xfrm>
            <a:off x="532607" y="1297357"/>
            <a:ext cx="8072437" cy="1587"/>
          </a:xfrm>
          <a:prstGeom prst="line">
            <a:avLst/>
          </a:prstGeom>
        </p:spPr>
        <p:style>
          <a:lnRef idx="2">
            <a:schemeClr val="accent2"/>
          </a:lnRef>
          <a:fillRef idx="0">
            <a:schemeClr val="accent2"/>
          </a:fillRef>
          <a:effectRef idx="1">
            <a:schemeClr val="accent2"/>
          </a:effectRef>
          <a:fontRef idx="minor">
            <a:schemeClr val="tx1"/>
          </a:fontRef>
        </p:style>
      </p:cxnSp>
      <p:sp>
        <p:nvSpPr>
          <p:cNvPr id="5125" name="ZoneTexte 9"/>
          <p:cNvSpPr txBox="1">
            <a:spLocks noChangeArrowheads="1"/>
          </p:cNvSpPr>
          <p:nvPr/>
        </p:nvSpPr>
        <p:spPr bwMode="auto">
          <a:xfrm>
            <a:off x="8316913" y="260350"/>
            <a:ext cx="576262" cy="369888"/>
          </a:xfrm>
          <a:prstGeom prst="rect">
            <a:avLst/>
          </a:prstGeom>
          <a:noFill/>
          <a:ln w="9525">
            <a:noFill/>
            <a:miter lim="800000"/>
            <a:headEnd/>
            <a:tailEnd/>
          </a:ln>
        </p:spPr>
        <p:txBody>
          <a:bodyPr>
            <a:spAutoFit/>
          </a:bodyPr>
          <a:lstStyle/>
          <a:p>
            <a:endParaRPr lang="fr-FR" altLang="fr-FR"/>
          </a:p>
        </p:txBody>
      </p:sp>
      <p:pic>
        <p:nvPicPr>
          <p:cNvPr id="5126"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sp>
        <p:nvSpPr>
          <p:cNvPr id="12" name="Espace réservé du numéro de diapositive 11"/>
          <p:cNvSpPr>
            <a:spLocks noGrp="1"/>
          </p:cNvSpPr>
          <p:nvPr>
            <p:ph type="sldNum" sz="quarter" idx="12"/>
          </p:nvPr>
        </p:nvSpPr>
        <p:spPr/>
        <p:txBody>
          <a:bodyPr/>
          <a:lstStyle/>
          <a:p>
            <a:pPr>
              <a:defRPr/>
            </a:pPr>
            <a:fld id="{785A5467-CEFC-487C-9E68-C58674F5869E}" type="slidenum">
              <a:rPr lang="fr-FR" smtClean="0"/>
              <a:pPr>
                <a:defRPr/>
              </a:pPr>
              <a:t>1</a:t>
            </a:fld>
            <a:endParaRPr lang="fr-FR" dirty="0"/>
          </a:p>
        </p:txBody>
      </p:sp>
      <p:sp>
        <p:nvSpPr>
          <p:cNvPr id="5" name="Espace réservé de la date 4"/>
          <p:cNvSpPr>
            <a:spLocks noGrp="1"/>
          </p:cNvSpPr>
          <p:nvPr>
            <p:ph type="dt" sz="half" idx="10"/>
          </p:nvPr>
        </p:nvSpPr>
        <p:spPr/>
        <p:txBody>
          <a:bodyPr/>
          <a:lstStyle/>
          <a:p>
            <a:pPr>
              <a:defRPr/>
            </a:pPr>
            <a:fld id="{3C66683E-EDDE-474A-9CD8-A3C7C19CC690}" type="datetime2">
              <a:rPr lang="fr-FR" smtClean="0"/>
              <a:t>jeudi 12 octobre 2017</a:t>
            </a:fld>
            <a:endParaRPr lang="fr-FR"/>
          </a:p>
        </p:txBody>
      </p:sp>
      <p:pic>
        <p:nvPicPr>
          <p:cNvPr id="2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2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2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cSld>
  <p:clrMapOvr>
    <a:masterClrMapping/>
  </p:clrMapOvr>
  <p:transition spd="slow" advClick="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4"/>
            </a:pPr>
            <a:r>
              <a:rPr lang="fr-FR" altLang="fr-FR" sz="3300" b="1" dirty="0" smtClean="0">
                <a:solidFill>
                  <a:srgbClr val="FF0000"/>
                </a:solidFill>
              </a:rPr>
              <a:t>Dispositif de collecte des données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fontScale="85000" lnSpcReduction="20000"/>
          </a:bodyPr>
          <a:lstStyle/>
          <a:p>
            <a:pPr marL="274320" indent="-274320" eaLnBrk="1" fontAlgn="auto" hangingPunct="1">
              <a:lnSpc>
                <a:spcPct val="80000"/>
              </a:lnSpc>
              <a:spcAft>
                <a:spcPts val="0"/>
              </a:spcAft>
              <a:buClr>
                <a:schemeClr val="accent3"/>
              </a:buClr>
              <a:buFontTx/>
              <a:buNone/>
              <a:defRPr/>
            </a:pPr>
            <a:endParaRPr lang="fr-FR" altLang="fr-FR" sz="2800" b="1" dirty="0" smtClean="0">
              <a:latin typeface="Segoe UI Light" pitchFamily="34" charset="0"/>
              <a:cs typeface="Arial" charset="0"/>
            </a:endParaRPr>
          </a:p>
          <a:p>
            <a:pPr marL="514350" indent="-514350" defTabSz="844550" eaLnBrk="1" fontAlgn="auto" hangingPunct="1">
              <a:lnSpc>
                <a:spcPct val="80000"/>
              </a:lnSpc>
              <a:spcAft>
                <a:spcPts val="0"/>
              </a:spcAft>
              <a:buClr>
                <a:srgbClr val="002060"/>
              </a:buClr>
              <a:buFont typeface="+mj-lt"/>
              <a:buAutoNum type="arabicPeriod"/>
              <a:defRPr/>
            </a:pPr>
            <a:r>
              <a:rPr lang="fr-FR" sz="2800" b="1" dirty="0" smtClean="0">
                <a:solidFill>
                  <a:srgbClr val="002060"/>
                </a:solidFill>
              </a:rPr>
              <a:t>Traitement de Raouda Finance: son traitement est identique au traitement des SFD conventionnels car son compte de résultat ne se distingue pas des autres SFD;</a:t>
            </a:r>
          </a:p>
          <a:p>
            <a:pPr marL="514350" indent="-514350" defTabSz="844550" eaLnBrk="1" fontAlgn="auto" hangingPunct="1">
              <a:lnSpc>
                <a:spcPct val="80000"/>
              </a:lnSpc>
              <a:spcAft>
                <a:spcPts val="0"/>
              </a:spcAft>
              <a:buClr>
                <a:srgbClr val="002060"/>
              </a:buClr>
              <a:buFont typeface="+mj-lt"/>
              <a:buAutoNum type="arabicPeriod"/>
              <a:defRPr/>
            </a:pPr>
            <a:r>
              <a:rPr lang="fr-FR" sz="2800" b="1" dirty="0" smtClean="0">
                <a:solidFill>
                  <a:srgbClr val="002060"/>
                </a:solidFill>
              </a:rPr>
              <a:t>Le Traitement des SFD est similaire à celui des banques à l’exception de la Banque centrale qui dispose d’un traitement particulier;</a:t>
            </a:r>
          </a:p>
          <a:p>
            <a:pPr marL="514350" indent="-514350" defTabSz="844550">
              <a:lnSpc>
                <a:spcPct val="90000"/>
              </a:lnSpc>
              <a:spcAft>
                <a:spcPct val="35000"/>
              </a:spcAft>
              <a:buFont typeface="+mj-lt"/>
              <a:buAutoNum type="arabicPeriod" startAt="3"/>
            </a:pPr>
            <a:r>
              <a:rPr lang="fr-FR" sz="2800" b="1" dirty="0" smtClean="0">
                <a:solidFill>
                  <a:srgbClr val="002060"/>
                </a:solidFill>
              </a:rPr>
              <a:t>Traitement de la Banque Centrale: La Banque Centrale publie un état financier consolidé de ses Etats membres. </a:t>
            </a:r>
          </a:p>
          <a:p>
            <a:pPr marL="0" indent="0" defTabSz="844550">
              <a:lnSpc>
                <a:spcPct val="90000"/>
              </a:lnSpc>
              <a:spcAft>
                <a:spcPct val="35000"/>
              </a:spcAft>
              <a:buNone/>
            </a:pPr>
            <a:r>
              <a:rPr lang="fr-FR" sz="2800" b="1" dirty="0" smtClean="0">
                <a:solidFill>
                  <a:srgbClr val="002060"/>
                </a:solidFill>
              </a:rPr>
              <a:t>L’estimation </a:t>
            </a:r>
            <a:r>
              <a:rPr lang="fr-FR" sz="2800" b="1" dirty="0">
                <a:solidFill>
                  <a:srgbClr val="002060"/>
                </a:solidFill>
              </a:rPr>
              <a:t>du compte de résultat net de l’agence nationale de la Banque Centrale se fait sur la base du poids du PIB de la Côte d’Ivoire dans le PIB global de l’UEMOA. Ce ratio est utilisé pour déterminer le  compte de résultat net de l’agence nationale de la BCEAO.</a:t>
            </a:r>
          </a:p>
          <a:p>
            <a:pPr marL="514350" indent="-514350" defTabSz="844550" eaLnBrk="1" fontAlgn="auto" hangingPunct="1">
              <a:lnSpc>
                <a:spcPct val="80000"/>
              </a:lnSpc>
              <a:spcAft>
                <a:spcPts val="0"/>
              </a:spcAft>
              <a:buClr>
                <a:srgbClr val="002060"/>
              </a:buClr>
              <a:buFont typeface="+mj-lt"/>
              <a:buAutoNum type="arabicPeriod"/>
              <a:defRPr/>
            </a:pPr>
            <a:endParaRPr lang="fr-FR" sz="2800" b="1" dirty="0" smtClean="0">
              <a:solidFill>
                <a:srgbClr val="002060"/>
              </a:solidFill>
            </a:endParaRPr>
          </a:p>
          <a:p>
            <a:pPr marL="514350" indent="-514350" defTabSz="844550" eaLnBrk="1" fontAlgn="auto" hangingPunct="1">
              <a:lnSpc>
                <a:spcPct val="80000"/>
              </a:lnSpc>
              <a:spcAft>
                <a:spcPts val="0"/>
              </a:spcAft>
              <a:buClr>
                <a:srgbClr val="002060"/>
              </a:buClr>
              <a:buFont typeface="+mj-lt"/>
              <a:buAutoNum type="arabicPeriod"/>
              <a:defRPr/>
            </a:pPr>
            <a:endParaRPr lang="fr-FR" sz="2800" b="1" dirty="0">
              <a:solidFill>
                <a:srgbClr val="002060"/>
              </a:solidFill>
            </a:endParaRPr>
          </a:p>
          <a:p>
            <a:pPr marL="0" indent="0"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10</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smtClean="0">
                <a:latin typeface="Calibri" pitchFamily="34" charset="0"/>
              </a:rPr>
              <a:t>Traitement des sources (1/2)</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6813E113-991D-44F4-AF33-6027AAF152FF}"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58111989"/>
      </p:ext>
    </p:extLst>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4"/>
            </a:pPr>
            <a:r>
              <a:rPr lang="fr-FR" altLang="fr-FR" sz="3300" b="1" dirty="0" smtClean="0">
                <a:solidFill>
                  <a:srgbClr val="FF0000"/>
                </a:solidFill>
              </a:rPr>
              <a:t>Dispositif de collecte des données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0" indent="0" defTabSz="844550" eaLnBrk="1" fontAlgn="auto" hangingPunct="1">
              <a:lnSpc>
                <a:spcPct val="80000"/>
              </a:lnSpc>
              <a:spcAft>
                <a:spcPts val="0"/>
              </a:spcAft>
              <a:buClr>
                <a:srgbClr val="002060"/>
              </a:buClr>
              <a:buNone/>
              <a:defRPr/>
            </a:pPr>
            <a:endParaRPr lang="fr-FR" sz="2800" b="1" dirty="0">
              <a:solidFill>
                <a:srgbClr val="002060"/>
              </a:solidFill>
            </a:endParaRPr>
          </a:p>
          <a:p>
            <a:pPr marL="514350" indent="-514350" defTabSz="844550" eaLnBrk="1" fontAlgn="auto" hangingPunct="1">
              <a:lnSpc>
                <a:spcPct val="80000"/>
              </a:lnSpc>
              <a:spcAft>
                <a:spcPts val="0"/>
              </a:spcAft>
              <a:buClr>
                <a:srgbClr val="002060"/>
              </a:buClr>
              <a:buFont typeface="+mj-lt"/>
              <a:buAutoNum type="arabicPeriod" startAt="4"/>
              <a:defRPr/>
            </a:pPr>
            <a:r>
              <a:rPr lang="fr-FR" sz="2800" b="1" dirty="0" smtClean="0">
                <a:solidFill>
                  <a:srgbClr val="002060"/>
                </a:solidFill>
              </a:rPr>
              <a:t>Traduire </a:t>
            </a:r>
            <a:r>
              <a:rPr lang="fr-FR" sz="2800" b="1" dirty="0">
                <a:solidFill>
                  <a:srgbClr val="002060"/>
                </a:solidFill>
              </a:rPr>
              <a:t>les données économiques reçues des banques en langage de comptabilité nationale au moyen d’une table de passage;</a:t>
            </a:r>
          </a:p>
          <a:p>
            <a:pPr marL="514350" indent="-514350" defTabSz="844550" eaLnBrk="1" fontAlgn="auto" hangingPunct="1">
              <a:lnSpc>
                <a:spcPct val="80000"/>
              </a:lnSpc>
              <a:spcAft>
                <a:spcPts val="0"/>
              </a:spcAft>
              <a:buClr>
                <a:srgbClr val="002060"/>
              </a:buClr>
              <a:buFont typeface="+mj-lt"/>
              <a:buAutoNum type="arabicPeriod" startAt="4"/>
              <a:defRPr/>
            </a:pPr>
            <a:r>
              <a:rPr lang="fr-FR" sz="2800" b="1" dirty="0">
                <a:solidFill>
                  <a:srgbClr val="002060"/>
                </a:solidFill>
              </a:rPr>
              <a:t> Calcul de la production des </a:t>
            </a:r>
            <a:r>
              <a:rPr lang="fr-FR" sz="2800" b="1" dirty="0" smtClean="0">
                <a:solidFill>
                  <a:srgbClr val="002060"/>
                </a:solidFill>
              </a:rPr>
              <a:t>banques</a:t>
            </a:r>
            <a:r>
              <a:rPr lang="fr-FR" sz="2800" b="1" dirty="0">
                <a:solidFill>
                  <a:srgbClr val="002060"/>
                </a:solidFill>
              </a:rPr>
              <a:t>.</a:t>
            </a: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11</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smtClean="0">
                <a:latin typeface="Calibri" pitchFamily="34" charset="0"/>
              </a:rPr>
              <a:t>Traitement des sources (2/2)</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6813E113-991D-44F4-AF33-6027AAF152FF}"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35827718"/>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5"/>
            </a:pPr>
            <a:r>
              <a:rPr lang="fr-FR" altLang="fr-FR" sz="3300" b="1" dirty="0" smtClean="0">
                <a:solidFill>
                  <a:srgbClr val="FF0000"/>
                </a:solidFill>
              </a:rPr>
              <a:t>Méthodologie de calcul de la production</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eaLnBrk="1" hangingPunct="1"/>
            <a:r>
              <a:rPr lang="fr-FR" altLang="fr-FR" sz="2800" b="1" dirty="0">
                <a:solidFill>
                  <a:srgbClr val="002060"/>
                </a:solidFill>
              </a:rPr>
              <a:t>Production des banques est </a:t>
            </a:r>
            <a:r>
              <a:rPr lang="fr-FR" altLang="fr-FR" sz="2800" b="1" dirty="0" smtClean="0">
                <a:solidFill>
                  <a:srgbClr val="002060"/>
                </a:solidFill>
              </a:rPr>
              <a:t>constituée:</a:t>
            </a:r>
            <a:endParaRPr lang="fr-FR" altLang="fr-FR" sz="2800" b="1" dirty="0">
              <a:solidFill>
                <a:srgbClr val="002060"/>
              </a:solidFill>
            </a:endParaRPr>
          </a:p>
          <a:p>
            <a:pPr lvl="1" eaLnBrk="1" hangingPunct="1"/>
            <a:r>
              <a:rPr lang="fr-FR" altLang="fr-FR" sz="2800" b="1" dirty="0">
                <a:solidFill>
                  <a:srgbClr val="002060"/>
                </a:solidFill>
              </a:rPr>
              <a:t>Services </a:t>
            </a:r>
            <a:r>
              <a:rPr lang="fr-FR" altLang="fr-FR" sz="2800" b="1" dirty="0" smtClean="0">
                <a:solidFill>
                  <a:srgbClr val="002060"/>
                </a:solidFill>
              </a:rPr>
              <a:t>facturés;</a:t>
            </a:r>
            <a:endParaRPr lang="fr-FR" altLang="fr-FR" sz="2800" b="1" dirty="0">
              <a:solidFill>
                <a:srgbClr val="002060"/>
              </a:solidFill>
            </a:endParaRPr>
          </a:p>
          <a:p>
            <a:pPr lvl="1" eaLnBrk="1" hangingPunct="1"/>
            <a:r>
              <a:rPr lang="fr-FR" altLang="fr-FR" sz="2800" b="1" dirty="0">
                <a:solidFill>
                  <a:srgbClr val="002060"/>
                </a:solidFill>
              </a:rPr>
              <a:t>Services rendus par les institutions financières auprès des autres secteurs institutionnels lorsqu'</a:t>
            </a:r>
            <a:r>
              <a:rPr lang="fr-FR" altLang="ja-JP" sz="2800" b="1" dirty="0">
                <a:solidFill>
                  <a:srgbClr val="002060"/>
                </a:solidFill>
              </a:rPr>
              <a:t>elles prêtent de l</a:t>
            </a:r>
            <a:r>
              <a:rPr lang="ja-JP" altLang="fr-FR" sz="2800" b="1" dirty="0">
                <a:solidFill>
                  <a:srgbClr val="002060"/>
                </a:solidFill>
              </a:rPr>
              <a:t>’</a:t>
            </a:r>
            <a:r>
              <a:rPr lang="fr-FR" altLang="ja-JP" sz="2800" b="1" dirty="0">
                <a:solidFill>
                  <a:srgbClr val="002060"/>
                </a:solidFill>
              </a:rPr>
              <a:t>argent ou lorsqu'elles gèrent leurs dépôts : SIFIM (Service d’Intermédiation Financière Indirectement Mesuré</a:t>
            </a:r>
            <a:r>
              <a:rPr lang="fr-FR" altLang="ja-JP" sz="2800" b="1" dirty="0" smtClean="0">
                <a:solidFill>
                  <a:srgbClr val="002060"/>
                </a:solidFill>
              </a:rPr>
              <a:t>).</a:t>
            </a:r>
            <a:endParaRPr lang="fr-FR" altLang="ja-JP" sz="2800" b="1" dirty="0">
              <a:solidFill>
                <a:srgbClr val="002060"/>
              </a:solidFill>
            </a:endParaRPr>
          </a:p>
          <a:p>
            <a:pPr marL="274320" indent="-274320" eaLnBrk="1" fontAlgn="auto" hangingPunct="1">
              <a:lnSpc>
                <a:spcPct val="80000"/>
              </a:lnSpc>
              <a:spcAft>
                <a:spcPts val="0"/>
              </a:spcAft>
              <a:buClr>
                <a:schemeClr val="accent3"/>
              </a:buClr>
              <a:buFontTx/>
              <a:buNone/>
              <a:defRPr/>
            </a:pPr>
            <a:endParaRPr lang="fr-FR" altLang="fr-FR" sz="2800" b="1" dirty="0">
              <a:solidFill>
                <a:srgbClr val="002060"/>
              </a:solidFill>
            </a:endParaRP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12</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a:latin typeface="Calibri" pitchFamily="34" charset="0"/>
              </a:rPr>
              <a:t>Estimation de la production aux prix courants</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FD79C106-C21F-45F3-893C-26808D3D6801}" type="datetime2">
              <a:rPr lang="fr-FR" smtClean="0"/>
              <a:t>jeudi 12 octobre 2017</a:t>
            </a:fld>
            <a:endParaRPr lang="fr-FR"/>
          </a:p>
        </p:txBody>
      </p:sp>
      <p:pic>
        <p:nvPicPr>
          <p:cNvPr id="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1"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50882661"/>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5"/>
            </a:pPr>
            <a:r>
              <a:rPr lang="fr-FR" altLang="fr-FR" sz="3300" b="1" dirty="0" smtClean="0">
                <a:solidFill>
                  <a:srgbClr val="FF0000"/>
                </a:solidFill>
              </a:rPr>
              <a:t>Méthodologie de calcul de la production</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514350" indent="-514350" algn="just" eaLnBrk="1" fontAlgn="auto" hangingPunct="1">
              <a:lnSpc>
                <a:spcPct val="80000"/>
              </a:lnSpc>
              <a:spcAft>
                <a:spcPts val="0"/>
              </a:spcAft>
              <a:buClr>
                <a:srgbClr val="002060"/>
              </a:buClr>
              <a:buFont typeface="+mj-lt"/>
              <a:buAutoNum type="arabicPeriod"/>
              <a:defRPr/>
            </a:pPr>
            <a:r>
              <a:rPr lang="fr-FR" altLang="fr-FR" sz="2800" b="1" dirty="0">
                <a:solidFill>
                  <a:srgbClr val="002060"/>
                </a:solidFill>
              </a:rPr>
              <a:t>Production hors SIFIM</a:t>
            </a: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a:p>
            <a:pPr marL="0" indent="0" algn="just" eaLnBrk="1" fontAlgn="auto" hangingPunct="1">
              <a:lnSpc>
                <a:spcPct val="80000"/>
              </a:lnSpc>
              <a:spcAft>
                <a:spcPts val="0"/>
              </a:spcAft>
              <a:buClr>
                <a:srgbClr val="002060"/>
              </a:buClr>
              <a:buNone/>
              <a:defRPr/>
            </a:pPr>
            <a:r>
              <a:rPr lang="fr-FR" altLang="fr-FR" sz="2800" b="1" dirty="0">
                <a:solidFill>
                  <a:srgbClr val="002060"/>
                </a:solidFill>
              </a:rPr>
              <a:t>La production des banques hors SIFIM provient des services bancaires explicitement facturés sous formes de commission au titre des services spécialisés fournis par les banques: instruction de dossier, opérations bancaires( virement bancaire, cartes de crédit, gestion des comptes et des titres), etc… </a:t>
            </a:r>
          </a:p>
          <a:p>
            <a:pPr marL="0" indent="0" algn="just" eaLnBrk="1" fontAlgn="auto" hangingPunct="1">
              <a:lnSpc>
                <a:spcPct val="80000"/>
              </a:lnSpc>
              <a:spcAft>
                <a:spcPts val="0"/>
              </a:spcAft>
              <a:buClr>
                <a:srgbClr val="002060"/>
              </a:buClr>
              <a:buNone/>
              <a:defRPr/>
            </a:pPr>
            <a:endParaRPr lang="fr-FR" altLang="fr-FR" sz="3200" b="1" dirty="0" smtClean="0">
              <a:solidFill>
                <a:srgbClr val="002060"/>
              </a:solidFill>
            </a:endParaRP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13</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a:latin typeface="Calibri" pitchFamily="34" charset="0"/>
              </a:rPr>
              <a:t>Estimation de la production </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FD79C106-C21F-45F3-893C-26808D3D6801}" type="datetime2">
              <a:rPr lang="fr-FR" smtClean="0"/>
              <a:t>jeudi 12 octobre 2017</a:t>
            </a:fld>
            <a:endParaRPr lang="fr-FR"/>
          </a:p>
        </p:txBody>
      </p:sp>
      <p:pic>
        <p:nvPicPr>
          <p:cNvPr id="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1"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45010069"/>
      </p:ext>
    </p:extLst>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5"/>
            </a:pPr>
            <a:r>
              <a:rPr lang="fr-FR" altLang="fr-FR" sz="3300" b="1" dirty="0" smtClean="0">
                <a:solidFill>
                  <a:srgbClr val="FF0000"/>
                </a:solidFill>
              </a:rPr>
              <a:t>Méthodologie de calcul de la production</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514350" indent="-514350" algn="just" eaLnBrk="1" fontAlgn="auto" hangingPunct="1">
              <a:lnSpc>
                <a:spcPct val="80000"/>
              </a:lnSpc>
              <a:spcAft>
                <a:spcPts val="0"/>
              </a:spcAft>
              <a:buClr>
                <a:srgbClr val="002060"/>
              </a:buClr>
              <a:buFont typeface="+mj-lt"/>
              <a:buAutoNum type="arabicPeriod" startAt="2"/>
              <a:defRPr/>
            </a:pPr>
            <a:r>
              <a:rPr lang="fr-FR" altLang="fr-FR" sz="2800" b="1" dirty="0" smtClean="0">
                <a:solidFill>
                  <a:srgbClr val="002060"/>
                </a:solidFill>
              </a:rPr>
              <a:t>SIFIM</a:t>
            </a:r>
            <a:endParaRPr lang="fr-FR" altLang="fr-FR" sz="2800" b="1" dirty="0">
              <a:solidFill>
                <a:srgbClr val="002060"/>
              </a:solidFill>
            </a:endParaRP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a:p>
            <a:pPr marL="0" indent="0" algn="just">
              <a:spcAft>
                <a:spcPts val="600"/>
              </a:spcAft>
              <a:buNone/>
            </a:pPr>
            <a:r>
              <a:rPr lang="fr-FR" sz="2800" b="1" dirty="0">
                <a:solidFill>
                  <a:srgbClr val="002060"/>
                </a:solidFill>
              </a:rPr>
              <a:t>SIFIM = différence entre les intérêts reçus des prêts et ceux versés sur les dépôts. </a:t>
            </a:r>
          </a:p>
          <a:p>
            <a:pPr marL="0" indent="0" algn="just">
              <a:spcAft>
                <a:spcPts val="600"/>
              </a:spcAft>
              <a:buNone/>
            </a:pPr>
            <a:r>
              <a:rPr lang="fr-FR" sz="2800" b="1" dirty="0" smtClean="0">
                <a:solidFill>
                  <a:srgbClr val="002060"/>
                </a:solidFill>
              </a:rPr>
              <a:t>Les </a:t>
            </a:r>
            <a:r>
              <a:rPr lang="fr-FR" sz="2800" b="1" dirty="0">
                <a:solidFill>
                  <a:srgbClr val="002060"/>
                </a:solidFill>
              </a:rPr>
              <a:t>intérêts reçus et versés proviennent des banques et des </a:t>
            </a:r>
            <a:r>
              <a:rPr lang="fr-FR" sz="2800" b="1" dirty="0" smtClean="0">
                <a:solidFill>
                  <a:srgbClr val="002060"/>
                </a:solidFill>
              </a:rPr>
              <a:t>SFD.</a:t>
            </a:r>
            <a:endParaRPr lang="fr-FR" sz="2800" b="1" dirty="0">
              <a:solidFill>
                <a:srgbClr val="002060"/>
              </a:solidFill>
            </a:endParaRPr>
          </a:p>
          <a:p>
            <a:pPr marL="0" indent="0" algn="just" eaLnBrk="1" fontAlgn="auto" hangingPunct="1">
              <a:lnSpc>
                <a:spcPct val="80000"/>
              </a:lnSpc>
              <a:spcAft>
                <a:spcPts val="0"/>
              </a:spcAft>
              <a:buClr>
                <a:srgbClr val="002060"/>
              </a:buClr>
              <a:buNone/>
              <a:defRPr/>
            </a:pPr>
            <a:endParaRPr lang="fr-FR" altLang="fr-FR" sz="3200" b="1" dirty="0" smtClean="0">
              <a:solidFill>
                <a:srgbClr val="002060"/>
              </a:solidFill>
            </a:endParaRP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14</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a:latin typeface="Calibri" pitchFamily="34" charset="0"/>
              </a:rPr>
              <a:t>Estimation de la production aux prix courants</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FD79C106-C21F-45F3-893C-26808D3D6801}" type="datetime2">
              <a:rPr lang="fr-FR" smtClean="0"/>
              <a:t>jeudi 12 octobre 2017</a:t>
            </a:fld>
            <a:endParaRPr lang="fr-FR"/>
          </a:p>
        </p:txBody>
      </p:sp>
      <p:pic>
        <p:nvPicPr>
          <p:cNvPr id="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1"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23604395"/>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6"/>
            </a:pPr>
            <a:r>
              <a:rPr lang="fr-FR" altLang="fr-FR" sz="3300" b="1" dirty="0" smtClean="0">
                <a:solidFill>
                  <a:srgbClr val="FF0000"/>
                </a:solidFill>
              </a:rPr>
              <a:t>Estimation de la Valeur Ajoutée (VA)</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0" indent="0" defTabSz="844550">
              <a:lnSpc>
                <a:spcPct val="90000"/>
              </a:lnSpc>
              <a:spcAft>
                <a:spcPct val="35000"/>
              </a:spcAft>
              <a:buNone/>
            </a:pPr>
            <a:r>
              <a:rPr lang="fr-FR" sz="2400" b="1" dirty="0">
                <a:solidFill>
                  <a:srgbClr val="002060"/>
                </a:solidFill>
              </a:rPr>
              <a:t>La valeur ajoutée dégagée par les services facturés de  l’activité bancaire résulte de la soustraction de la production du service bancaire d’un montant de consommation intermédiaire (CI</a:t>
            </a:r>
            <a:r>
              <a:rPr lang="fr-FR" sz="2400" b="1" dirty="0" smtClean="0">
                <a:solidFill>
                  <a:srgbClr val="002060"/>
                </a:solidFill>
              </a:rPr>
              <a:t>).</a:t>
            </a:r>
          </a:p>
          <a:p>
            <a:pPr marL="0" indent="0" defTabSz="844550">
              <a:lnSpc>
                <a:spcPct val="90000"/>
              </a:lnSpc>
              <a:spcAft>
                <a:spcPct val="35000"/>
              </a:spcAft>
              <a:buNone/>
            </a:pPr>
            <a:r>
              <a:rPr lang="fr-FR" sz="2400" b="1" dirty="0" smtClean="0">
                <a:solidFill>
                  <a:srgbClr val="002060"/>
                </a:solidFill>
              </a:rPr>
              <a:t>Les </a:t>
            </a:r>
            <a:r>
              <a:rPr lang="fr-FR" sz="2400" b="1" dirty="0">
                <a:solidFill>
                  <a:srgbClr val="002060"/>
                </a:solidFill>
              </a:rPr>
              <a:t>CI correspondent aux charges courantes (charges externes liées aux services extérieurs et aux autres services extérieurs) auxquelles les banques font face dans le cadre de leur activité. </a:t>
            </a:r>
          </a:p>
          <a:p>
            <a:pPr defTabSz="844550">
              <a:lnSpc>
                <a:spcPct val="90000"/>
              </a:lnSpc>
              <a:spcAft>
                <a:spcPct val="35000"/>
              </a:spcAft>
            </a:pPr>
            <a:endParaRPr lang="fr-FR" sz="2400" b="1" dirty="0">
              <a:solidFill>
                <a:srgbClr val="002060"/>
              </a:solidFill>
            </a:endParaRPr>
          </a:p>
          <a:p>
            <a:pPr marL="0" indent="0" defTabSz="844550">
              <a:lnSpc>
                <a:spcPct val="90000"/>
              </a:lnSpc>
              <a:spcAft>
                <a:spcPct val="35000"/>
              </a:spcAft>
              <a:buNone/>
            </a:pPr>
            <a:r>
              <a:rPr lang="fr-FR" sz="2400" b="1" dirty="0">
                <a:solidFill>
                  <a:srgbClr val="002060"/>
                </a:solidFill>
              </a:rPr>
              <a:t>VA = P - CI </a:t>
            </a: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15</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a:latin typeface="Calibri" pitchFamily="34" charset="0"/>
              </a:rPr>
              <a:t>Estimation de la </a:t>
            </a:r>
            <a:r>
              <a:rPr lang="fr-FR" altLang="fr-FR" b="1" dirty="0" smtClean="0">
                <a:latin typeface="Calibri" pitchFamily="34" charset="0"/>
              </a:rPr>
              <a:t>valeur ajoutée </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FD79C106-C21F-45F3-893C-26808D3D6801}" type="datetime2">
              <a:rPr lang="fr-FR" smtClean="0"/>
              <a:t>jeudi 12 octobre 2017</a:t>
            </a:fld>
            <a:endParaRPr lang="fr-FR"/>
          </a:p>
        </p:txBody>
      </p:sp>
      <p:pic>
        <p:nvPicPr>
          <p:cNvPr id="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1"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45336485"/>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7"/>
            </a:pPr>
            <a:r>
              <a:rPr lang="fr-FR" altLang="fr-FR" sz="3300" b="1" dirty="0" smtClean="0">
                <a:solidFill>
                  <a:srgbClr val="FF0000"/>
                </a:solidFill>
              </a:rPr>
              <a:t>Estimations des autres ressources et emplois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a:buFont typeface="Wingdings" panose="05000000000000000000" pitchFamily="2" charset="2"/>
              <a:buChar char="Ø"/>
            </a:pPr>
            <a:r>
              <a:rPr lang="fr-FR" sz="2400" b="1" dirty="0">
                <a:solidFill>
                  <a:srgbClr val="002060"/>
                </a:solidFill>
              </a:rPr>
              <a:t>Les importations et exportations des services bancaires proviennent de la balance des paiements;</a:t>
            </a:r>
          </a:p>
          <a:p>
            <a:pPr>
              <a:buFont typeface="Wingdings" panose="05000000000000000000" pitchFamily="2" charset="2"/>
              <a:buChar char="Ø"/>
            </a:pPr>
            <a:r>
              <a:rPr lang="fr-FR" sz="2400" b="1" dirty="0">
                <a:solidFill>
                  <a:srgbClr val="002060"/>
                </a:solidFill>
              </a:rPr>
              <a:t> Le solde est partagé entre CI et CF.</a:t>
            </a:r>
          </a:p>
          <a:p>
            <a:pPr marL="0" indent="0">
              <a:buNone/>
            </a:pPr>
            <a:endParaRPr lang="fr-FR" sz="2400" b="1" dirty="0">
              <a:solidFill>
                <a:srgbClr val="002060"/>
              </a:solidFill>
            </a:endParaRPr>
          </a:p>
          <a:p>
            <a:pPr marL="0" indent="0">
              <a:buNone/>
            </a:pPr>
            <a:r>
              <a:rPr lang="fr-FR" sz="2400" b="1" dirty="0">
                <a:solidFill>
                  <a:srgbClr val="002060"/>
                </a:solidFill>
              </a:rPr>
              <a:t>Pour le partage volume prix: </a:t>
            </a:r>
            <a:r>
              <a:rPr lang="fr-FR" sz="2400" b="1" dirty="0" smtClean="0">
                <a:solidFill>
                  <a:srgbClr val="002060"/>
                </a:solidFill>
              </a:rPr>
              <a:t>l‘indice harmonisé des </a:t>
            </a:r>
            <a:r>
              <a:rPr lang="fr-FR" sz="2400" b="1" dirty="0">
                <a:solidFill>
                  <a:srgbClr val="002060"/>
                </a:solidFill>
              </a:rPr>
              <a:t>prix à la consommation est utilisé pour l’estimation du volume </a:t>
            </a: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16</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smtClean="0">
                <a:solidFill>
                  <a:srgbClr val="002060"/>
                </a:solidFill>
              </a:rPr>
              <a:t>Equilibre Ressource Emploi</a:t>
            </a:r>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FD79C106-C21F-45F3-893C-26808D3D6801}" type="datetime2">
              <a:rPr lang="fr-FR" smtClean="0"/>
              <a:t>jeudi 12 octobre 2017</a:t>
            </a:fld>
            <a:endParaRPr lang="fr-FR"/>
          </a:p>
        </p:txBody>
      </p:sp>
      <p:pic>
        <p:nvPicPr>
          <p:cNvPr id="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1"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12782870"/>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8"/>
            </a:pPr>
            <a:r>
              <a:rPr lang="fr-FR" altLang="fr-FR" sz="3300" b="1" dirty="0" smtClean="0">
                <a:solidFill>
                  <a:srgbClr val="FF0000"/>
                </a:solidFill>
              </a:rPr>
              <a:t>Perspectives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514350" indent="-514350" defTabSz="844550">
              <a:lnSpc>
                <a:spcPct val="90000"/>
              </a:lnSpc>
              <a:spcAft>
                <a:spcPct val="35000"/>
              </a:spcAft>
              <a:buFont typeface="Calibri" pitchFamily="34" charset="0"/>
              <a:buAutoNum type="arabicPeriod"/>
            </a:pPr>
            <a:r>
              <a:rPr lang="fr-FR" sz="2400" b="1" dirty="0">
                <a:solidFill>
                  <a:srgbClr val="002060"/>
                </a:solidFill>
              </a:rPr>
              <a:t>Un mode production unique pour les Sociétés Financières a été créer avec la mise en place du SCN2008;</a:t>
            </a:r>
          </a:p>
          <a:p>
            <a:pPr marL="514350" indent="-514350" defTabSz="844550">
              <a:lnSpc>
                <a:spcPct val="90000"/>
              </a:lnSpc>
              <a:spcAft>
                <a:spcPct val="35000"/>
              </a:spcAft>
              <a:buFont typeface="Calibri" pitchFamily="34" charset="0"/>
              <a:buAutoNum type="arabicPeriod"/>
            </a:pPr>
            <a:r>
              <a:rPr lang="fr-FR" sz="2400" b="1" dirty="0">
                <a:solidFill>
                  <a:srgbClr val="002060"/>
                </a:solidFill>
              </a:rPr>
              <a:t>Produire les comptes financiers des secteurs institutionnels.</a:t>
            </a:r>
          </a:p>
          <a:p>
            <a:pPr marL="0" indent="0" algn="just" eaLnBrk="1" fontAlgn="auto" hangingPunct="1">
              <a:lnSpc>
                <a:spcPct val="80000"/>
              </a:lnSpc>
              <a:spcAft>
                <a:spcPts val="0"/>
              </a:spcAft>
              <a:buClr>
                <a:srgbClr val="002060"/>
              </a:buClr>
              <a:buNone/>
              <a:defRPr/>
            </a:pPr>
            <a:endParaRPr lang="fr-FR" altLang="fr-FR" sz="2800" b="1" dirty="0">
              <a:solidFill>
                <a:srgbClr val="002060"/>
              </a:solidFill>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17</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fr-FR" b="1" dirty="0">
              <a:latin typeface="Calibri" pitchFamily="34" charset="0"/>
            </a:endParaRPr>
          </a:p>
        </p:txBody>
      </p:sp>
      <p:sp>
        <p:nvSpPr>
          <p:cNvPr id="2" name="Espace réservé de la date 1"/>
          <p:cNvSpPr>
            <a:spLocks noGrp="1"/>
          </p:cNvSpPr>
          <p:nvPr>
            <p:ph type="dt" sz="half" idx="10"/>
          </p:nvPr>
        </p:nvSpPr>
        <p:spPr/>
        <p:txBody>
          <a:bodyPr/>
          <a:lstStyle/>
          <a:p>
            <a:pPr>
              <a:defRPr/>
            </a:pPr>
            <a:fld id="{FD79C106-C21F-45F3-893C-26808D3D6801}" type="datetime2">
              <a:rPr lang="fr-FR" smtClean="0"/>
              <a:t>jeudi 12 octobre 2017</a:t>
            </a:fld>
            <a:endParaRPr lang="fr-FR"/>
          </a:p>
        </p:txBody>
      </p:sp>
      <p:pic>
        <p:nvPicPr>
          <p:cNvPr id="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1"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2"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3"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4"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42782418"/>
      </p:ext>
    </p:extLst>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idx="1"/>
          </p:nvPr>
        </p:nvSpPr>
        <p:spPr>
          <a:xfrm>
            <a:off x="357188" y="1052513"/>
            <a:ext cx="8229600" cy="5472112"/>
          </a:xfrm>
        </p:spPr>
        <p:txBody>
          <a:bodyPr>
            <a:noAutofit/>
          </a:bodyPr>
          <a:lstStyle/>
          <a:p>
            <a:pPr marL="274320" indent="-274320" algn="ctr" eaLnBrk="1" fontAlgn="auto" hangingPunct="1">
              <a:lnSpc>
                <a:spcPct val="150000"/>
              </a:lnSpc>
              <a:spcAft>
                <a:spcPts val="0"/>
              </a:spcAft>
              <a:buClr>
                <a:schemeClr val="accent3"/>
              </a:buClr>
              <a:buFont typeface="Wingdings 2" pitchFamily="18" charset="2"/>
              <a:buNone/>
              <a:defRPr/>
            </a:pPr>
            <a:r>
              <a:rPr lang="fr-FR" altLang="fr-FR" sz="8000" b="1" dirty="0" smtClean="0">
                <a:solidFill>
                  <a:schemeClr val="accent2">
                    <a:lumMod val="75000"/>
                  </a:schemeClr>
                </a:solidFill>
              </a:rPr>
              <a:t>Merci pour votre attention!!!</a:t>
            </a:r>
          </a:p>
        </p:txBody>
      </p:sp>
      <p:pic>
        <p:nvPicPr>
          <p:cNvPr id="17411" name="Image 3"/>
          <p:cNvPicPr>
            <a:picLocks noChangeAspect="1" noChangeArrowheads="1"/>
          </p:cNvPicPr>
          <p:nvPr/>
        </p:nvPicPr>
        <p:blipFill>
          <a:blip r:embed="rId2" cstate="print"/>
          <a:srcRect/>
          <a:stretch>
            <a:fillRect/>
          </a:stretch>
        </p:blipFill>
        <p:spPr bwMode="auto">
          <a:xfrm>
            <a:off x="0" y="0"/>
            <a:ext cx="714375" cy="500063"/>
          </a:xfrm>
          <a:prstGeom prst="rect">
            <a:avLst/>
          </a:prstGeom>
          <a:noFill/>
          <a:ln w="9525">
            <a:noFill/>
            <a:miter lim="800000"/>
            <a:headEnd/>
            <a:tailEnd/>
          </a:ln>
        </p:spPr>
      </p:pic>
      <p:sp>
        <p:nvSpPr>
          <p:cNvPr id="4" name="Espace réservé du numéro de diapositive 3"/>
          <p:cNvSpPr>
            <a:spLocks noGrp="1"/>
          </p:cNvSpPr>
          <p:nvPr>
            <p:ph type="sldNum" sz="quarter" idx="12"/>
          </p:nvPr>
        </p:nvSpPr>
        <p:spPr/>
        <p:txBody>
          <a:bodyPr/>
          <a:lstStyle/>
          <a:p>
            <a:pPr>
              <a:defRPr/>
            </a:pPr>
            <a:fld id="{BC982702-F02D-4315-9B9F-6DDC085CA5EA}" type="slidenum">
              <a:rPr lang="fr-FR" smtClean="0"/>
              <a:pPr>
                <a:defRPr/>
              </a:pPr>
              <a:t>18</a:t>
            </a:fld>
            <a:endParaRPr lang="fr-FR"/>
          </a:p>
        </p:txBody>
      </p:sp>
      <p:sp>
        <p:nvSpPr>
          <p:cNvPr id="2" name="Espace réservé de la date 1"/>
          <p:cNvSpPr>
            <a:spLocks noGrp="1"/>
          </p:cNvSpPr>
          <p:nvPr>
            <p:ph type="dt" sz="half" idx="10"/>
          </p:nvPr>
        </p:nvSpPr>
        <p:spPr/>
        <p:txBody>
          <a:bodyPr/>
          <a:lstStyle/>
          <a:p>
            <a:pPr>
              <a:defRPr/>
            </a:pPr>
            <a:fld id="{196771BF-7654-4FFC-9F77-3DBEFD2438DB}" type="datetime2">
              <a:rPr lang="fr-FR" smtClean="0"/>
              <a:t>jeudi 12 octobre 2017</a:t>
            </a:fld>
            <a:endParaRPr lang="fr-FR"/>
          </a:p>
        </p:txBody>
      </p:sp>
      <p:pic>
        <p:nvPicPr>
          <p:cNvPr id="6" name="Image 6"/>
          <p:cNvPicPr>
            <a:picLocks noChangeAspect="1" noChangeArrowheads="1"/>
          </p:cNvPicPr>
          <p:nvPr/>
        </p:nvPicPr>
        <p:blipFill>
          <a:blip r:embed="rId2" cstate="print"/>
          <a:srcRect/>
          <a:stretch>
            <a:fillRect/>
          </a:stretch>
        </p:blipFill>
        <p:spPr bwMode="auto">
          <a:xfrm>
            <a:off x="0" y="0"/>
            <a:ext cx="1043608" cy="692697"/>
          </a:xfrm>
          <a:prstGeom prst="rect">
            <a:avLst/>
          </a:prstGeom>
          <a:noFill/>
          <a:ln w="9525">
            <a:noFill/>
            <a:miter lim="800000"/>
            <a:headEnd/>
            <a:tailEnd/>
          </a:ln>
        </p:spPr>
      </p:pic>
      <p:pic>
        <p:nvPicPr>
          <p:cNvPr id="7" name="Image 2" descr="ARMOIRIE jpeg"/>
          <p:cNvPicPr>
            <a:picLocks noChangeArrowheads="1"/>
          </p:cNvPicPr>
          <p:nvPr/>
        </p:nvPicPr>
        <p:blipFill>
          <a:blip r:embed="rId3" cstate="print"/>
          <a:srcRect/>
          <a:stretch>
            <a:fillRect/>
          </a:stretch>
        </p:blipFill>
        <p:spPr bwMode="auto">
          <a:xfrm>
            <a:off x="8122394" y="0"/>
            <a:ext cx="1022146" cy="676138"/>
          </a:xfrm>
          <a:prstGeom prst="rect">
            <a:avLst/>
          </a:prstGeom>
          <a:noFill/>
          <a:ln w="9525" algn="ctr">
            <a:noFill/>
            <a:miter lim="800000"/>
            <a:headEnd/>
            <a:tailEnd/>
          </a:ln>
        </p:spPr>
      </p:pic>
      <p:pic>
        <p:nvPicPr>
          <p:cNvPr id="8" name="Picture 1" descr="C:\Users\551533\Desktop\UN Logos 2015\ESCWA LG-Eng.jpg"/>
          <p:cNvPicPr/>
          <p:nvPr/>
        </p:nvPicPr>
        <p:blipFill>
          <a:blip r:embed="rId4" cstate="print"/>
          <a:srcRect/>
          <a:stretch>
            <a:fillRect/>
          </a:stretch>
        </p:blipFill>
        <p:spPr bwMode="auto">
          <a:xfrm>
            <a:off x="2915816" y="6356350"/>
            <a:ext cx="936104" cy="418714"/>
          </a:xfrm>
          <a:prstGeom prst="rect">
            <a:avLst/>
          </a:prstGeom>
          <a:noFill/>
          <a:ln w="9525">
            <a:noFill/>
            <a:miter lim="800000"/>
            <a:headEnd/>
            <a:tailEnd/>
          </a:ln>
        </p:spPr>
      </p:pic>
      <p:pic>
        <p:nvPicPr>
          <p:cNvPr id="9" name="Picture 13" descr="UNSD_logo.png"/>
          <p:cNvPicPr/>
          <p:nvPr/>
        </p:nvPicPr>
        <p:blipFill rotWithShape="1">
          <a:blip r:embed="rId5" cstate="print"/>
          <a:srcRect t="-1" r="17771" b="-9999"/>
          <a:stretch/>
        </p:blipFill>
        <p:spPr>
          <a:xfrm>
            <a:off x="6551017" y="6335714"/>
            <a:ext cx="1905000" cy="525673"/>
          </a:xfrm>
          <a:prstGeom prst="rect">
            <a:avLst/>
          </a:prstGeom>
        </p:spPr>
      </p:pic>
      <p:sp>
        <p:nvSpPr>
          <p:cNvPr id="10"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1150" y="246041"/>
            <a:ext cx="8229600" cy="1273321"/>
          </a:xfrm>
        </p:spPr>
        <p:txBody>
          <a:bodyPr/>
          <a:lstStyle/>
          <a:p>
            <a:pPr algn="ctr" eaLnBrk="1" hangingPunct="1"/>
            <a:r>
              <a:rPr lang="fr-FR" altLang="fr-FR" sz="3300" b="1" dirty="0" smtClean="0">
                <a:solidFill>
                  <a:srgbClr val="FF0000"/>
                </a:solidFill>
              </a:rPr>
              <a:t/>
            </a:r>
            <a:br>
              <a:rPr lang="fr-FR" altLang="fr-FR" sz="3300" b="1" dirty="0" smtClean="0">
                <a:solidFill>
                  <a:srgbClr val="FF0000"/>
                </a:solidFill>
              </a:rPr>
            </a:br>
            <a:r>
              <a:rPr lang="fr-FR" altLang="fr-FR" sz="2800" b="1" dirty="0" smtClean="0">
                <a:solidFill>
                  <a:srgbClr val="FF0000"/>
                </a:solidFill>
              </a:rPr>
              <a:t>Plan de la présentation</a:t>
            </a:r>
            <a:r>
              <a:rPr lang="fr-FR" altLang="fr-FR" sz="2800" dirty="0" smtClean="0"/>
              <a:t/>
            </a:r>
            <a:br>
              <a:rPr lang="fr-FR" altLang="fr-FR" sz="2800" dirty="0" smtClean="0"/>
            </a:br>
            <a:endParaRPr lang="fr-FR" altLang="fr-FR" sz="2800" dirty="0" smtClean="0"/>
          </a:p>
        </p:txBody>
      </p:sp>
      <p:sp>
        <p:nvSpPr>
          <p:cNvPr id="7171" name="Rectangle 3"/>
          <p:cNvSpPr>
            <a:spLocks noGrp="1" noChangeArrowheads="1"/>
          </p:cNvSpPr>
          <p:nvPr>
            <p:ph idx="1"/>
          </p:nvPr>
        </p:nvSpPr>
        <p:spPr>
          <a:xfrm>
            <a:off x="457200" y="1714500"/>
            <a:ext cx="8229600" cy="4090764"/>
          </a:xfrm>
        </p:spPr>
        <p:txBody>
          <a:bodyPr>
            <a:normAutofit fontScale="92500" lnSpcReduction="10000"/>
          </a:bodyPr>
          <a:lstStyle/>
          <a:p>
            <a:pPr marL="514350" indent="-514350" eaLnBrk="1" fontAlgn="auto" hangingPunct="1">
              <a:spcAft>
                <a:spcPts val="0"/>
              </a:spcAft>
              <a:buClr>
                <a:srgbClr val="002060"/>
              </a:buClr>
              <a:buFont typeface="+mj-lt"/>
              <a:buAutoNum type="arabicPeriod"/>
              <a:defRPr/>
            </a:pPr>
            <a:r>
              <a:rPr lang="fr-FR" altLang="fr-FR" sz="2800" b="1" dirty="0">
                <a:solidFill>
                  <a:srgbClr val="002060"/>
                </a:solidFill>
              </a:rPr>
              <a:t>Introduction </a:t>
            </a:r>
            <a:r>
              <a:rPr lang="fr-FR" altLang="fr-FR" sz="2800" b="1" dirty="0" smtClean="0">
                <a:solidFill>
                  <a:srgbClr val="002060"/>
                </a:solidFill>
              </a:rPr>
              <a:t>;</a:t>
            </a: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Objectifs;</a:t>
            </a: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Gestion des nomenclatures;</a:t>
            </a: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Dispositif de collecte des données;</a:t>
            </a: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Méthodologie de calcul de la production;</a:t>
            </a: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Estimation de la valeur ajoutée;</a:t>
            </a: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Estimation des autres ressources et </a:t>
            </a:r>
            <a:r>
              <a:rPr lang="fr-FR" altLang="fr-FR" sz="2800" b="1" dirty="0" smtClean="0">
                <a:solidFill>
                  <a:srgbClr val="002060"/>
                </a:solidFill>
              </a:rPr>
              <a:t>emplois;</a:t>
            </a:r>
            <a:endParaRPr lang="fr-FR" altLang="fr-FR" sz="2800" b="1" dirty="0" smtClean="0">
              <a:solidFill>
                <a:srgbClr val="002060"/>
              </a:solidFill>
            </a:endParaRP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Perspectives</a:t>
            </a:r>
            <a:r>
              <a:rPr lang="fr-FR" sz="2800" b="1" dirty="0" smtClean="0">
                <a:solidFill>
                  <a:srgbClr val="002060"/>
                </a:solidFill>
              </a:rPr>
              <a:t>.</a:t>
            </a:r>
          </a:p>
          <a:p>
            <a:pPr marL="0" indent="0">
              <a:buNone/>
            </a:pPr>
            <a:r>
              <a:rPr lang="fr-FR" sz="2800" b="1" dirty="0" smtClean="0">
                <a:solidFill>
                  <a:srgbClr val="002060"/>
                </a:solidFill>
              </a:rPr>
              <a:t>	</a:t>
            </a:r>
            <a:r>
              <a:rPr lang="fr-FR" sz="2800" b="1" strike="sngStrike" dirty="0" smtClean="0">
                <a:solidFill>
                  <a:srgbClr val="002060"/>
                </a:solidFill>
              </a:rPr>
              <a:t> </a:t>
            </a:r>
            <a:endParaRPr lang="fr-FR" sz="2800" b="1" strike="sngStrike" dirty="0">
              <a:solidFill>
                <a:srgbClr val="002060"/>
              </a:solidFill>
            </a:endParaRPr>
          </a:p>
          <a:p>
            <a:pPr marL="0" indent="0" eaLnBrk="1" fontAlgn="auto" hangingPunct="1">
              <a:spcAft>
                <a:spcPts val="0"/>
              </a:spcAft>
              <a:buClr>
                <a:srgbClr val="002060"/>
              </a:buClr>
              <a:buNone/>
              <a:defRPr/>
            </a:pPr>
            <a:endParaRPr lang="fr-FR" altLang="fr-FR" sz="2800" b="1" dirty="0" smtClean="0">
              <a:solidFill>
                <a:srgbClr val="002060"/>
              </a:solidFill>
            </a:endParaRPr>
          </a:p>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a:p>
            <a:pPr marL="274320" indent="-274320" eaLnBrk="1" fontAlgn="auto" hangingPunct="1">
              <a:lnSpc>
                <a:spcPct val="80000"/>
              </a:lnSpc>
              <a:spcAft>
                <a:spcPts val="0"/>
              </a:spcAft>
              <a:buClr>
                <a:schemeClr val="accent3"/>
              </a:buClr>
              <a:buFont typeface="Wingdings 2"/>
              <a:buChar char=""/>
              <a:defRPr/>
            </a:pPr>
            <a:endParaRPr lang="fr-FR" altLang="fr-FR" sz="1600" dirty="0" smtClean="0"/>
          </a:p>
        </p:txBody>
      </p:sp>
      <p:cxnSp>
        <p:nvCxnSpPr>
          <p:cNvPr id="4" name="Connecteur droit 3"/>
          <p:cNvCxnSpPr/>
          <p:nvPr/>
        </p:nvCxnSpPr>
        <p:spPr>
          <a:xfrm>
            <a:off x="468313" y="144689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2</a:t>
            </a:fld>
            <a:endParaRPr lang="fr-FR"/>
          </a:p>
        </p:txBody>
      </p:sp>
      <p:sp>
        <p:nvSpPr>
          <p:cNvPr id="2" name="Espace réservé de la date 1"/>
          <p:cNvSpPr>
            <a:spLocks noGrp="1"/>
          </p:cNvSpPr>
          <p:nvPr>
            <p:ph type="dt" sz="half" idx="10"/>
          </p:nvPr>
        </p:nvSpPr>
        <p:spPr/>
        <p:txBody>
          <a:bodyPr/>
          <a:lstStyle/>
          <a:p>
            <a:pPr>
              <a:defRPr/>
            </a:pPr>
            <a:fld id="{020CC9D2-5D1C-4AB7-84EC-08A11678BCC0}" type="datetime2">
              <a:rPr lang="fr-FR" smtClean="0"/>
              <a:t>jeudi 12 octobre 2017</a:t>
            </a:fld>
            <a:endParaRPr lang="fr-FR"/>
          </a:p>
        </p:txBody>
      </p:sp>
      <p:pic>
        <p:nvPicPr>
          <p:cNvPr id="8"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9"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20"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21"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22"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23"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715518"/>
            <a:ext cx="8229600" cy="1273321"/>
          </a:xfrm>
        </p:spPr>
        <p:txBody>
          <a:bodyPr/>
          <a:lstStyle/>
          <a:p>
            <a:pPr marL="514350" indent="-514350" algn="ctr" eaLnBrk="1" hangingPunct="1">
              <a:buFont typeface="+mj-lt"/>
              <a:buAutoNum type="arabicPeriod"/>
            </a:pPr>
            <a:r>
              <a:rPr lang="fr-FR" altLang="fr-FR" sz="3300" b="1" dirty="0" smtClean="0">
                <a:solidFill>
                  <a:srgbClr val="FF0000"/>
                </a:solidFill>
              </a:rPr>
              <a:t>Introduction</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018756"/>
          </a:xfrm>
        </p:spPr>
        <p:txBody>
          <a:bodyPr>
            <a:normAutofit fontScale="70000" lnSpcReduction="20000"/>
          </a:bodyPr>
          <a:lstStyle/>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a:p>
            <a:pPr marL="0" indent="0" eaLnBrk="1" fontAlgn="auto" hangingPunct="1">
              <a:spcAft>
                <a:spcPts val="0"/>
              </a:spcAft>
              <a:buClr>
                <a:srgbClr val="002060"/>
              </a:buClr>
              <a:buNone/>
              <a:defRPr/>
            </a:pPr>
            <a:r>
              <a:rPr lang="fr-FR" sz="2800" b="1" dirty="0" smtClean="0">
                <a:solidFill>
                  <a:srgbClr val="002060"/>
                </a:solidFill>
              </a:rPr>
              <a:t>En 2015, le </a:t>
            </a:r>
            <a:r>
              <a:rPr lang="fr-FR" sz="2800" b="1" dirty="0">
                <a:solidFill>
                  <a:srgbClr val="002060"/>
                </a:solidFill>
              </a:rPr>
              <a:t>système bancaire ivoirien comprend vingt six (26) banques, deux (2) établissements financiers et cinquante six (56) Systèmes Financiers Décentralisés (SFD</a:t>
            </a:r>
            <a:r>
              <a:rPr lang="fr-FR" sz="2800" b="1" dirty="0" smtClean="0">
                <a:solidFill>
                  <a:srgbClr val="002060"/>
                </a:solidFill>
              </a:rPr>
              <a:t>). </a:t>
            </a:r>
            <a:r>
              <a:rPr lang="fr-FR" sz="2800" b="1" dirty="0">
                <a:solidFill>
                  <a:srgbClr val="002060"/>
                </a:solidFill>
              </a:rPr>
              <a:t>Au sein des SFD, il existe une microfinance RAOUDA Finance qui opère selon la finance islamique</a:t>
            </a:r>
            <a:r>
              <a:rPr lang="fr-FR" sz="2800" b="1" dirty="0" smtClean="0">
                <a:solidFill>
                  <a:srgbClr val="002060"/>
                </a:solidFill>
              </a:rPr>
              <a:t>. </a:t>
            </a:r>
          </a:p>
          <a:p>
            <a:pPr marL="0" indent="0" eaLnBrk="1" fontAlgn="auto" hangingPunct="1">
              <a:spcAft>
                <a:spcPts val="0"/>
              </a:spcAft>
              <a:buClr>
                <a:srgbClr val="002060"/>
              </a:buClr>
              <a:buNone/>
              <a:defRPr/>
            </a:pPr>
            <a:endParaRPr lang="fr-FR" sz="2800" b="1" dirty="0" smtClean="0">
              <a:solidFill>
                <a:srgbClr val="002060"/>
              </a:solidFill>
            </a:endParaRPr>
          </a:p>
          <a:p>
            <a:pPr marL="0" indent="0" eaLnBrk="1" fontAlgn="auto" hangingPunct="1">
              <a:spcAft>
                <a:spcPts val="0"/>
              </a:spcAft>
              <a:buClr>
                <a:srgbClr val="002060"/>
              </a:buClr>
              <a:buNone/>
              <a:defRPr/>
            </a:pPr>
            <a:r>
              <a:rPr lang="fr-FR" sz="2800" b="1" dirty="0" smtClean="0">
                <a:solidFill>
                  <a:srgbClr val="002060"/>
                </a:solidFill>
              </a:rPr>
              <a:t>Au </a:t>
            </a:r>
            <a:r>
              <a:rPr lang="fr-FR" sz="2800" b="1" dirty="0">
                <a:solidFill>
                  <a:srgbClr val="002060"/>
                </a:solidFill>
              </a:rPr>
              <a:t>cours des cinq (5) dernières années, le secteur des sociétés financières a un poids dans le PIB en général de 3%. </a:t>
            </a:r>
            <a:endParaRPr lang="fr-FR" sz="2800" b="1" dirty="0" smtClean="0">
              <a:solidFill>
                <a:srgbClr val="002060"/>
              </a:solidFill>
            </a:endParaRPr>
          </a:p>
          <a:p>
            <a:pPr marL="0" indent="0" eaLnBrk="1" fontAlgn="auto" hangingPunct="1">
              <a:spcAft>
                <a:spcPts val="0"/>
              </a:spcAft>
              <a:buClr>
                <a:srgbClr val="002060"/>
              </a:buClr>
              <a:buNone/>
              <a:defRPr/>
            </a:pPr>
            <a:r>
              <a:rPr lang="fr-FR" sz="2800" b="1" dirty="0" smtClean="0">
                <a:solidFill>
                  <a:srgbClr val="002060"/>
                </a:solidFill>
              </a:rPr>
              <a:t>Les </a:t>
            </a:r>
            <a:r>
              <a:rPr lang="fr-FR" sz="2800" b="1" dirty="0">
                <a:solidFill>
                  <a:srgbClr val="002060"/>
                </a:solidFill>
              </a:rPr>
              <a:t>comptes nationaux sont </a:t>
            </a:r>
            <a:r>
              <a:rPr lang="fr-FR" sz="2800" b="1" dirty="0" smtClean="0">
                <a:solidFill>
                  <a:srgbClr val="002060"/>
                </a:solidFill>
              </a:rPr>
              <a:t>produits </a:t>
            </a:r>
            <a:r>
              <a:rPr lang="fr-FR" sz="2800" b="1" dirty="0">
                <a:solidFill>
                  <a:srgbClr val="002060"/>
                </a:solidFill>
              </a:rPr>
              <a:t>selon le SCN93</a:t>
            </a:r>
            <a:r>
              <a:rPr lang="fr-FR" sz="2800" b="1" dirty="0" smtClean="0">
                <a:solidFill>
                  <a:srgbClr val="002060"/>
                </a:solidFill>
              </a:rPr>
              <a:t> sous ERETES, outil d’aide à l’élaboration des comptes nationaux.</a:t>
            </a:r>
            <a:endParaRPr lang="fr-FR" sz="2800" b="1" dirty="0">
              <a:solidFill>
                <a:srgbClr val="002060"/>
              </a:solidFill>
            </a:endParaRPr>
          </a:p>
          <a:p>
            <a:pPr marL="0" indent="0" eaLnBrk="1" fontAlgn="auto" hangingPunct="1">
              <a:spcAft>
                <a:spcPts val="0"/>
              </a:spcAft>
              <a:buClr>
                <a:srgbClr val="002060"/>
              </a:buClr>
              <a:buNone/>
              <a:defRPr/>
            </a:pPr>
            <a:r>
              <a:rPr lang="fr-FR" sz="2800" b="1" dirty="0">
                <a:solidFill>
                  <a:srgbClr val="002060"/>
                </a:solidFill>
              </a:rPr>
              <a:t>L’année de base des comptes est 1996.</a:t>
            </a:r>
          </a:p>
          <a:p>
            <a:pPr marL="0" indent="0" eaLnBrk="1" fontAlgn="auto" hangingPunct="1">
              <a:spcAft>
                <a:spcPts val="0"/>
              </a:spcAft>
              <a:buClr>
                <a:srgbClr val="002060"/>
              </a:buClr>
              <a:buNone/>
              <a:defRPr/>
            </a:pPr>
            <a:r>
              <a:rPr lang="fr-FR" sz="2800" b="1" dirty="0">
                <a:solidFill>
                  <a:srgbClr val="002060"/>
                </a:solidFill>
              </a:rPr>
              <a:t>Les travaux pour le changement </a:t>
            </a:r>
            <a:r>
              <a:rPr lang="fr-FR" sz="2800" b="1" dirty="0" smtClean="0">
                <a:solidFill>
                  <a:srgbClr val="002060"/>
                </a:solidFill>
              </a:rPr>
              <a:t>de l’année de base et du passage au SCN 2008 ont débuté. </a:t>
            </a:r>
            <a:endParaRPr lang="fr-FR" sz="2800" b="1" dirty="0">
              <a:solidFill>
                <a:srgbClr val="002060"/>
              </a:solidFill>
            </a:endParaRPr>
          </a:p>
          <a:p>
            <a:pPr marL="0" indent="0" eaLnBrk="1" fontAlgn="auto" hangingPunct="1">
              <a:lnSpc>
                <a:spcPct val="80000"/>
              </a:lnSpc>
              <a:spcAft>
                <a:spcPts val="0"/>
              </a:spcAft>
              <a:buClr>
                <a:schemeClr val="accent3"/>
              </a:buClr>
              <a:buNone/>
              <a:defRPr/>
            </a:pPr>
            <a:endParaRPr lang="fr-FR" altLang="fr-FR" sz="1600" dirty="0" smtClean="0"/>
          </a:p>
        </p:txBody>
      </p:sp>
      <p:cxnSp>
        <p:nvCxnSpPr>
          <p:cNvPr id="4" name="Connecteur droit 3"/>
          <p:cNvCxnSpPr/>
          <p:nvPr/>
        </p:nvCxnSpPr>
        <p:spPr>
          <a:xfrm>
            <a:off x="468313" y="1633653"/>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3</a:t>
            </a:fld>
            <a:endParaRPr lang="fr-FR"/>
          </a:p>
        </p:txBody>
      </p:sp>
      <p:sp>
        <p:nvSpPr>
          <p:cNvPr id="2" name="Espace réservé de la date 1"/>
          <p:cNvSpPr>
            <a:spLocks noGrp="1"/>
          </p:cNvSpPr>
          <p:nvPr>
            <p:ph type="dt" sz="half" idx="10"/>
          </p:nvPr>
        </p:nvSpPr>
        <p:spPr/>
        <p:txBody>
          <a:bodyPr/>
          <a:lstStyle/>
          <a:p>
            <a:pPr>
              <a:defRPr/>
            </a:pPr>
            <a:fld id="{89F660C5-9402-4703-8048-4FE97D60D4AD}" type="datetime2">
              <a:rPr lang="fr-FR" smtClean="0"/>
              <a:t>jeudi 12 octobre 2017</a:t>
            </a:fld>
            <a:endParaRPr lang="fr-FR"/>
          </a:p>
        </p:txBody>
      </p:sp>
      <p:pic>
        <p:nvPicPr>
          <p:cNvPr id="8"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9"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1"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2"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3"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949061295"/>
      </p:ext>
    </p:extLst>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715518"/>
            <a:ext cx="8229600" cy="1273321"/>
          </a:xfrm>
        </p:spPr>
        <p:txBody>
          <a:bodyPr/>
          <a:lstStyle/>
          <a:p>
            <a:pPr marL="514350" indent="-514350" algn="ctr" eaLnBrk="1" hangingPunct="1">
              <a:buFont typeface="+mj-lt"/>
              <a:buAutoNum type="arabicPeriod" startAt="2"/>
            </a:pPr>
            <a:r>
              <a:rPr lang="fr-FR" altLang="fr-FR" sz="3300" b="1" dirty="0" smtClean="0">
                <a:solidFill>
                  <a:srgbClr val="FF0000"/>
                </a:solidFill>
              </a:rPr>
              <a:t>Objectifs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018756"/>
          </a:xfrm>
        </p:spPr>
        <p:txBody>
          <a:bodyPr>
            <a:normAutofit/>
          </a:bodyPr>
          <a:lstStyle/>
          <a:p>
            <a:pPr marL="0" indent="0" eaLnBrk="1" fontAlgn="auto" hangingPunct="1">
              <a:spcAft>
                <a:spcPts val="0"/>
              </a:spcAft>
              <a:buClr>
                <a:srgbClr val="002060"/>
              </a:buClr>
              <a:buNone/>
              <a:defRPr/>
            </a:pPr>
            <a:r>
              <a:rPr lang="fr-FR" altLang="fr-FR" sz="2800" b="1" dirty="0" smtClean="0">
                <a:solidFill>
                  <a:srgbClr val="002060"/>
                </a:solidFill>
              </a:rPr>
              <a:t>Objectif principal: Mesurer la production des banques </a:t>
            </a:r>
            <a:r>
              <a:rPr lang="fr-FR" altLang="fr-FR" sz="2800" b="1" dirty="0" smtClean="0">
                <a:solidFill>
                  <a:srgbClr val="002060"/>
                </a:solidFill>
              </a:rPr>
              <a:t>et des SFD</a:t>
            </a:r>
            <a:endParaRPr lang="fr-FR" altLang="fr-FR" sz="2800" b="1" dirty="0" smtClean="0">
              <a:solidFill>
                <a:srgbClr val="002060"/>
              </a:solidFill>
            </a:endParaRPr>
          </a:p>
          <a:p>
            <a:pPr marL="0" indent="0" eaLnBrk="1" fontAlgn="auto" hangingPunct="1">
              <a:spcAft>
                <a:spcPts val="0"/>
              </a:spcAft>
              <a:buClr>
                <a:srgbClr val="002060"/>
              </a:buClr>
              <a:buNone/>
              <a:defRPr/>
            </a:pPr>
            <a:endParaRPr lang="fr-FR" altLang="fr-FR" sz="2800" b="1" dirty="0">
              <a:solidFill>
                <a:srgbClr val="002060"/>
              </a:solidFill>
            </a:endParaRPr>
          </a:p>
          <a:p>
            <a:pPr marL="0" indent="0" eaLnBrk="1" fontAlgn="auto" hangingPunct="1">
              <a:spcAft>
                <a:spcPts val="0"/>
              </a:spcAft>
              <a:buClr>
                <a:srgbClr val="002060"/>
              </a:buClr>
              <a:buNone/>
              <a:defRPr/>
            </a:pPr>
            <a:r>
              <a:rPr lang="fr-FR" altLang="fr-FR" sz="2800" b="1" dirty="0" smtClean="0">
                <a:solidFill>
                  <a:srgbClr val="002060"/>
                </a:solidFill>
              </a:rPr>
              <a:t>Objectifs spécifiques:</a:t>
            </a:r>
          </a:p>
          <a:p>
            <a:pPr eaLnBrk="1" fontAlgn="auto" hangingPunct="1">
              <a:spcAft>
                <a:spcPts val="0"/>
              </a:spcAft>
              <a:buClr>
                <a:srgbClr val="002060"/>
              </a:buClr>
              <a:defRPr/>
            </a:pPr>
            <a:r>
              <a:rPr lang="fr-FR" altLang="fr-FR" sz="2800" b="1" dirty="0" smtClean="0">
                <a:solidFill>
                  <a:srgbClr val="002060"/>
                </a:solidFill>
              </a:rPr>
              <a:t> Mesurer le SIFIM des </a:t>
            </a:r>
            <a:r>
              <a:rPr lang="fr-FR" altLang="fr-FR" sz="2800" b="1" dirty="0" smtClean="0">
                <a:solidFill>
                  <a:srgbClr val="002060"/>
                </a:solidFill>
              </a:rPr>
              <a:t>banques et des SFD;</a:t>
            </a:r>
            <a:endParaRPr lang="fr-FR" altLang="fr-FR" sz="2800" b="1" dirty="0" smtClean="0">
              <a:solidFill>
                <a:srgbClr val="002060"/>
              </a:solidFill>
            </a:endParaRPr>
          </a:p>
          <a:p>
            <a:pPr eaLnBrk="1" fontAlgn="auto" hangingPunct="1">
              <a:spcAft>
                <a:spcPts val="0"/>
              </a:spcAft>
              <a:buClr>
                <a:srgbClr val="002060"/>
              </a:buClr>
              <a:defRPr/>
            </a:pPr>
            <a:r>
              <a:rPr lang="fr-FR" altLang="fr-FR" sz="2800" b="1" dirty="0" smtClean="0">
                <a:solidFill>
                  <a:srgbClr val="002060"/>
                </a:solidFill>
              </a:rPr>
              <a:t>Mesurer la production hors SIFIM des </a:t>
            </a:r>
            <a:r>
              <a:rPr lang="fr-FR" altLang="fr-FR" sz="2800" b="1" dirty="0" smtClean="0">
                <a:solidFill>
                  <a:srgbClr val="002060"/>
                </a:solidFill>
              </a:rPr>
              <a:t>banques et des SFD.</a:t>
            </a:r>
            <a:endParaRPr lang="fr-FR" altLang="fr-FR" sz="2800" b="1" dirty="0" smtClean="0">
              <a:solidFill>
                <a:srgbClr val="002060"/>
              </a:solidFill>
            </a:endParaRPr>
          </a:p>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a:p>
            <a:pPr marL="274320" indent="-274320" eaLnBrk="1" fontAlgn="auto" hangingPunct="1">
              <a:lnSpc>
                <a:spcPct val="80000"/>
              </a:lnSpc>
              <a:spcAft>
                <a:spcPts val="0"/>
              </a:spcAft>
              <a:buClr>
                <a:schemeClr val="accent3"/>
              </a:buClr>
              <a:buFont typeface="Wingdings 2"/>
              <a:buChar char=""/>
              <a:defRPr/>
            </a:pPr>
            <a:endParaRPr lang="fr-FR" altLang="fr-FR" sz="1600" dirty="0" smtClean="0"/>
          </a:p>
        </p:txBody>
      </p:sp>
      <p:cxnSp>
        <p:nvCxnSpPr>
          <p:cNvPr id="4" name="Connecteur droit 3"/>
          <p:cNvCxnSpPr/>
          <p:nvPr/>
        </p:nvCxnSpPr>
        <p:spPr>
          <a:xfrm>
            <a:off x="468313" y="1633653"/>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4</a:t>
            </a:fld>
            <a:endParaRPr lang="fr-FR"/>
          </a:p>
        </p:txBody>
      </p:sp>
      <p:sp>
        <p:nvSpPr>
          <p:cNvPr id="2" name="Espace réservé de la date 1"/>
          <p:cNvSpPr>
            <a:spLocks noGrp="1"/>
          </p:cNvSpPr>
          <p:nvPr>
            <p:ph type="dt" sz="half" idx="10"/>
          </p:nvPr>
        </p:nvSpPr>
        <p:spPr/>
        <p:txBody>
          <a:bodyPr/>
          <a:lstStyle/>
          <a:p>
            <a:pPr>
              <a:defRPr/>
            </a:pPr>
            <a:fld id="{89F660C5-9402-4703-8048-4FE97D60D4AD}" type="datetime2">
              <a:rPr lang="fr-FR" smtClean="0"/>
              <a:t>jeudi 12 octobre 2017</a:t>
            </a:fld>
            <a:endParaRPr lang="fr-FR"/>
          </a:p>
        </p:txBody>
      </p:sp>
      <p:pic>
        <p:nvPicPr>
          <p:cNvPr id="8"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9"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1"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2"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3"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12889559"/>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3"/>
            </a:pPr>
            <a:r>
              <a:rPr lang="fr-FR" altLang="fr-FR" sz="3300" b="1" dirty="0" smtClean="0">
                <a:solidFill>
                  <a:srgbClr val="FF0000"/>
                </a:solidFill>
              </a:rPr>
              <a:t>Gestion des nomenclatures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2146548"/>
          </a:xfrm>
        </p:spPr>
        <p:txBody>
          <a:bodyPr>
            <a:normAutofit fontScale="25000" lnSpcReduction="20000"/>
          </a:bodyPr>
          <a:lstStyle/>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a:p>
            <a:pPr marL="1143000" indent="-1143000" defTabSz="844550" eaLnBrk="1" fontAlgn="auto" hangingPunct="1">
              <a:lnSpc>
                <a:spcPct val="110000"/>
              </a:lnSpc>
              <a:spcAft>
                <a:spcPts val="0"/>
              </a:spcAft>
              <a:buClr>
                <a:srgbClr val="002060"/>
              </a:buClr>
              <a:buFont typeface="+mj-lt"/>
              <a:buAutoNum type="arabicPeriod"/>
              <a:defRPr/>
            </a:pPr>
            <a:r>
              <a:rPr lang="fr-FR" sz="7000" b="1" dirty="0">
                <a:solidFill>
                  <a:srgbClr val="002060"/>
                </a:solidFill>
              </a:rPr>
              <a:t>Nomenclature des activités pour la Comptabilité Nationale </a:t>
            </a:r>
          </a:p>
          <a:p>
            <a:pPr marL="0" indent="0" defTabSz="844550" eaLnBrk="1" fontAlgn="auto" hangingPunct="1">
              <a:lnSpc>
                <a:spcPct val="110000"/>
              </a:lnSpc>
              <a:spcAft>
                <a:spcPts val="0"/>
              </a:spcAft>
              <a:buClr>
                <a:srgbClr val="002060"/>
              </a:buClr>
              <a:buNone/>
              <a:defRPr/>
            </a:pPr>
            <a:endParaRPr lang="fr-FR" sz="7000" b="1" dirty="0" smtClean="0">
              <a:solidFill>
                <a:srgbClr val="002060"/>
              </a:solidFill>
            </a:endParaRPr>
          </a:p>
          <a:p>
            <a:pPr marL="0" indent="0" defTabSz="844550" eaLnBrk="1" fontAlgn="auto" hangingPunct="1">
              <a:lnSpc>
                <a:spcPct val="110000"/>
              </a:lnSpc>
              <a:spcAft>
                <a:spcPts val="0"/>
              </a:spcAft>
              <a:buClr>
                <a:srgbClr val="002060"/>
              </a:buClr>
              <a:buNone/>
              <a:defRPr/>
            </a:pPr>
            <a:r>
              <a:rPr lang="fr-FR" sz="7000" b="1" dirty="0" smtClean="0">
                <a:solidFill>
                  <a:srgbClr val="002060"/>
                </a:solidFill>
              </a:rPr>
              <a:t>La </a:t>
            </a:r>
            <a:r>
              <a:rPr lang="fr-FR" sz="7000" b="1" dirty="0">
                <a:solidFill>
                  <a:srgbClr val="002060"/>
                </a:solidFill>
              </a:rPr>
              <a:t>nomenclature des activités en Côte d’Ivoire est composée de 44 branches dont la 36ième branche concerne les activités financières. </a:t>
            </a:r>
          </a:p>
          <a:p>
            <a:pPr marL="0" indent="0" defTabSz="844550" eaLnBrk="1" fontAlgn="auto" hangingPunct="1">
              <a:lnSpc>
                <a:spcPct val="110000"/>
              </a:lnSpc>
              <a:spcAft>
                <a:spcPts val="0"/>
              </a:spcAft>
              <a:buClr>
                <a:srgbClr val="002060"/>
              </a:buClr>
              <a:buNone/>
              <a:defRPr/>
            </a:pPr>
            <a:r>
              <a:rPr lang="fr-FR" sz="7000" b="1" dirty="0">
                <a:solidFill>
                  <a:srgbClr val="002060"/>
                </a:solidFill>
              </a:rPr>
              <a:t>Les banques sont classées dans la sous-branche 036001.</a:t>
            </a:r>
          </a:p>
          <a:p>
            <a:pPr marL="0" indent="0" defTabSz="844550" eaLnBrk="1" hangingPunct="1">
              <a:lnSpc>
                <a:spcPct val="110000"/>
              </a:lnSpc>
              <a:spcAft>
                <a:spcPct val="35000"/>
              </a:spcAft>
              <a:buNone/>
            </a:pPr>
            <a:endParaRPr lang="fr-FR" sz="5600" dirty="0">
              <a:solidFill>
                <a:srgbClr val="1808E8"/>
              </a:solidFill>
            </a:endParaRPr>
          </a:p>
          <a:p>
            <a:pPr defTabSz="844550">
              <a:lnSpc>
                <a:spcPct val="90000"/>
              </a:lnSpc>
              <a:spcAft>
                <a:spcPct val="35000"/>
              </a:spcAft>
            </a:pPr>
            <a:endParaRPr lang="fr-FR" sz="1600" dirty="0"/>
          </a:p>
          <a:p>
            <a:pPr marL="514350" indent="-514350" defTabSz="844550">
              <a:lnSpc>
                <a:spcPct val="90000"/>
              </a:lnSpc>
              <a:spcAft>
                <a:spcPct val="35000"/>
              </a:spcAft>
              <a:buFont typeface="Calibri" pitchFamily="34" charset="0"/>
              <a:buAutoNum type="arabicPeriod"/>
            </a:pPr>
            <a:endParaRPr lang="fr-FR" sz="1600" dirty="0"/>
          </a:p>
          <a:p>
            <a:pPr defTabSz="844550">
              <a:lnSpc>
                <a:spcPct val="90000"/>
              </a:lnSpc>
              <a:spcAft>
                <a:spcPct val="35000"/>
              </a:spcAft>
            </a:pPr>
            <a:endParaRPr lang="fr-FR" sz="1600" dirty="0"/>
          </a:p>
          <a:p>
            <a:pPr marL="274320" indent="-274320" eaLnBrk="1" fontAlgn="auto" hangingPunct="1">
              <a:lnSpc>
                <a:spcPct val="80000"/>
              </a:lnSpc>
              <a:spcAft>
                <a:spcPts val="0"/>
              </a:spcAft>
              <a:buClr>
                <a:schemeClr val="accent3"/>
              </a:buClr>
              <a:buFont typeface="Wingdings 2"/>
              <a:buChar char=""/>
              <a:defRPr/>
            </a:pPr>
            <a:endParaRPr lang="fr-FR" altLang="fr-FR" sz="1600" dirty="0" smtClean="0"/>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5</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altLang="fr-FR" b="1">
                <a:latin typeface="Calibri" pitchFamily="34" charset="0"/>
              </a:rPr>
              <a:t>Place des banques dans la nomenclature des activités et produits de la Côte d’Ivoire</a:t>
            </a:r>
            <a:endParaRPr lang="fr-FR" altLang="fr-FR" b="1" dirty="0">
              <a:latin typeface="Calibri" pitchFamily="34" charset="0"/>
            </a:endParaRPr>
          </a:p>
        </p:txBody>
      </p:sp>
      <p:pic>
        <p:nvPicPr>
          <p:cNvPr id="6" name="Image 5"/>
          <p:cNvPicPr>
            <a:picLocks noChangeAspect="1"/>
          </p:cNvPicPr>
          <p:nvPr/>
        </p:nvPicPr>
        <p:blipFill>
          <a:blip r:embed="rId4"/>
          <a:stretch>
            <a:fillRect/>
          </a:stretch>
        </p:blipFill>
        <p:spPr>
          <a:xfrm>
            <a:off x="638469" y="3631844"/>
            <a:ext cx="7901274" cy="2307063"/>
          </a:xfrm>
          <a:prstGeom prst="rect">
            <a:avLst/>
          </a:prstGeom>
        </p:spPr>
      </p:pic>
      <p:sp>
        <p:nvSpPr>
          <p:cNvPr id="2" name="Espace réservé de la date 1"/>
          <p:cNvSpPr>
            <a:spLocks noGrp="1"/>
          </p:cNvSpPr>
          <p:nvPr>
            <p:ph type="dt" sz="half" idx="10"/>
          </p:nvPr>
        </p:nvSpPr>
        <p:spPr/>
        <p:txBody>
          <a:bodyPr/>
          <a:lstStyle/>
          <a:p>
            <a:pPr>
              <a:defRPr/>
            </a:pPr>
            <a:fld id="{95EA1B15-175A-415C-B9A3-24B2C5C6BF51}"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5"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6"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7"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6416125"/>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3"/>
            </a:pPr>
            <a:r>
              <a:rPr lang="fr-FR" altLang="fr-FR" sz="3300" b="1" dirty="0" smtClean="0">
                <a:solidFill>
                  <a:srgbClr val="FF0000"/>
                </a:solidFill>
              </a:rPr>
              <a:t>Gestion des nomenclatures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342900" indent="-342900" defTabSz="844550" eaLnBrk="1" fontAlgn="auto" hangingPunct="1">
              <a:lnSpc>
                <a:spcPct val="90000"/>
              </a:lnSpc>
              <a:spcAft>
                <a:spcPts val="0"/>
              </a:spcAft>
              <a:buClr>
                <a:srgbClr val="002060"/>
              </a:buClr>
              <a:buFont typeface="+mj-lt"/>
              <a:buAutoNum type="arabicPeriod" startAt="2"/>
              <a:defRPr/>
            </a:pPr>
            <a:r>
              <a:rPr lang="fr-FR" sz="1800" b="1" dirty="0">
                <a:solidFill>
                  <a:srgbClr val="002060"/>
                </a:solidFill>
              </a:rPr>
              <a:t>Nomenclature des produits pour la Comptabilité Nationale </a:t>
            </a:r>
          </a:p>
          <a:p>
            <a:pPr marL="0" indent="0" defTabSz="844550" eaLnBrk="1" fontAlgn="auto" hangingPunct="1">
              <a:lnSpc>
                <a:spcPct val="90000"/>
              </a:lnSpc>
              <a:spcAft>
                <a:spcPts val="0"/>
              </a:spcAft>
              <a:buClr>
                <a:srgbClr val="002060"/>
              </a:buClr>
              <a:buNone/>
              <a:defRPr/>
            </a:pPr>
            <a:endParaRPr lang="fr-FR" sz="1800" b="1" dirty="0">
              <a:solidFill>
                <a:srgbClr val="002060"/>
              </a:solidFill>
            </a:endParaRPr>
          </a:p>
          <a:p>
            <a:pPr marL="0" indent="0" defTabSz="844550" eaLnBrk="1" fontAlgn="auto" hangingPunct="1">
              <a:lnSpc>
                <a:spcPct val="90000"/>
              </a:lnSpc>
              <a:spcAft>
                <a:spcPts val="0"/>
              </a:spcAft>
              <a:buClr>
                <a:srgbClr val="002060"/>
              </a:buClr>
              <a:buNone/>
              <a:defRPr/>
            </a:pPr>
            <a:r>
              <a:rPr lang="fr-FR" sz="1800" b="1" dirty="0">
                <a:solidFill>
                  <a:srgbClr val="002060"/>
                </a:solidFill>
              </a:rPr>
              <a:t>La nomenclature des produits est composée de 270 produits dont 2 portent sur les produits bancaires (036001001 et 036001002). </a:t>
            </a:r>
          </a:p>
          <a:p>
            <a:pPr marL="514350" indent="-514350" defTabSz="844550">
              <a:lnSpc>
                <a:spcPct val="90000"/>
              </a:lnSpc>
              <a:spcAft>
                <a:spcPct val="35000"/>
              </a:spcAft>
              <a:buFont typeface="Calibri" pitchFamily="34" charset="0"/>
              <a:buAutoNum type="arabicPeriod"/>
            </a:pPr>
            <a:endParaRPr lang="fr-FR" sz="1600" dirty="0"/>
          </a:p>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6</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altLang="fr-FR" b="1">
                <a:latin typeface="Calibri" pitchFamily="34" charset="0"/>
              </a:rPr>
              <a:t>Place des banques dans la nomenclature des activités et produits de la Côte d’Ivoire</a:t>
            </a:r>
            <a:endParaRPr lang="fr-FR" altLang="fr-FR" b="1" dirty="0">
              <a:latin typeface="Calibri" pitchFamily="34" charset="0"/>
            </a:endParaRPr>
          </a:p>
        </p:txBody>
      </p:sp>
      <p:pic>
        <p:nvPicPr>
          <p:cNvPr id="2" name="Image 1"/>
          <p:cNvPicPr>
            <a:picLocks noChangeAspect="1"/>
          </p:cNvPicPr>
          <p:nvPr/>
        </p:nvPicPr>
        <p:blipFill>
          <a:blip r:embed="rId4"/>
          <a:stretch>
            <a:fillRect/>
          </a:stretch>
        </p:blipFill>
        <p:spPr>
          <a:xfrm>
            <a:off x="748474" y="3212976"/>
            <a:ext cx="6962235" cy="2828789"/>
          </a:xfrm>
          <a:prstGeom prst="rect">
            <a:avLst/>
          </a:prstGeom>
        </p:spPr>
      </p:pic>
      <p:sp>
        <p:nvSpPr>
          <p:cNvPr id="3" name="Espace réservé de la date 2"/>
          <p:cNvSpPr>
            <a:spLocks noGrp="1"/>
          </p:cNvSpPr>
          <p:nvPr>
            <p:ph type="dt" sz="half" idx="10"/>
          </p:nvPr>
        </p:nvSpPr>
        <p:spPr/>
        <p:txBody>
          <a:bodyPr/>
          <a:lstStyle/>
          <a:p>
            <a:pPr>
              <a:defRPr/>
            </a:pPr>
            <a:fld id="{70CCA2D9-36ED-4620-B889-A1519E20EE49}"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5"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6"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7"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803520363"/>
      </p:ext>
    </p:extLst>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3"/>
            </a:pPr>
            <a:r>
              <a:rPr lang="fr-FR" altLang="fr-FR" sz="3300" b="1" dirty="0" smtClean="0">
                <a:solidFill>
                  <a:srgbClr val="FF0000"/>
                </a:solidFill>
              </a:rPr>
              <a:t>Gestion des nomenclatures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499"/>
            <a:ext cx="8229600" cy="1426469"/>
          </a:xfrm>
        </p:spPr>
        <p:txBody>
          <a:bodyPr>
            <a:normAutofit fontScale="92500" lnSpcReduction="20000"/>
          </a:bodyPr>
          <a:lstStyle/>
          <a:p>
            <a:pPr marL="457200" indent="-457200" defTabSz="844550" eaLnBrk="1" fontAlgn="auto" hangingPunct="1">
              <a:lnSpc>
                <a:spcPct val="110000"/>
              </a:lnSpc>
              <a:spcAft>
                <a:spcPts val="0"/>
              </a:spcAft>
              <a:buClr>
                <a:srgbClr val="002060"/>
              </a:buClr>
              <a:buFont typeface="+mj-lt"/>
              <a:buAutoNum type="arabicPeriod" startAt="3"/>
              <a:defRPr/>
            </a:pPr>
            <a:r>
              <a:rPr lang="fr-FR" sz="1900" b="1" dirty="0">
                <a:solidFill>
                  <a:srgbClr val="002060"/>
                </a:solidFill>
              </a:rPr>
              <a:t>La nouvelle nomenclature des activités et des  produits pour la Comptabilité </a:t>
            </a:r>
          </a:p>
          <a:p>
            <a:pPr marL="0" indent="0" defTabSz="844550" eaLnBrk="1" fontAlgn="auto" hangingPunct="1">
              <a:lnSpc>
                <a:spcPct val="110000"/>
              </a:lnSpc>
              <a:spcAft>
                <a:spcPts val="0"/>
              </a:spcAft>
              <a:buClr>
                <a:srgbClr val="002060"/>
              </a:buClr>
              <a:buNone/>
              <a:defRPr/>
            </a:pPr>
            <a:r>
              <a:rPr lang="fr-FR" sz="1900" b="1" dirty="0">
                <a:solidFill>
                  <a:srgbClr val="002060"/>
                </a:solidFill>
              </a:rPr>
              <a:t>Dans le cadre de la mise en œuvre du SCN 2008, la Comptabilité Nationale s’est dotée d’une nouvelle nomenclature d’activités et de produits qui classe les activités bancaires comme suit:</a:t>
            </a:r>
          </a:p>
          <a:p>
            <a:pPr marL="0" indent="0" defTabSz="844550">
              <a:lnSpc>
                <a:spcPct val="90000"/>
              </a:lnSpc>
              <a:spcAft>
                <a:spcPct val="35000"/>
              </a:spcAft>
              <a:buNone/>
            </a:pPr>
            <a:endParaRPr lang="fr-FR" sz="1600" dirty="0"/>
          </a:p>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7</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altLang="fr-FR" b="1">
                <a:latin typeface="Calibri" pitchFamily="34" charset="0"/>
              </a:rPr>
              <a:t>Place des banques dans la nomenclature des activités et produits de la Côte d’Ivoire</a:t>
            </a:r>
            <a:endParaRPr lang="fr-FR" altLang="fr-FR" b="1" dirty="0">
              <a:latin typeface="Calibri"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978091086"/>
              </p:ext>
            </p:extLst>
          </p:nvPr>
        </p:nvGraphicFramePr>
        <p:xfrm>
          <a:off x="714375" y="3068962"/>
          <a:ext cx="7766049" cy="3120390"/>
        </p:xfrm>
        <a:graphic>
          <a:graphicData uri="http://schemas.openxmlformats.org/drawingml/2006/table">
            <a:tbl>
              <a:tblPr>
                <a:tableStyleId>{5C22544A-7EE6-4342-B048-85BDC9FD1C3A}</a:tableStyleId>
              </a:tblPr>
              <a:tblGrid>
                <a:gridCol w="945159"/>
                <a:gridCol w="6820890"/>
              </a:tblGrid>
              <a:tr h="216024">
                <a:tc>
                  <a:txBody>
                    <a:bodyPr/>
                    <a:lstStyle/>
                    <a:p>
                      <a:pPr algn="l" fontAlgn="b"/>
                      <a:r>
                        <a:rPr lang="fr-FR" sz="1400" u="none" strike="noStrike" dirty="0">
                          <a:effectLst/>
                        </a:rPr>
                        <a:t>K38</a:t>
                      </a:r>
                      <a:endParaRPr lang="fr-F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a:effectLst/>
                        </a:rPr>
                        <a:t>SERVICES FINANCIERS ET D'ASSURANCE</a:t>
                      </a:r>
                      <a:endParaRPr lang="fr-FR" sz="1400" b="1" i="0" u="none" strike="noStrike">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dirty="0">
                          <a:effectLst/>
                        </a:rPr>
                        <a:t>K38001</a:t>
                      </a:r>
                      <a:endParaRPr lang="fr-F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Services financiers</a:t>
                      </a:r>
                      <a:endParaRPr lang="fr-FR" sz="1400" b="0" i="1"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K38001001</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 de banque centrale (administration) </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K38001002</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Services d'intermédiation financière indirectement mesurés</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K38001003</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Autres services financiers </a:t>
                      </a:r>
                      <a:r>
                        <a:rPr lang="fr-FR" sz="1400" u="none" strike="noStrike" dirty="0" err="1">
                          <a:effectLst/>
                        </a:rPr>
                        <a:t>nca</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K38002</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 de fonds de placement holding et similaires</a:t>
                      </a:r>
                      <a:endParaRPr lang="fr-FR" sz="1400" b="0" i="1"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K38002000</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 de fonds de placement holding et similaires</a:t>
                      </a:r>
                      <a:endParaRPr lang="fr-FR" sz="1400" b="0" i="1"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K38003</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Assurance</a:t>
                      </a:r>
                      <a:endParaRPr lang="fr-FR" sz="1400" b="0" i="1"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K38003001</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Assurance vie</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K38003002</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Assurance IARD</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K38004</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Services des auxiliaires financiers et d'assurance</a:t>
                      </a:r>
                      <a:endParaRPr lang="fr-FR" sz="1400" b="0" i="1"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K38004001</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 de transfert de fonds</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K38004002</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Autres Services auxiliaires financiers</a:t>
                      </a:r>
                      <a:endParaRPr lang="fr-FR" sz="1400" b="0" i="0" u="none" strike="noStrike" dirty="0">
                        <a:solidFill>
                          <a:srgbClr val="000000"/>
                        </a:solidFill>
                        <a:effectLst/>
                        <a:latin typeface="Calibri" panose="020F0502020204030204" pitchFamily="34" charset="0"/>
                      </a:endParaRPr>
                    </a:p>
                  </a:txBody>
                  <a:tcPr marL="9525" marR="9525" marT="9525" marB="0" anchor="b"/>
                </a:tc>
              </a:tr>
              <a:tr h="216024">
                <a:tc>
                  <a:txBody>
                    <a:bodyPr/>
                    <a:lstStyle/>
                    <a:p>
                      <a:pPr algn="l" fontAlgn="b"/>
                      <a:r>
                        <a:rPr lang="fr-FR" sz="1400" u="none" strike="noStrike">
                          <a:effectLst/>
                        </a:rPr>
                        <a:t>K38004003</a:t>
                      </a:r>
                      <a:endParaRPr lang="fr-FR"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400" u="none" strike="noStrike" dirty="0">
                          <a:effectLst/>
                        </a:rPr>
                        <a:t>Services auxiliaires d'assurance</a:t>
                      </a:r>
                      <a:endParaRPr lang="fr-FR"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2" name="Espace réservé de la date 1"/>
          <p:cNvSpPr>
            <a:spLocks noGrp="1"/>
          </p:cNvSpPr>
          <p:nvPr>
            <p:ph type="dt" sz="half" idx="10"/>
          </p:nvPr>
        </p:nvSpPr>
        <p:spPr/>
        <p:txBody>
          <a:bodyPr/>
          <a:lstStyle/>
          <a:p>
            <a:pPr>
              <a:defRPr/>
            </a:pPr>
            <a:fld id="{144FEA01-0221-4218-A005-A0AC74645552}"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78102058"/>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3"/>
            </a:pPr>
            <a:r>
              <a:rPr lang="fr-FR" altLang="fr-FR" sz="3300" b="1" dirty="0" smtClean="0">
                <a:solidFill>
                  <a:srgbClr val="FF0000"/>
                </a:solidFill>
              </a:rPr>
              <a:t>Gestion des nomenclatures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274320" indent="-274320" eaLnBrk="1" fontAlgn="auto" hangingPunct="1">
              <a:lnSpc>
                <a:spcPct val="80000"/>
              </a:lnSpc>
              <a:spcAft>
                <a:spcPts val="0"/>
              </a:spcAft>
              <a:buClr>
                <a:schemeClr val="accent3"/>
              </a:buClr>
              <a:buNone/>
              <a:defRPr/>
            </a:pPr>
            <a:endParaRPr lang="fr-FR" sz="1800" b="1" dirty="0" smtClean="0">
              <a:solidFill>
                <a:srgbClr val="002060"/>
              </a:solidFill>
            </a:endParaRPr>
          </a:p>
          <a:p>
            <a:pPr marL="274320" indent="-274320" eaLnBrk="1" fontAlgn="auto" hangingPunct="1">
              <a:lnSpc>
                <a:spcPct val="80000"/>
              </a:lnSpc>
              <a:spcAft>
                <a:spcPts val="0"/>
              </a:spcAft>
              <a:buClr>
                <a:schemeClr val="accent3"/>
              </a:buClr>
              <a:buNone/>
              <a:defRPr/>
            </a:pPr>
            <a:r>
              <a:rPr lang="fr-FR" sz="1800" b="1" dirty="0" smtClean="0">
                <a:solidFill>
                  <a:srgbClr val="002060"/>
                </a:solidFill>
              </a:rPr>
              <a:t>Les </a:t>
            </a:r>
            <a:r>
              <a:rPr lang="fr-FR" sz="1800" b="1" dirty="0">
                <a:solidFill>
                  <a:srgbClr val="002060"/>
                </a:solidFill>
              </a:rPr>
              <a:t>banques font partie du secteur des sociétés financières qui est constitue comme suit:</a:t>
            </a:r>
          </a:p>
          <a:p>
            <a:pPr marL="274320" indent="-274320" eaLnBrk="1" fontAlgn="auto" hangingPunct="1">
              <a:lnSpc>
                <a:spcPct val="80000"/>
              </a:lnSpc>
              <a:spcAft>
                <a:spcPts val="0"/>
              </a:spcAft>
              <a:buClr>
                <a:schemeClr val="accent3"/>
              </a:buClr>
              <a:buFontTx/>
              <a:buNone/>
              <a:defRPr/>
            </a:pPr>
            <a:endParaRPr lang="fr-FR" altLang="fr-FR" sz="1800" b="1" dirty="0">
              <a:solidFill>
                <a:srgbClr val="002060"/>
              </a:solidFill>
            </a:endParaRPr>
          </a:p>
          <a:p>
            <a:pPr marL="274320" indent="-274320" eaLnBrk="1" fontAlgn="auto" hangingPunct="1">
              <a:lnSpc>
                <a:spcPct val="80000"/>
              </a:lnSpc>
              <a:spcAft>
                <a:spcPts val="0"/>
              </a:spcAft>
              <a:buClr>
                <a:schemeClr val="accent3"/>
              </a:buClr>
              <a:buFontTx/>
              <a:buNone/>
              <a:defRPr/>
            </a:pPr>
            <a:endParaRPr lang="fr-FR" altLang="fr-FR" sz="2800" b="1" dirty="0" smtClean="0">
              <a:latin typeface="Segoe UI Light" pitchFamily="34" charset="0"/>
              <a:cs typeface="Arial" charset="0"/>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8</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altLang="fr-FR" b="1" dirty="0">
                <a:latin typeface="Calibri" pitchFamily="34" charset="0"/>
              </a:rPr>
              <a:t>Place des banques  dans la nomenclature des secteurs institutionnels</a:t>
            </a:r>
            <a:endParaRPr lang="en-US" altLang="fr-FR" b="1" dirty="0">
              <a:latin typeface="Calibri" pitchFamily="34" charset="0"/>
            </a:endParaRPr>
          </a:p>
          <a:p>
            <a:pPr algn="ctr"/>
            <a:r>
              <a:rPr lang="fr-FR" altLang="fr-FR" b="1" dirty="0">
                <a:latin typeface="Calibri" pitchFamily="34" charset="0"/>
              </a:rPr>
              <a:t>de la Côte d’Ivoire</a:t>
            </a:r>
          </a:p>
        </p:txBody>
      </p:sp>
      <p:graphicFrame>
        <p:nvGraphicFramePr>
          <p:cNvPr id="2" name="Tableau 1"/>
          <p:cNvGraphicFramePr>
            <a:graphicFrameLocks noGrp="1"/>
          </p:cNvGraphicFramePr>
          <p:nvPr>
            <p:extLst>
              <p:ext uri="{D42A27DB-BD31-4B8C-83A1-F6EECF244321}">
                <p14:modId xmlns:p14="http://schemas.microsoft.com/office/powerpoint/2010/main" val="59257108"/>
              </p:ext>
            </p:extLst>
          </p:nvPr>
        </p:nvGraphicFramePr>
        <p:xfrm>
          <a:off x="539978" y="3068960"/>
          <a:ext cx="7558993" cy="2190750"/>
        </p:xfrm>
        <a:graphic>
          <a:graphicData uri="http://schemas.openxmlformats.org/drawingml/2006/table">
            <a:tbl>
              <a:tblPr>
                <a:tableStyleId>{5C22544A-7EE6-4342-B048-85BDC9FD1C3A}</a:tableStyleId>
              </a:tblPr>
              <a:tblGrid>
                <a:gridCol w="1846138"/>
                <a:gridCol w="5712855"/>
              </a:tblGrid>
              <a:tr h="228600">
                <a:tc>
                  <a:txBody>
                    <a:bodyPr/>
                    <a:lstStyle/>
                    <a:p>
                      <a:pPr algn="l" fontAlgn="t"/>
                      <a:r>
                        <a:rPr lang="fr-FR" sz="2000" u="none" strike="noStrike" dirty="0">
                          <a:effectLst/>
                        </a:rPr>
                        <a:t>0S1002</a:t>
                      </a:r>
                      <a:endParaRPr lang="fr-FR" sz="2000" b="1" i="0" u="none" strike="noStrike" dirty="0">
                        <a:effectLst/>
                        <a:latin typeface="Arial" panose="020B0604020202020204" pitchFamily="34" charset="0"/>
                      </a:endParaRPr>
                    </a:p>
                  </a:txBody>
                  <a:tcPr marL="9525" marR="9525" marT="9525" marB="0"/>
                </a:tc>
                <a:tc>
                  <a:txBody>
                    <a:bodyPr/>
                    <a:lstStyle/>
                    <a:p>
                      <a:pPr algn="l" fontAlgn="t"/>
                      <a:r>
                        <a:rPr lang="fr-FR" sz="2000" u="none" strike="noStrike">
                          <a:effectLst/>
                        </a:rPr>
                        <a:t>Sociétés financières</a:t>
                      </a:r>
                      <a:endParaRPr lang="fr-FR" sz="2000" b="1" i="0" u="none" strike="noStrike">
                        <a:effectLst/>
                        <a:latin typeface="Arial" panose="020B0604020202020204" pitchFamily="34" charset="0"/>
                      </a:endParaRPr>
                    </a:p>
                  </a:txBody>
                  <a:tcPr marL="9525" marR="9525" marT="9525" marB="0"/>
                </a:tc>
              </a:tr>
              <a:tr h="228600">
                <a:tc>
                  <a:txBody>
                    <a:bodyPr/>
                    <a:lstStyle/>
                    <a:p>
                      <a:pPr algn="l" fontAlgn="t"/>
                      <a:r>
                        <a:rPr lang="fr-FR" sz="2000" u="none" strike="noStrike" dirty="0">
                          <a:effectLst/>
                        </a:rPr>
                        <a:t>0S1002001</a:t>
                      </a:r>
                      <a:endParaRPr lang="fr-FR" sz="2000" b="0" i="0" u="none" strike="noStrike" dirty="0">
                        <a:effectLst/>
                        <a:latin typeface="Arial" panose="020B0604020202020204" pitchFamily="34" charset="0"/>
                      </a:endParaRPr>
                    </a:p>
                  </a:txBody>
                  <a:tcPr marL="9525" marR="9525" marT="9525" marB="0"/>
                </a:tc>
                <a:tc>
                  <a:txBody>
                    <a:bodyPr/>
                    <a:lstStyle/>
                    <a:p>
                      <a:pPr algn="l" fontAlgn="t"/>
                      <a:r>
                        <a:rPr lang="fr-FR" sz="2000" u="none" strike="noStrike">
                          <a:effectLst/>
                        </a:rPr>
                        <a:t>Banque centrale</a:t>
                      </a:r>
                      <a:endParaRPr lang="fr-FR" sz="2000" b="0" i="0" u="none" strike="noStrike">
                        <a:effectLst/>
                        <a:latin typeface="Arial" panose="020B0604020202020204" pitchFamily="34" charset="0"/>
                      </a:endParaRPr>
                    </a:p>
                  </a:txBody>
                  <a:tcPr marL="9525" marR="9525" marT="9525" marB="0"/>
                </a:tc>
              </a:tr>
              <a:tr h="228600">
                <a:tc>
                  <a:txBody>
                    <a:bodyPr/>
                    <a:lstStyle/>
                    <a:p>
                      <a:pPr algn="l" fontAlgn="t"/>
                      <a:r>
                        <a:rPr lang="fr-FR" sz="2000" u="none" strike="noStrike" dirty="0">
                          <a:effectLst/>
                        </a:rPr>
                        <a:t>0S1002002</a:t>
                      </a:r>
                      <a:endParaRPr lang="fr-FR" sz="2000" b="0" i="0" u="none" strike="noStrike" dirty="0">
                        <a:effectLst/>
                        <a:latin typeface="Arial" panose="020B0604020202020204" pitchFamily="34" charset="0"/>
                      </a:endParaRPr>
                    </a:p>
                  </a:txBody>
                  <a:tcPr marL="9525" marR="9525" marT="9525" marB="0"/>
                </a:tc>
                <a:tc>
                  <a:txBody>
                    <a:bodyPr/>
                    <a:lstStyle/>
                    <a:p>
                      <a:pPr algn="l" fontAlgn="t"/>
                      <a:r>
                        <a:rPr lang="fr-FR" sz="2000" u="none" strike="noStrike" dirty="0">
                          <a:effectLst/>
                        </a:rPr>
                        <a:t>Autres institutions de dépôts</a:t>
                      </a:r>
                      <a:endParaRPr lang="fr-FR" sz="2000" b="0" i="0" u="none" strike="noStrike" dirty="0">
                        <a:effectLst/>
                        <a:latin typeface="Arial" panose="020B0604020202020204" pitchFamily="34" charset="0"/>
                      </a:endParaRPr>
                    </a:p>
                  </a:txBody>
                  <a:tcPr marL="9525" marR="9525" marT="9525" marB="0"/>
                </a:tc>
              </a:tr>
              <a:tr h="476250">
                <a:tc>
                  <a:txBody>
                    <a:bodyPr/>
                    <a:lstStyle/>
                    <a:p>
                      <a:pPr algn="l" fontAlgn="t"/>
                      <a:r>
                        <a:rPr lang="fr-FR" sz="2000" u="none" strike="noStrike">
                          <a:effectLst/>
                        </a:rPr>
                        <a:t>0S1002003</a:t>
                      </a:r>
                      <a:endParaRPr lang="fr-FR" sz="2000" b="0" i="0" u="none" strike="noStrike">
                        <a:effectLst/>
                        <a:latin typeface="Arial" panose="020B0604020202020204" pitchFamily="34" charset="0"/>
                      </a:endParaRPr>
                    </a:p>
                  </a:txBody>
                  <a:tcPr marL="9525" marR="9525" marT="9525" marB="0"/>
                </a:tc>
                <a:tc>
                  <a:txBody>
                    <a:bodyPr/>
                    <a:lstStyle/>
                    <a:p>
                      <a:pPr algn="l" fontAlgn="t"/>
                      <a:r>
                        <a:rPr lang="fr-FR" sz="2000" u="none" strike="noStrike" dirty="0">
                          <a:effectLst/>
                        </a:rPr>
                        <a:t>Autres intermédiaires financiers, hors sociétés d'assurance et des fonds de pension</a:t>
                      </a:r>
                      <a:endParaRPr lang="fr-FR" sz="2000" b="0" i="0" u="none" strike="noStrike" dirty="0">
                        <a:effectLst/>
                        <a:latin typeface="Arial" panose="020B0604020202020204" pitchFamily="34" charset="0"/>
                      </a:endParaRPr>
                    </a:p>
                  </a:txBody>
                  <a:tcPr marL="9525" marR="9525" marT="9525" marB="0"/>
                </a:tc>
              </a:tr>
              <a:tr h="228600">
                <a:tc>
                  <a:txBody>
                    <a:bodyPr/>
                    <a:lstStyle/>
                    <a:p>
                      <a:pPr algn="l" fontAlgn="t"/>
                      <a:r>
                        <a:rPr lang="fr-FR" sz="2000" u="none" strike="noStrike">
                          <a:effectLst/>
                        </a:rPr>
                        <a:t>0S1002004</a:t>
                      </a:r>
                      <a:endParaRPr lang="fr-FR" sz="2000" b="0" i="0" u="none" strike="noStrike">
                        <a:effectLst/>
                        <a:latin typeface="Arial" panose="020B0604020202020204" pitchFamily="34" charset="0"/>
                      </a:endParaRPr>
                    </a:p>
                  </a:txBody>
                  <a:tcPr marL="9525" marR="9525" marT="9525" marB="0"/>
                </a:tc>
                <a:tc>
                  <a:txBody>
                    <a:bodyPr/>
                    <a:lstStyle/>
                    <a:p>
                      <a:pPr algn="l" fontAlgn="t"/>
                      <a:r>
                        <a:rPr lang="fr-FR" sz="2000" u="none" strike="noStrike" dirty="0">
                          <a:effectLst/>
                        </a:rPr>
                        <a:t>Auxiliaires financiers</a:t>
                      </a:r>
                      <a:endParaRPr lang="fr-FR" sz="2000" b="0" i="0" u="none" strike="noStrike" dirty="0">
                        <a:effectLst/>
                        <a:latin typeface="Arial" panose="020B0604020202020204" pitchFamily="34" charset="0"/>
                      </a:endParaRPr>
                    </a:p>
                  </a:txBody>
                  <a:tcPr marL="9525" marR="9525" marT="9525" marB="0"/>
                </a:tc>
              </a:tr>
              <a:tr h="228600">
                <a:tc>
                  <a:txBody>
                    <a:bodyPr/>
                    <a:lstStyle/>
                    <a:p>
                      <a:pPr algn="l" fontAlgn="t"/>
                      <a:r>
                        <a:rPr lang="fr-FR" sz="2000" u="none" strike="noStrike">
                          <a:effectLst/>
                        </a:rPr>
                        <a:t>0S1002005</a:t>
                      </a:r>
                      <a:endParaRPr lang="fr-FR" sz="2000" b="0" i="0" u="none" strike="noStrike">
                        <a:effectLst/>
                        <a:latin typeface="Arial" panose="020B0604020202020204" pitchFamily="34" charset="0"/>
                      </a:endParaRPr>
                    </a:p>
                  </a:txBody>
                  <a:tcPr marL="9525" marR="9525" marT="9525" marB="0"/>
                </a:tc>
                <a:tc>
                  <a:txBody>
                    <a:bodyPr/>
                    <a:lstStyle/>
                    <a:p>
                      <a:pPr algn="l" fontAlgn="t"/>
                      <a:r>
                        <a:rPr lang="fr-FR" sz="2000" u="none" strike="noStrike" dirty="0">
                          <a:effectLst/>
                        </a:rPr>
                        <a:t>Sociétés d'assurance et fonds de pension</a:t>
                      </a:r>
                      <a:endParaRPr lang="fr-FR" sz="2000" b="0" i="0" u="none" strike="noStrike" dirty="0">
                        <a:effectLst/>
                        <a:latin typeface="Arial" panose="020B0604020202020204" pitchFamily="34" charset="0"/>
                      </a:endParaRPr>
                    </a:p>
                  </a:txBody>
                  <a:tcPr marL="9525" marR="9525" marT="9525" marB="0"/>
                </a:tc>
              </a:tr>
            </a:tbl>
          </a:graphicData>
        </a:graphic>
      </p:graphicFrame>
      <p:sp>
        <p:nvSpPr>
          <p:cNvPr id="3" name="Espace réservé de la date 2"/>
          <p:cNvSpPr>
            <a:spLocks noGrp="1"/>
          </p:cNvSpPr>
          <p:nvPr>
            <p:ph type="dt" sz="half" idx="10"/>
          </p:nvPr>
        </p:nvSpPr>
        <p:spPr/>
        <p:txBody>
          <a:bodyPr/>
          <a:lstStyle/>
          <a:p>
            <a:pPr>
              <a:defRPr/>
            </a:pPr>
            <a:fld id="{0EA09391-04DB-47B9-ADFE-5467D86BEC62}"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4"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5"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6"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30789209"/>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527" y="715518"/>
            <a:ext cx="8156897" cy="838875"/>
          </a:xfrm>
        </p:spPr>
        <p:txBody>
          <a:bodyPr/>
          <a:lstStyle/>
          <a:p>
            <a:pPr marL="514350" indent="-514350" algn="ctr" eaLnBrk="1" hangingPunct="1">
              <a:buFont typeface="+mj-lt"/>
              <a:buAutoNum type="arabicPeriod" startAt="4"/>
            </a:pPr>
            <a:r>
              <a:rPr lang="fr-FR" altLang="fr-FR" sz="3300" b="1" dirty="0" smtClean="0">
                <a:solidFill>
                  <a:srgbClr val="FF0000"/>
                </a:solidFill>
              </a:rPr>
              <a:t>Dispositif de collecte des données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a:bodyPr>
          <a:lstStyle/>
          <a:p>
            <a:pPr marL="274320" indent="-274320" eaLnBrk="1" fontAlgn="auto" hangingPunct="1">
              <a:lnSpc>
                <a:spcPct val="80000"/>
              </a:lnSpc>
              <a:spcAft>
                <a:spcPts val="0"/>
              </a:spcAft>
              <a:buClr>
                <a:schemeClr val="accent3"/>
              </a:buClr>
              <a:buFontTx/>
              <a:buNone/>
              <a:defRPr/>
            </a:pPr>
            <a:endParaRPr lang="fr-FR" altLang="fr-FR" sz="2800" b="1" dirty="0" smtClean="0">
              <a:latin typeface="Segoe UI Light" pitchFamily="34" charset="0"/>
              <a:cs typeface="Arial" charset="0"/>
            </a:endParaRPr>
          </a:p>
          <a:p>
            <a:pPr marL="274320" indent="-274320" eaLnBrk="1" fontAlgn="auto" hangingPunct="1">
              <a:lnSpc>
                <a:spcPct val="80000"/>
              </a:lnSpc>
              <a:spcAft>
                <a:spcPts val="0"/>
              </a:spcAft>
              <a:buClr>
                <a:schemeClr val="accent3"/>
              </a:buClr>
              <a:buFontTx/>
              <a:buNone/>
              <a:defRPr/>
            </a:pPr>
            <a:endParaRPr lang="fr-FR" altLang="fr-FR" sz="2800" b="1" dirty="0" smtClean="0">
              <a:latin typeface="Segoe UI Light" pitchFamily="34" charset="0"/>
              <a:cs typeface="Arial" charset="0"/>
            </a:endParaRPr>
          </a:p>
        </p:txBody>
      </p:sp>
      <p:cxnSp>
        <p:nvCxnSpPr>
          <p:cNvPr id="4" name="Connecteur droit 3"/>
          <p:cNvCxnSpPr/>
          <p:nvPr/>
        </p:nvCxnSpPr>
        <p:spPr>
          <a:xfrm>
            <a:off x="407987" y="113495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714375" cy="500063"/>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9</a:t>
            </a:fld>
            <a:endParaRPr lang="fr-FR"/>
          </a:p>
        </p:txBody>
      </p:sp>
      <p:sp>
        <p:nvSpPr>
          <p:cNvPr id="5" name="Rectangle 4"/>
          <p:cNvSpPr/>
          <p:nvPr/>
        </p:nvSpPr>
        <p:spPr>
          <a:xfrm>
            <a:off x="531528" y="1187455"/>
            <a:ext cx="7972425" cy="5102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altLang="fr-FR" b="1" dirty="0">
                <a:latin typeface="Calibri" pitchFamily="34" charset="0"/>
              </a:rPr>
              <a:t>Source, périodicité, informations collectées lien avec les comptes nationaux, niveau d’agrégation de la source</a:t>
            </a:r>
            <a:endParaRPr lang="en-US" altLang="fr-FR" b="1" dirty="0">
              <a:latin typeface="Calibri" pitchFamily="34" charset="0"/>
            </a:endParaRPr>
          </a:p>
        </p:txBody>
      </p:sp>
      <p:pic>
        <p:nvPicPr>
          <p:cNvPr id="9" name="Image 8"/>
          <p:cNvPicPr>
            <a:picLocks noChangeAspect="1"/>
          </p:cNvPicPr>
          <p:nvPr/>
        </p:nvPicPr>
        <p:blipFill>
          <a:blip r:embed="rId4"/>
          <a:stretch>
            <a:fillRect/>
          </a:stretch>
        </p:blipFill>
        <p:spPr>
          <a:xfrm>
            <a:off x="350920" y="2251028"/>
            <a:ext cx="8469552" cy="3554236"/>
          </a:xfrm>
          <a:prstGeom prst="rect">
            <a:avLst/>
          </a:prstGeom>
        </p:spPr>
      </p:pic>
      <p:sp>
        <p:nvSpPr>
          <p:cNvPr id="2" name="Espace réservé de la date 1"/>
          <p:cNvSpPr>
            <a:spLocks noGrp="1"/>
          </p:cNvSpPr>
          <p:nvPr>
            <p:ph type="dt" sz="half" idx="10"/>
          </p:nvPr>
        </p:nvSpPr>
        <p:spPr/>
        <p:txBody>
          <a:bodyPr/>
          <a:lstStyle/>
          <a:p>
            <a:pPr>
              <a:defRPr/>
            </a:pPr>
            <a:fld id="{6813E113-991D-44F4-AF33-6027AAF152FF}" type="datetime2">
              <a:rPr lang="fr-FR" smtClean="0"/>
              <a:t>jeudi 12 octobre 2017</a:t>
            </a:fld>
            <a:endParaRPr lang="fr-FR"/>
          </a:p>
        </p:txBody>
      </p:sp>
      <p:pic>
        <p:nvPicPr>
          <p:cNvPr id="11" name="Image 6"/>
          <p:cNvPicPr>
            <a:picLocks noChangeAspect="1" noChangeArrowheads="1"/>
          </p:cNvPicPr>
          <p:nvPr/>
        </p:nvPicPr>
        <p:blipFill>
          <a:blip r:embed="rId3" cstate="print"/>
          <a:srcRect/>
          <a:stretch>
            <a:fillRect/>
          </a:stretch>
        </p:blipFill>
        <p:spPr bwMode="auto">
          <a:xfrm>
            <a:off x="0" y="0"/>
            <a:ext cx="1043608" cy="692697"/>
          </a:xfrm>
          <a:prstGeom prst="rect">
            <a:avLst/>
          </a:prstGeom>
          <a:noFill/>
          <a:ln w="9525">
            <a:noFill/>
            <a:miter lim="800000"/>
            <a:headEnd/>
            <a:tailEnd/>
          </a:ln>
        </p:spPr>
      </p:pic>
      <p:pic>
        <p:nvPicPr>
          <p:cNvPr id="12" name="Image 2" descr="ARMOIRIE jpeg"/>
          <p:cNvPicPr>
            <a:picLocks noChangeArrowheads="1"/>
          </p:cNvPicPr>
          <p:nvPr/>
        </p:nvPicPr>
        <p:blipFill>
          <a:blip r:embed="rId5" cstate="print"/>
          <a:srcRect/>
          <a:stretch>
            <a:fillRect/>
          </a:stretch>
        </p:blipFill>
        <p:spPr bwMode="auto">
          <a:xfrm>
            <a:off x="8122394" y="0"/>
            <a:ext cx="1022146" cy="676138"/>
          </a:xfrm>
          <a:prstGeom prst="rect">
            <a:avLst/>
          </a:prstGeom>
          <a:noFill/>
          <a:ln w="9525" algn="ctr">
            <a:noFill/>
            <a:miter lim="800000"/>
            <a:headEnd/>
            <a:tailEnd/>
          </a:ln>
        </p:spPr>
      </p:pic>
      <p:pic>
        <p:nvPicPr>
          <p:cNvPr id="13" name="Picture 1" descr="C:\Users\551533\Desktop\UN Logos 2015\ESCWA LG-Eng.jpg"/>
          <p:cNvPicPr/>
          <p:nvPr/>
        </p:nvPicPr>
        <p:blipFill>
          <a:blip r:embed="rId6" cstate="print"/>
          <a:srcRect/>
          <a:stretch>
            <a:fillRect/>
          </a:stretch>
        </p:blipFill>
        <p:spPr bwMode="auto">
          <a:xfrm>
            <a:off x="2915816" y="6356350"/>
            <a:ext cx="936104" cy="418714"/>
          </a:xfrm>
          <a:prstGeom prst="rect">
            <a:avLst/>
          </a:prstGeom>
          <a:noFill/>
          <a:ln w="9525">
            <a:noFill/>
            <a:miter lim="800000"/>
            <a:headEnd/>
            <a:tailEnd/>
          </a:ln>
        </p:spPr>
      </p:pic>
      <p:pic>
        <p:nvPicPr>
          <p:cNvPr id="14" name="Picture 13" descr="UNSD_logo.png"/>
          <p:cNvPicPr/>
          <p:nvPr/>
        </p:nvPicPr>
        <p:blipFill rotWithShape="1">
          <a:blip r:embed="rId7" cstate="print"/>
          <a:srcRect t="-1" r="17771" b="-9999"/>
          <a:stretch/>
        </p:blipFill>
        <p:spPr>
          <a:xfrm>
            <a:off x="6551017" y="6335714"/>
            <a:ext cx="1905000" cy="525673"/>
          </a:xfrm>
          <a:prstGeom prst="rect">
            <a:avLst/>
          </a:prstGeom>
        </p:spPr>
      </p:pic>
      <p:sp>
        <p:nvSpPr>
          <p:cNvPr id="15" name="Text Box 46"/>
          <p:cNvSpPr txBox="1">
            <a:spLocks noChangeArrowheads="1"/>
          </p:cNvSpPr>
          <p:nvPr/>
        </p:nvSpPr>
        <p:spPr bwMode="auto">
          <a:xfrm>
            <a:off x="4534672" y="6369095"/>
            <a:ext cx="2011680" cy="378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0"/>
              </a:spcAft>
            </a:pPr>
            <a:r>
              <a:rPr lang="en-GB" sz="1600" b="1" dirty="0">
                <a:solidFill>
                  <a:srgbClr val="365F91"/>
                </a:solidFill>
                <a:effectLst/>
                <a:latin typeface="Times New Roman" panose="02020603050405020304" pitchFamily="18" charset="0"/>
                <a:ea typeface="SimSun" panose="02010600030101010101" pitchFamily="2" charset="-122"/>
                <a:cs typeface="Times New Roman" panose="02020603050405020304" pitchFamily="18" charset="0"/>
              </a:rPr>
              <a:t>UNITED NATIONS</a:t>
            </a:r>
            <a:endParaRPr lang="fr-FR" sz="1300" b="1" dirty="0">
              <a:solidFill>
                <a:srgbClr val="365F91"/>
              </a:solidFill>
              <a:effectLst/>
              <a:latin typeface="Cambria" panose="020405030504060302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89633116"/>
      </p:ext>
    </p:extLst>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Integral</Template>
  <TotalTime>4805</TotalTime>
  <Words>1118</Words>
  <Application>Microsoft Office PowerPoint</Application>
  <PresentationFormat>Affichage à l'écran (4:3)</PresentationFormat>
  <Paragraphs>225</Paragraphs>
  <Slides>18</Slides>
  <Notes>17</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18</vt:i4>
      </vt:variant>
    </vt:vector>
  </HeadingPairs>
  <TitlesOfParts>
    <vt:vector size="32" baseType="lpstr">
      <vt:lpstr>SimSun</vt:lpstr>
      <vt:lpstr>Adobe Arabic</vt:lpstr>
      <vt:lpstr>Arial</vt:lpstr>
      <vt:lpstr>Britannic Bold</vt:lpstr>
      <vt:lpstr>Calibri</vt:lpstr>
      <vt:lpstr>Cambria</vt:lpstr>
      <vt:lpstr>Chaparral Pro</vt:lpstr>
      <vt:lpstr>Constantia</vt:lpstr>
      <vt:lpstr>HGP明朝E</vt:lpstr>
      <vt:lpstr>Segoe UI Light</vt:lpstr>
      <vt:lpstr>Times New Roman</vt:lpstr>
      <vt:lpstr>Wingdings</vt:lpstr>
      <vt:lpstr>Wingdings 2</vt:lpstr>
      <vt:lpstr>Débit</vt:lpstr>
      <vt:lpstr>Workshop on Islamic Finance in the National Accounts  MESURE DE LA PRODUCTION DE L’ACTIVITE BANCAIRE, CAS DE LA CÔTE D’IVOIRE     Beruit, Lebanon, 24 – 26 October 2017                                                Par: KOTO Ehou M’boya    INSTITUT NATIONAL DE LA STATISTIQUE CÔTE D’IVOIRE Direction de la Comptabilité Nationale  </vt:lpstr>
      <vt:lpstr> Plan de la présentation </vt:lpstr>
      <vt:lpstr>Introduction </vt:lpstr>
      <vt:lpstr>Objectifs </vt:lpstr>
      <vt:lpstr>Gestion des nomenclatures </vt:lpstr>
      <vt:lpstr>Gestion des nomenclatures </vt:lpstr>
      <vt:lpstr>Gestion des nomenclatures </vt:lpstr>
      <vt:lpstr>Gestion des nomenclatures </vt:lpstr>
      <vt:lpstr>Dispositif de collecte des données </vt:lpstr>
      <vt:lpstr>Dispositif de collecte des données </vt:lpstr>
      <vt:lpstr>Dispositif de collecte des données </vt:lpstr>
      <vt:lpstr>Méthodologie de calcul de la production </vt:lpstr>
      <vt:lpstr>Méthodologie de calcul de la production </vt:lpstr>
      <vt:lpstr>Méthodologie de calcul de la production </vt:lpstr>
      <vt:lpstr>Estimation de la Valeur Ajoutée (VA) </vt:lpstr>
      <vt:lpstr>Estimations des autres ressources et emplois </vt:lpstr>
      <vt:lpstr>Perspectives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 de calcul de la contribution de la pêche dans l’écono</dc:title>
  <dc:creator>admin</dc:creator>
  <cp:lastModifiedBy>INS</cp:lastModifiedBy>
  <cp:revision>576</cp:revision>
  <dcterms:created xsi:type="dcterms:W3CDTF">2011-09-06T13:57:32Z</dcterms:created>
  <dcterms:modified xsi:type="dcterms:W3CDTF">2017-10-12T22:36:51Z</dcterms:modified>
</cp:coreProperties>
</file>