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 id="2147483754" r:id="rId2"/>
  </p:sldMasterIdLst>
  <p:notesMasterIdLst>
    <p:notesMasterId r:id="rId17"/>
  </p:notesMasterIdLst>
  <p:handoutMasterIdLst>
    <p:handoutMasterId r:id="rId18"/>
  </p:handoutMasterIdLst>
  <p:sldIdLst>
    <p:sldId id="265" r:id="rId3"/>
    <p:sldId id="294" r:id="rId4"/>
    <p:sldId id="311" r:id="rId5"/>
    <p:sldId id="308" r:id="rId6"/>
    <p:sldId id="295" r:id="rId7"/>
    <p:sldId id="296" r:id="rId8"/>
    <p:sldId id="297" r:id="rId9"/>
    <p:sldId id="298" r:id="rId10"/>
    <p:sldId id="299" r:id="rId11"/>
    <p:sldId id="300" r:id="rId12"/>
    <p:sldId id="319" r:id="rId13"/>
    <p:sldId id="305" r:id="rId14"/>
    <p:sldId id="320" r:id="rId15"/>
    <p:sldId id="2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delilah belatik" initials="a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99"/>
    <a:srgbClr val="008000"/>
    <a:srgbClr val="006600"/>
    <a:srgbClr val="FF0000"/>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71" autoAdjust="0"/>
  </p:normalViewPr>
  <p:slideViewPr>
    <p:cSldViewPr>
      <p:cViewPr varScale="1">
        <p:scale>
          <a:sx n="112" d="100"/>
          <a:sy n="112" d="100"/>
        </p:scale>
        <p:origin x="1008"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48" d="100"/>
          <a:sy n="48" d="100"/>
        </p:scale>
        <p:origin x="275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E779D-04CB-41D7-B97A-733F726491D4}"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D0E2935-37C5-4B9F-81A6-4EDE4F1E659E}">
      <dgm:prSet custT="1"/>
      <dgm:spPr/>
      <dgm:t>
        <a:bodyPr/>
        <a:lstStyle/>
        <a:p>
          <a:pPr rtl="0"/>
          <a:r>
            <a:rPr lang="en-US" sz="2400" dirty="0"/>
            <a:t>Research</a:t>
          </a:r>
        </a:p>
      </dgm:t>
    </dgm:pt>
    <dgm:pt modelId="{437B90C8-A523-4D6D-9BE4-08B0AFC1DFAD}" type="parTrans" cxnId="{21ED2747-86B2-4847-88E3-5AC706F093C7}">
      <dgm:prSet/>
      <dgm:spPr/>
      <dgm:t>
        <a:bodyPr/>
        <a:lstStyle/>
        <a:p>
          <a:endParaRPr lang="en-US"/>
        </a:p>
      </dgm:t>
    </dgm:pt>
    <dgm:pt modelId="{FF48B9C0-835D-4504-9BBB-953D22847425}" type="sibTrans" cxnId="{21ED2747-86B2-4847-88E3-5AC706F093C7}">
      <dgm:prSet/>
      <dgm:spPr/>
      <dgm:t>
        <a:bodyPr/>
        <a:lstStyle/>
        <a:p>
          <a:endParaRPr lang="en-US"/>
        </a:p>
      </dgm:t>
    </dgm:pt>
    <dgm:pt modelId="{87870BBE-249B-48A5-8EE0-3FAF25955D56}">
      <dgm:prSet/>
      <dgm:spPr/>
      <dgm:t>
        <a:bodyPr/>
        <a:lstStyle/>
        <a:p>
          <a:pPr rtl="0"/>
          <a:r>
            <a:rPr lang="en-US" dirty="0"/>
            <a:t>Capacity Building</a:t>
          </a:r>
        </a:p>
      </dgm:t>
    </dgm:pt>
    <dgm:pt modelId="{32B155ED-A765-420E-B1DB-F4EA1691A4FF}" type="parTrans" cxnId="{481D80F2-B8C9-4FA9-9702-C5B0517D2FAC}">
      <dgm:prSet/>
      <dgm:spPr/>
      <dgm:t>
        <a:bodyPr/>
        <a:lstStyle/>
        <a:p>
          <a:endParaRPr lang="en-US"/>
        </a:p>
      </dgm:t>
    </dgm:pt>
    <dgm:pt modelId="{8DB13A4E-86AA-4CAA-903C-CF1342913EB2}" type="sibTrans" cxnId="{481D80F2-B8C9-4FA9-9702-C5B0517D2FAC}">
      <dgm:prSet/>
      <dgm:spPr/>
      <dgm:t>
        <a:bodyPr/>
        <a:lstStyle/>
        <a:p>
          <a:endParaRPr lang="en-US"/>
        </a:p>
      </dgm:t>
    </dgm:pt>
    <dgm:pt modelId="{1FBC999F-551A-4CFC-8213-6A68D5EB1004}">
      <dgm:prSet/>
      <dgm:spPr/>
      <dgm:t>
        <a:bodyPr/>
        <a:lstStyle/>
        <a:p>
          <a:pPr rtl="0"/>
          <a:r>
            <a:rPr lang="en-US" dirty="0"/>
            <a:t>Advisory &amp; Technical Assistance</a:t>
          </a:r>
        </a:p>
      </dgm:t>
    </dgm:pt>
    <dgm:pt modelId="{4FA1FFC5-515A-4934-BF8D-B40C948FE131}" type="parTrans" cxnId="{D6CB28AA-4ABE-4FE2-853E-00F2E103B9E7}">
      <dgm:prSet/>
      <dgm:spPr/>
      <dgm:t>
        <a:bodyPr/>
        <a:lstStyle/>
        <a:p>
          <a:endParaRPr lang="en-US"/>
        </a:p>
      </dgm:t>
    </dgm:pt>
    <dgm:pt modelId="{F246DFFB-0F86-468A-AA15-C669442A751D}" type="sibTrans" cxnId="{D6CB28AA-4ABE-4FE2-853E-00F2E103B9E7}">
      <dgm:prSet/>
      <dgm:spPr/>
      <dgm:t>
        <a:bodyPr/>
        <a:lstStyle/>
        <a:p>
          <a:endParaRPr lang="en-US"/>
        </a:p>
      </dgm:t>
    </dgm:pt>
    <dgm:pt modelId="{004DFEDF-B045-4F2D-9092-6ADC191E9929}">
      <dgm:prSet/>
      <dgm:spPr/>
      <dgm:t>
        <a:bodyPr/>
        <a:lstStyle/>
        <a:p>
          <a:pPr rtl="0"/>
          <a:r>
            <a:rPr lang="en-US" dirty="0"/>
            <a:t>Financial Products</a:t>
          </a:r>
        </a:p>
      </dgm:t>
    </dgm:pt>
    <dgm:pt modelId="{F19F2EB3-042D-4870-8C76-91B3F58673E4}" type="parTrans" cxnId="{9646B845-2E6B-4A42-A8CD-A2600A52F8B0}">
      <dgm:prSet/>
      <dgm:spPr/>
      <dgm:t>
        <a:bodyPr/>
        <a:lstStyle/>
        <a:p>
          <a:endParaRPr lang="en-US"/>
        </a:p>
      </dgm:t>
    </dgm:pt>
    <dgm:pt modelId="{538364C6-1DB7-44BE-81E9-CC5AEA3ADC25}" type="sibTrans" cxnId="{9646B845-2E6B-4A42-A8CD-A2600A52F8B0}">
      <dgm:prSet/>
      <dgm:spPr/>
      <dgm:t>
        <a:bodyPr/>
        <a:lstStyle/>
        <a:p>
          <a:endParaRPr lang="en-US"/>
        </a:p>
      </dgm:t>
    </dgm:pt>
    <dgm:pt modelId="{1EB913D5-7022-4613-A9C9-7B17EB5E2733}">
      <dgm:prSet/>
      <dgm:spPr/>
      <dgm:t>
        <a:bodyPr/>
        <a:lstStyle/>
        <a:p>
          <a:pPr rtl="0"/>
          <a:r>
            <a:rPr lang="en-US" dirty="0"/>
            <a:t>Publications</a:t>
          </a:r>
        </a:p>
      </dgm:t>
    </dgm:pt>
    <dgm:pt modelId="{63833F28-0F9B-4534-BF7D-911D0F8F6484}" type="parTrans" cxnId="{60E17908-ACFE-418A-BACB-CE6667B8D204}">
      <dgm:prSet/>
      <dgm:spPr/>
      <dgm:t>
        <a:bodyPr/>
        <a:lstStyle/>
        <a:p>
          <a:endParaRPr lang="en-US"/>
        </a:p>
      </dgm:t>
    </dgm:pt>
    <dgm:pt modelId="{CB49CA82-5B0A-46EB-AAAA-316A6EB1AE47}" type="sibTrans" cxnId="{60E17908-ACFE-418A-BACB-CE6667B8D204}">
      <dgm:prSet/>
      <dgm:spPr/>
      <dgm:t>
        <a:bodyPr/>
        <a:lstStyle/>
        <a:p>
          <a:endParaRPr lang="en-US"/>
        </a:p>
      </dgm:t>
    </dgm:pt>
    <dgm:pt modelId="{C3D86B1F-49FD-4241-B7EF-CDCF7F513045}">
      <dgm:prSet/>
      <dgm:spPr/>
      <dgm:t>
        <a:bodyPr/>
        <a:lstStyle/>
        <a:p>
          <a:pPr rtl="0"/>
          <a:r>
            <a:rPr lang="en-US" dirty="0"/>
            <a:t>Information Systems</a:t>
          </a:r>
        </a:p>
      </dgm:t>
    </dgm:pt>
    <dgm:pt modelId="{6B895FB1-D6EF-4BCD-80DA-68C5E5D7AF5F}" type="parTrans" cxnId="{A7BC6ED2-F382-4945-8CD5-3CCAB37255D6}">
      <dgm:prSet/>
      <dgm:spPr/>
      <dgm:t>
        <a:bodyPr/>
        <a:lstStyle/>
        <a:p>
          <a:endParaRPr lang="en-US"/>
        </a:p>
      </dgm:t>
    </dgm:pt>
    <dgm:pt modelId="{7206B158-7E7E-4DDC-A282-0A6E0CE29F27}" type="sibTrans" cxnId="{A7BC6ED2-F382-4945-8CD5-3CCAB37255D6}">
      <dgm:prSet/>
      <dgm:spPr/>
      <dgm:t>
        <a:bodyPr/>
        <a:lstStyle/>
        <a:p>
          <a:endParaRPr lang="en-US"/>
        </a:p>
      </dgm:t>
    </dgm:pt>
    <dgm:pt modelId="{9B1B4285-EA39-4C7D-8108-1130FCB185D4}">
      <dgm:prSet/>
      <dgm:spPr/>
      <dgm:t>
        <a:bodyPr/>
        <a:lstStyle/>
        <a:p>
          <a:pPr rtl="0"/>
          <a:r>
            <a:rPr lang="en-US" dirty="0"/>
            <a:t>Collaborations</a:t>
          </a:r>
        </a:p>
      </dgm:t>
    </dgm:pt>
    <dgm:pt modelId="{D2B34EBA-0776-451E-A7D6-2B9018BC72C4}" type="parTrans" cxnId="{F312C10E-EA48-44E6-886F-7319BF31CA5E}">
      <dgm:prSet/>
      <dgm:spPr/>
      <dgm:t>
        <a:bodyPr/>
        <a:lstStyle/>
        <a:p>
          <a:endParaRPr lang="en-US"/>
        </a:p>
      </dgm:t>
    </dgm:pt>
    <dgm:pt modelId="{C1A8F852-F39F-4B2E-A8BC-E5CDBAE1B97E}" type="sibTrans" cxnId="{F312C10E-EA48-44E6-886F-7319BF31CA5E}">
      <dgm:prSet/>
      <dgm:spPr/>
      <dgm:t>
        <a:bodyPr/>
        <a:lstStyle/>
        <a:p>
          <a:endParaRPr lang="en-US"/>
        </a:p>
      </dgm:t>
    </dgm:pt>
    <dgm:pt modelId="{44783D3D-05D0-4421-8DEA-611CCB013F4D}" type="pres">
      <dgm:prSet presAssocID="{5CBE779D-04CB-41D7-B97A-733F726491D4}" presName="diagram" presStyleCnt="0">
        <dgm:presLayoutVars>
          <dgm:dir/>
          <dgm:resizeHandles val="exact"/>
        </dgm:presLayoutVars>
      </dgm:prSet>
      <dgm:spPr/>
    </dgm:pt>
    <dgm:pt modelId="{356AD7F3-70B4-460E-885A-B45CA7AF9317}" type="pres">
      <dgm:prSet presAssocID="{5D0E2935-37C5-4B9F-81A6-4EDE4F1E659E}" presName="node" presStyleLbl="node1" presStyleIdx="0" presStyleCnt="7">
        <dgm:presLayoutVars>
          <dgm:bulletEnabled val="1"/>
        </dgm:presLayoutVars>
      </dgm:prSet>
      <dgm:spPr/>
    </dgm:pt>
    <dgm:pt modelId="{4DA312FE-98A4-4D8C-8CAB-83A361A6F394}" type="pres">
      <dgm:prSet presAssocID="{FF48B9C0-835D-4504-9BBB-953D22847425}" presName="sibTrans" presStyleCnt="0"/>
      <dgm:spPr/>
    </dgm:pt>
    <dgm:pt modelId="{ABC6F82A-4FB1-4934-8352-9788353CB8D2}" type="pres">
      <dgm:prSet presAssocID="{87870BBE-249B-48A5-8EE0-3FAF25955D56}" presName="node" presStyleLbl="node1" presStyleIdx="1" presStyleCnt="7" custLinFactNeighborX="-1333" custLinFactNeighborY="-95">
        <dgm:presLayoutVars>
          <dgm:bulletEnabled val="1"/>
        </dgm:presLayoutVars>
      </dgm:prSet>
      <dgm:spPr/>
    </dgm:pt>
    <dgm:pt modelId="{DB040461-4C15-4ACD-824D-55118B798AEC}" type="pres">
      <dgm:prSet presAssocID="{8DB13A4E-86AA-4CAA-903C-CF1342913EB2}" presName="sibTrans" presStyleCnt="0"/>
      <dgm:spPr/>
    </dgm:pt>
    <dgm:pt modelId="{11657848-61F2-4036-A50B-1DBA331DD46C}" type="pres">
      <dgm:prSet presAssocID="{1FBC999F-551A-4CFC-8213-6A68D5EB1004}" presName="node" presStyleLbl="node1" presStyleIdx="2" presStyleCnt="7">
        <dgm:presLayoutVars>
          <dgm:bulletEnabled val="1"/>
        </dgm:presLayoutVars>
      </dgm:prSet>
      <dgm:spPr/>
    </dgm:pt>
    <dgm:pt modelId="{1FB281CE-36CF-41D7-9E45-A3EBC7B018D4}" type="pres">
      <dgm:prSet presAssocID="{F246DFFB-0F86-468A-AA15-C669442A751D}" presName="sibTrans" presStyleCnt="0"/>
      <dgm:spPr/>
    </dgm:pt>
    <dgm:pt modelId="{E1017C00-D98A-40D8-BE46-C95DEE0BE0FA}" type="pres">
      <dgm:prSet presAssocID="{004DFEDF-B045-4F2D-9092-6ADC191E9929}" presName="node" presStyleLbl="node1" presStyleIdx="3" presStyleCnt="7">
        <dgm:presLayoutVars>
          <dgm:bulletEnabled val="1"/>
        </dgm:presLayoutVars>
      </dgm:prSet>
      <dgm:spPr/>
    </dgm:pt>
    <dgm:pt modelId="{A37594C8-88CF-4614-BF32-FE851216B7A5}" type="pres">
      <dgm:prSet presAssocID="{538364C6-1DB7-44BE-81E9-CC5AEA3ADC25}" presName="sibTrans" presStyleCnt="0"/>
      <dgm:spPr/>
    </dgm:pt>
    <dgm:pt modelId="{DFCF71A4-0437-4C4C-AD5A-11406C62592B}" type="pres">
      <dgm:prSet presAssocID="{1EB913D5-7022-4613-A9C9-7B17EB5E2733}" presName="node" presStyleLbl="node1" presStyleIdx="4" presStyleCnt="7">
        <dgm:presLayoutVars>
          <dgm:bulletEnabled val="1"/>
        </dgm:presLayoutVars>
      </dgm:prSet>
      <dgm:spPr/>
    </dgm:pt>
    <dgm:pt modelId="{84C81BD9-EE9B-46F2-B848-4C078F6968E3}" type="pres">
      <dgm:prSet presAssocID="{CB49CA82-5B0A-46EB-AAAA-316A6EB1AE47}" presName="sibTrans" presStyleCnt="0"/>
      <dgm:spPr/>
    </dgm:pt>
    <dgm:pt modelId="{7BFAFA37-1927-4750-BD71-4AA35736E64C}" type="pres">
      <dgm:prSet presAssocID="{C3D86B1F-49FD-4241-B7EF-CDCF7F513045}" presName="node" presStyleLbl="node1" presStyleIdx="5" presStyleCnt="7">
        <dgm:presLayoutVars>
          <dgm:bulletEnabled val="1"/>
        </dgm:presLayoutVars>
      </dgm:prSet>
      <dgm:spPr/>
    </dgm:pt>
    <dgm:pt modelId="{2D1B52CA-8043-4B75-ACB2-2D3165BC39DE}" type="pres">
      <dgm:prSet presAssocID="{7206B158-7E7E-4DDC-A282-0A6E0CE29F27}" presName="sibTrans" presStyleCnt="0"/>
      <dgm:spPr/>
    </dgm:pt>
    <dgm:pt modelId="{5EB30617-9D3D-44A6-A14F-69C9FE2CDFFC}" type="pres">
      <dgm:prSet presAssocID="{9B1B4285-EA39-4C7D-8108-1130FCB185D4}" presName="node" presStyleLbl="node1" presStyleIdx="6" presStyleCnt="7">
        <dgm:presLayoutVars>
          <dgm:bulletEnabled val="1"/>
        </dgm:presLayoutVars>
      </dgm:prSet>
      <dgm:spPr/>
    </dgm:pt>
  </dgm:ptLst>
  <dgm:cxnLst>
    <dgm:cxn modelId="{458A1101-071B-4829-87E7-F2207FA033B8}" type="presOf" srcId="{9B1B4285-EA39-4C7D-8108-1130FCB185D4}" destId="{5EB30617-9D3D-44A6-A14F-69C9FE2CDFFC}" srcOrd="0" destOrd="0" presId="urn:microsoft.com/office/officeart/2005/8/layout/default"/>
    <dgm:cxn modelId="{60E17908-ACFE-418A-BACB-CE6667B8D204}" srcId="{5CBE779D-04CB-41D7-B97A-733F726491D4}" destId="{1EB913D5-7022-4613-A9C9-7B17EB5E2733}" srcOrd="4" destOrd="0" parTransId="{63833F28-0F9B-4534-BF7D-911D0F8F6484}" sibTransId="{CB49CA82-5B0A-46EB-AAAA-316A6EB1AE47}"/>
    <dgm:cxn modelId="{F312C10E-EA48-44E6-886F-7319BF31CA5E}" srcId="{5CBE779D-04CB-41D7-B97A-733F726491D4}" destId="{9B1B4285-EA39-4C7D-8108-1130FCB185D4}" srcOrd="6" destOrd="0" parTransId="{D2B34EBA-0776-451E-A7D6-2B9018BC72C4}" sibTransId="{C1A8F852-F39F-4B2E-A8BC-E5CDBAE1B97E}"/>
    <dgm:cxn modelId="{02C43810-8615-42FD-A104-7A51C9F66D1B}" type="presOf" srcId="{5D0E2935-37C5-4B9F-81A6-4EDE4F1E659E}" destId="{356AD7F3-70B4-460E-885A-B45CA7AF9317}" srcOrd="0" destOrd="0" presId="urn:microsoft.com/office/officeart/2005/8/layout/default"/>
    <dgm:cxn modelId="{B878F021-86A7-4A32-8A1C-4669DD3A88FA}" type="presOf" srcId="{5CBE779D-04CB-41D7-B97A-733F726491D4}" destId="{44783D3D-05D0-4421-8DEA-611CCB013F4D}" srcOrd="0" destOrd="0" presId="urn:microsoft.com/office/officeart/2005/8/layout/default"/>
    <dgm:cxn modelId="{EF41C73C-4DC0-40FE-AFA6-642AC20F2F89}" type="presOf" srcId="{004DFEDF-B045-4F2D-9092-6ADC191E9929}" destId="{E1017C00-D98A-40D8-BE46-C95DEE0BE0FA}" srcOrd="0" destOrd="0" presId="urn:microsoft.com/office/officeart/2005/8/layout/default"/>
    <dgm:cxn modelId="{9646B845-2E6B-4A42-A8CD-A2600A52F8B0}" srcId="{5CBE779D-04CB-41D7-B97A-733F726491D4}" destId="{004DFEDF-B045-4F2D-9092-6ADC191E9929}" srcOrd="3" destOrd="0" parTransId="{F19F2EB3-042D-4870-8C76-91B3F58673E4}" sibTransId="{538364C6-1DB7-44BE-81E9-CC5AEA3ADC25}"/>
    <dgm:cxn modelId="{21ED2747-86B2-4847-88E3-5AC706F093C7}" srcId="{5CBE779D-04CB-41D7-B97A-733F726491D4}" destId="{5D0E2935-37C5-4B9F-81A6-4EDE4F1E659E}" srcOrd="0" destOrd="0" parTransId="{437B90C8-A523-4D6D-9BE4-08B0AFC1DFAD}" sibTransId="{FF48B9C0-835D-4504-9BBB-953D22847425}"/>
    <dgm:cxn modelId="{FE912E74-9E6C-4480-B900-4706E87B4E81}" type="presOf" srcId="{1FBC999F-551A-4CFC-8213-6A68D5EB1004}" destId="{11657848-61F2-4036-A50B-1DBA331DD46C}" srcOrd="0" destOrd="0" presId="urn:microsoft.com/office/officeart/2005/8/layout/default"/>
    <dgm:cxn modelId="{4C355477-BBD5-44B8-8DBA-D1BE8021CD6D}" type="presOf" srcId="{C3D86B1F-49FD-4241-B7EF-CDCF7F513045}" destId="{7BFAFA37-1927-4750-BD71-4AA35736E64C}" srcOrd="0" destOrd="0" presId="urn:microsoft.com/office/officeart/2005/8/layout/default"/>
    <dgm:cxn modelId="{A76BEF7D-A0FB-4EE4-9E1D-473F07A4DDC3}" type="presOf" srcId="{1EB913D5-7022-4613-A9C9-7B17EB5E2733}" destId="{DFCF71A4-0437-4C4C-AD5A-11406C62592B}" srcOrd="0" destOrd="0" presId="urn:microsoft.com/office/officeart/2005/8/layout/default"/>
    <dgm:cxn modelId="{250E84A1-2E6E-4CE4-96AD-09EA21C1328A}" type="presOf" srcId="{87870BBE-249B-48A5-8EE0-3FAF25955D56}" destId="{ABC6F82A-4FB1-4934-8352-9788353CB8D2}" srcOrd="0" destOrd="0" presId="urn:microsoft.com/office/officeart/2005/8/layout/default"/>
    <dgm:cxn modelId="{D6CB28AA-4ABE-4FE2-853E-00F2E103B9E7}" srcId="{5CBE779D-04CB-41D7-B97A-733F726491D4}" destId="{1FBC999F-551A-4CFC-8213-6A68D5EB1004}" srcOrd="2" destOrd="0" parTransId="{4FA1FFC5-515A-4934-BF8D-B40C948FE131}" sibTransId="{F246DFFB-0F86-468A-AA15-C669442A751D}"/>
    <dgm:cxn modelId="{A7BC6ED2-F382-4945-8CD5-3CCAB37255D6}" srcId="{5CBE779D-04CB-41D7-B97A-733F726491D4}" destId="{C3D86B1F-49FD-4241-B7EF-CDCF7F513045}" srcOrd="5" destOrd="0" parTransId="{6B895FB1-D6EF-4BCD-80DA-68C5E5D7AF5F}" sibTransId="{7206B158-7E7E-4DDC-A282-0A6E0CE29F27}"/>
    <dgm:cxn modelId="{481D80F2-B8C9-4FA9-9702-C5B0517D2FAC}" srcId="{5CBE779D-04CB-41D7-B97A-733F726491D4}" destId="{87870BBE-249B-48A5-8EE0-3FAF25955D56}" srcOrd="1" destOrd="0" parTransId="{32B155ED-A765-420E-B1DB-F4EA1691A4FF}" sibTransId="{8DB13A4E-86AA-4CAA-903C-CF1342913EB2}"/>
    <dgm:cxn modelId="{2389268D-6C13-43E8-9FA5-CE3BEC612961}" type="presParOf" srcId="{44783D3D-05D0-4421-8DEA-611CCB013F4D}" destId="{356AD7F3-70B4-460E-885A-B45CA7AF9317}" srcOrd="0" destOrd="0" presId="urn:microsoft.com/office/officeart/2005/8/layout/default"/>
    <dgm:cxn modelId="{039593CF-A9C0-4811-B22B-9194DD812482}" type="presParOf" srcId="{44783D3D-05D0-4421-8DEA-611CCB013F4D}" destId="{4DA312FE-98A4-4D8C-8CAB-83A361A6F394}" srcOrd="1" destOrd="0" presId="urn:microsoft.com/office/officeart/2005/8/layout/default"/>
    <dgm:cxn modelId="{635E11D8-1A35-4AA6-A332-5E72E9DE1137}" type="presParOf" srcId="{44783D3D-05D0-4421-8DEA-611CCB013F4D}" destId="{ABC6F82A-4FB1-4934-8352-9788353CB8D2}" srcOrd="2" destOrd="0" presId="urn:microsoft.com/office/officeart/2005/8/layout/default"/>
    <dgm:cxn modelId="{5C61A786-32C5-4062-AD8E-514A24F1B5F4}" type="presParOf" srcId="{44783D3D-05D0-4421-8DEA-611CCB013F4D}" destId="{DB040461-4C15-4ACD-824D-55118B798AEC}" srcOrd="3" destOrd="0" presId="urn:microsoft.com/office/officeart/2005/8/layout/default"/>
    <dgm:cxn modelId="{C795F920-53B9-434E-B6C9-5BBCB6E669E3}" type="presParOf" srcId="{44783D3D-05D0-4421-8DEA-611CCB013F4D}" destId="{11657848-61F2-4036-A50B-1DBA331DD46C}" srcOrd="4" destOrd="0" presId="urn:microsoft.com/office/officeart/2005/8/layout/default"/>
    <dgm:cxn modelId="{3E81C9C8-0227-4904-8DFC-8F75FB8924CF}" type="presParOf" srcId="{44783D3D-05D0-4421-8DEA-611CCB013F4D}" destId="{1FB281CE-36CF-41D7-9E45-A3EBC7B018D4}" srcOrd="5" destOrd="0" presId="urn:microsoft.com/office/officeart/2005/8/layout/default"/>
    <dgm:cxn modelId="{E7F294FD-3410-496F-9464-BC738F39E0E5}" type="presParOf" srcId="{44783D3D-05D0-4421-8DEA-611CCB013F4D}" destId="{E1017C00-D98A-40D8-BE46-C95DEE0BE0FA}" srcOrd="6" destOrd="0" presId="urn:microsoft.com/office/officeart/2005/8/layout/default"/>
    <dgm:cxn modelId="{553E1937-1C7C-4F72-94A5-49BAA7EE9C30}" type="presParOf" srcId="{44783D3D-05D0-4421-8DEA-611CCB013F4D}" destId="{A37594C8-88CF-4614-BF32-FE851216B7A5}" srcOrd="7" destOrd="0" presId="urn:microsoft.com/office/officeart/2005/8/layout/default"/>
    <dgm:cxn modelId="{B66B6FE7-AD7A-4DE6-A05F-FB971BBD9E3C}" type="presParOf" srcId="{44783D3D-05D0-4421-8DEA-611CCB013F4D}" destId="{DFCF71A4-0437-4C4C-AD5A-11406C62592B}" srcOrd="8" destOrd="0" presId="urn:microsoft.com/office/officeart/2005/8/layout/default"/>
    <dgm:cxn modelId="{F3EE95E0-6EB6-4841-919F-EBFFAE483097}" type="presParOf" srcId="{44783D3D-05D0-4421-8DEA-611CCB013F4D}" destId="{84C81BD9-EE9B-46F2-B848-4C078F6968E3}" srcOrd="9" destOrd="0" presId="urn:microsoft.com/office/officeart/2005/8/layout/default"/>
    <dgm:cxn modelId="{71AFA193-EC57-4F8D-87F5-118AE3569834}" type="presParOf" srcId="{44783D3D-05D0-4421-8DEA-611CCB013F4D}" destId="{7BFAFA37-1927-4750-BD71-4AA35736E64C}" srcOrd="10" destOrd="0" presId="urn:microsoft.com/office/officeart/2005/8/layout/default"/>
    <dgm:cxn modelId="{E0710131-0485-479E-871A-6204949F3710}" type="presParOf" srcId="{44783D3D-05D0-4421-8DEA-611CCB013F4D}" destId="{2D1B52CA-8043-4B75-ACB2-2D3165BC39DE}" srcOrd="11" destOrd="0" presId="urn:microsoft.com/office/officeart/2005/8/layout/default"/>
    <dgm:cxn modelId="{DBAA2613-B13C-4987-A893-43FE80D7CCF8}" type="presParOf" srcId="{44783D3D-05D0-4421-8DEA-611CCB013F4D}" destId="{5EB30617-9D3D-44A6-A14F-69C9FE2CDFFC}"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1EA15C-92A4-475F-A6FF-869DB3784670}" type="doc">
      <dgm:prSet loTypeId="urn:microsoft.com/office/officeart/2008/layout/AlternatingHexagons" loCatId="list" qsTypeId="urn:microsoft.com/office/officeart/2005/8/quickstyle/simple1" qsCatId="simple" csTypeId="urn:microsoft.com/office/officeart/2005/8/colors/accent1_4" csCatId="accent1" phldr="1"/>
      <dgm:spPr/>
      <dgm:t>
        <a:bodyPr/>
        <a:lstStyle/>
        <a:p>
          <a:endParaRPr lang="en-US"/>
        </a:p>
      </dgm:t>
    </dgm:pt>
    <dgm:pt modelId="{E491F0A8-82DA-4EDF-97C5-8D4F6D4655B3}">
      <dgm:prSet phldrT="[Text]"/>
      <dgm:spPr>
        <a:solidFill>
          <a:srgbClr val="C00000"/>
        </a:solidFill>
      </dgm:spPr>
      <dgm:t>
        <a:bodyPr/>
        <a:lstStyle/>
        <a:p>
          <a:r>
            <a:rPr lang="en-US" b="1">
              <a:solidFill>
                <a:schemeClr val="tx1">
                  <a:lumMod val="95000"/>
                  <a:lumOff val="5000"/>
                </a:schemeClr>
              </a:solidFill>
            </a:rPr>
            <a:t>Objective 1  </a:t>
          </a:r>
        </a:p>
        <a:p>
          <a:r>
            <a:rPr lang="en-US" b="1">
              <a:solidFill>
                <a:schemeClr val="bg1"/>
              </a:solidFill>
            </a:rPr>
            <a:t>Policy, Regulatory Advocacy</a:t>
          </a:r>
          <a:endParaRPr lang="en-US" b="1" dirty="0">
            <a:solidFill>
              <a:schemeClr val="bg1"/>
            </a:solidFill>
          </a:endParaRPr>
        </a:p>
      </dgm:t>
    </dgm:pt>
    <dgm:pt modelId="{05386235-2B26-44C3-8F13-20D23558B884}" type="parTrans" cxnId="{4A3D3A4D-B10E-4461-BE1C-94559B40AE61}">
      <dgm:prSet/>
      <dgm:spPr/>
      <dgm:t>
        <a:bodyPr/>
        <a:lstStyle/>
        <a:p>
          <a:endParaRPr lang="en-US"/>
        </a:p>
      </dgm:t>
    </dgm:pt>
    <dgm:pt modelId="{DDF161FB-D2C8-485E-8C2D-136FD94484BC}" type="sibTrans" cxnId="{4A3D3A4D-B10E-4461-BE1C-94559B40AE61}">
      <dgm:prSet/>
      <dgm:spPr>
        <a:solidFill>
          <a:schemeClr val="bg1">
            <a:lumMod val="65000"/>
          </a:schemeClr>
        </a:solidFill>
      </dgm:spPr>
      <dgm:t>
        <a:bodyPr/>
        <a:lstStyle/>
        <a:p>
          <a:r>
            <a:rPr lang="en-US" b="1">
              <a:solidFill>
                <a:srgbClr val="002060"/>
              </a:solidFill>
            </a:rPr>
            <a:t>Objective 2  </a:t>
          </a:r>
          <a:r>
            <a:rPr lang="en-US" b="1"/>
            <a:t>Research and Publications</a:t>
          </a:r>
          <a:endParaRPr lang="en-US" b="1" dirty="0"/>
        </a:p>
      </dgm:t>
    </dgm:pt>
    <dgm:pt modelId="{C856AB2C-8677-43CA-B73F-5568B7D34B85}">
      <dgm:prSet phldrT="[Text]"/>
      <dgm:spPr>
        <a:solidFill>
          <a:schemeClr val="accent6"/>
        </a:solidFill>
      </dgm:spPr>
      <dgm:t>
        <a:bodyPr/>
        <a:lstStyle/>
        <a:p>
          <a:r>
            <a:rPr lang="en-US" b="1">
              <a:solidFill>
                <a:srgbClr val="002060"/>
              </a:solidFill>
            </a:rPr>
            <a:t>Objective 3 </a:t>
          </a:r>
          <a:r>
            <a:rPr lang="en-US">
              <a:solidFill>
                <a:srgbClr val="002060"/>
              </a:solidFill>
            </a:rPr>
            <a:t> </a:t>
          </a:r>
          <a:r>
            <a:rPr lang="en-US" b="1">
              <a:solidFill>
                <a:srgbClr val="002060"/>
              </a:solidFill>
            </a:rPr>
            <a:t>Awareness and Information Sharing</a:t>
          </a:r>
          <a:endParaRPr lang="en-US" b="1" dirty="0">
            <a:solidFill>
              <a:srgbClr val="002060"/>
            </a:solidFill>
          </a:endParaRPr>
        </a:p>
      </dgm:t>
    </dgm:pt>
    <dgm:pt modelId="{7A0F3588-3C6C-4CB7-9AEE-CF6DD0AC442C}" type="sibTrans" cxnId="{8555FD3F-3944-4AD3-A3B6-B153884A9B37}">
      <dgm:prSet/>
      <dgm:spPr>
        <a:solidFill>
          <a:srgbClr val="002060"/>
        </a:solidFill>
      </dgm:spPr>
      <dgm:t>
        <a:bodyPr/>
        <a:lstStyle/>
        <a:p>
          <a:r>
            <a:rPr lang="en-US" b="1" dirty="0">
              <a:solidFill>
                <a:schemeClr val="accent6"/>
              </a:solidFill>
            </a:rPr>
            <a:t>Objective 4  </a:t>
          </a:r>
          <a:r>
            <a:rPr lang="en-US" b="1" dirty="0"/>
            <a:t>Professional Development </a:t>
          </a:r>
        </a:p>
      </dgm:t>
    </dgm:pt>
    <dgm:pt modelId="{E71E37C1-57C2-4AE5-9084-791AE196C667}" type="parTrans" cxnId="{8555FD3F-3944-4AD3-A3B6-B153884A9B37}">
      <dgm:prSet/>
      <dgm:spPr/>
      <dgm:t>
        <a:bodyPr/>
        <a:lstStyle/>
        <a:p>
          <a:endParaRPr lang="en-US"/>
        </a:p>
      </dgm:t>
    </dgm:pt>
    <dgm:pt modelId="{030CAD6A-9550-4193-BC5A-5A4410972D57}" type="pres">
      <dgm:prSet presAssocID="{5B1EA15C-92A4-475F-A6FF-869DB3784670}" presName="Name0" presStyleCnt="0">
        <dgm:presLayoutVars>
          <dgm:chMax/>
          <dgm:chPref/>
          <dgm:dir/>
          <dgm:animLvl val="lvl"/>
        </dgm:presLayoutVars>
      </dgm:prSet>
      <dgm:spPr/>
    </dgm:pt>
    <dgm:pt modelId="{445E6774-F6F5-4183-B4EC-32ECF44F5635}" type="pres">
      <dgm:prSet presAssocID="{E491F0A8-82DA-4EDF-97C5-8D4F6D4655B3}" presName="composite" presStyleCnt="0"/>
      <dgm:spPr/>
    </dgm:pt>
    <dgm:pt modelId="{64A1A1B2-882B-4C8C-B7EC-539EC3B907B6}" type="pres">
      <dgm:prSet presAssocID="{E491F0A8-82DA-4EDF-97C5-8D4F6D4655B3}" presName="Parent1" presStyleLbl="node1" presStyleIdx="0" presStyleCnt="4" custScaleX="97684" custLinFactNeighborX="-52326" custLinFactNeighborY="1385">
        <dgm:presLayoutVars>
          <dgm:chMax val="1"/>
          <dgm:chPref val="1"/>
          <dgm:bulletEnabled val="1"/>
        </dgm:presLayoutVars>
      </dgm:prSet>
      <dgm:spPr/>
    </dgm:pt>
    <dgm:pt modelId="{9BA9EB9C-5BBB-4221-9AA3-A8D8E4F40033}" type="pres">
      <dgm:prSet presAssocID="{E491F0A8-82DA-4EDF-97C5-8D4F6D4655B3}" presName="Childtext1" presStyleLbl="revTx" presStyleIdx="0" presStyleCnt="2">
        <dgm:presLayoutVars>
          <dgm:chMax val="0"/>
          <dgm:chPref val="0"/>
          <dgm:bulletEnabled val="1"/>
        </dgm:presLayoutVars>
      </dgm:prSet>
      <dgm:spPr/>
    </dgm:pt>
    <dgm:pt modelId="{F1A35D04-4494-437E-A806-8675FFE4C9B1}" type="pres">
      <dgm:prSet presAssocID="{E491F0A8-82DA-4EDF-97C5-8D4F6D4655B3}" presName="BalanceSpacing" presStyleCnt="0"/>
      <dgm:spPr/>
    </dgm:pt>
    <dgm:pt modelId="{44153BB8-D1CF-4303-BCB1-8D24EC6929F2}" type="pres">
      <dgm:prSet presAssocID="{E491F0A8-82DA-4EDF-97C5-8D4F6D4655B3}" presName="BalanceSpacing1" presStyleCnt="0"/>
      <dgm:spPr/>
    </dgm:pt>
    <dgm:pt modelId="{CE0DFEFC-C34D-49D4-9D70-FF19FFDAE6CB}" type="pres">
      <dgm:prSet presAssocID="{DDF161FB-D2C8-485E-8C2D-136FD94484BC}" presName="Accent1Text" presStyleLbl="node1" presStyleIdx="1" presStyleCnt="4" custLinFactX="56772" custLinFactNeighborX="100000" custLinFactNeighborY="329"/>
      <dgm:spPr/>
    </dgm:pt>
    <dgm:pt modelId="{AF651B7A-F86D-4166-AC35-087D48FE9E41}" type="pres">
      <dgm:prSet presAssocID="{DDF161FB-D2C8-485E-8C2D-136FD94484BC}" presName="spaceBetweenRectangles" presStyleCnt="0"/>
      <dgm:spPr/>
    </dgm:pt>
    <dgm:pt modelId="{0F17EA90-DF89-4FF5-8C5D-A2C577933644}" type="pres">
      <dgm:prSet presAssocID="{C856AB2C-8677-43CA-B73F-5568B7D34B85}" presName="composite" presStyleCnt="0"/>
      <dgm:spPr/>
    </dgm:pt>
    <dgm:pt modelId="{45BD1C29-B861-45C9-A3C2-A33A29AC178D}" type="pres">
      <dgm:prSet presAssocID="{C856AB2C-8677-43CA-B73F-5568B7D34B85}" presName="Parent1" presStyleLbl="node1" presStyleIdx="2" presStyleCnt="4" custLinFactNeighborY="-2166">
        <dgm:presLayoutVars>
          <dgm:chMax val="1"/>
          <dgm:chPref val="1"/>
          <dgm:bulletEnabled val="1"/>
        </dgm:presLayoutVars>
      </dgm:prSet>
      <dgm:spPr/>
    </dgm:pt>
    <dgm:pt modelId="{CE5F3447-FF65-4E6A-B305-BC5D02120470}" type="pres">
      <dgm:prSet presAssocID="{C856AB2C-8677-43CA-B73F-5568B7D34B85}" presName="Childtext1" presStyleLbl="revTx" presStyleIdx="1" presStyleCnt="2">
        <dgm:presLayoutVars>
          <dgm:chMax val="0"/>
          <dgm:chPref val="0"/>
          <dgm:bulletEnabled val="1"/>
        </dgm:presLayoutVars>
      </dgm:prSet>
      <dgm:spPr/>
    </dgm:pt>
    <dgm:pt modelId="{DB467634-86AA-4107-97D2-A3DDA06886EC}" type="pres">
      <dgm:prSet presAssocID="{C856AB2C-8677-43CA-B73F-5568B7D34B85}" presName="BalanceSpacing" presStyleCnt="0"/>
      <dgm:spPr/>
    </dgm:pt>
    <dgm:pt modelId="{D1C71E92-A570-4872-A45C-68F912804007}" type="pres">
      <dgm:prSet presAssocID="{C856AB2C-8677-43CA-B73F-5568B7D34B85}" presName="BalanceSpacing1" presStyleCnt="0"/>
      <dgm:spPr/>
    </dgm:pt>
    <dgm:pt modelId="{2B97F41E-744F-4EE0-9B97-811744F3F5CA}" type="pres">
      <dgm:prSet presAssocID="{7A0F3588-3C6C-4CB7-9AEE-CF6DD0AC442C}" presName="Accent1Text" presStyleLbl="node1" presStyleIdx="3" presStyleCnt="4" custLinFactNeighborX="-2607" custLinFactNeighborY="-2645"/>
      <dgm:spPr/>
    </dgm:pt>
  </dgm:ptLst>
  <dgm:cxnLst>
    <dgm:cxn modelId="{4E4F8321-1148-467F-9B78-84CDC38AE173}" type="presOf" srcId="{E491F0A8-82DA-4EDF-97C5-8D4F6D4655B3}" destId="{64A1A1B2-882B-4C8C-B7EC-539EC3B907B6}" srcOrd="0" destOrd="0" presId="urn:microsoft.com/office/officeart/2008/layout/AlternatingHexagons"/>
    <dgm:cxn modelId="{85C47B39-B498-41E4-B8CC-69D378B92D94}" type="presOf" srcId="{5B1EA15C-92A4-475F-A6FF-869DB3784670}" destId="{030CAD6A-9550-4193-BC5A-5A4410972D57}" srcOrd="0" destOrd="0" presId="urn:microsoft.com/office/officeart/2008/layout/AlternatingHexagons"/>
    <dgm:cxn modelId="{8555FD3F-3944-4AD3-A3B6-B153884A9B37}" srcId="{5B1EA15C-92A4-475F-A6FF-869DB3784670}" destId="{C856AB2C-8677-43CA-B73F-5568B7D34B85}" srcOrd="1" destOrd="0" parTransId="{E71E37C1-57C2-4AE5-9084-791AE196C667}" sibTransId="{7A0F3588-3C6C-4CB7-9AEE-CF6DD0AC442C}"/>
    <dgm:cxn modelId="{00C63447-5A19-4FD0-AFD4-96122411926E}" type="presOf" srcId="{C856AB2C-8677-43CA-B73F-5568B7D34B85}" destId="{45BD1C29-B861-45C9-A3C2-A33A29AC178D}" srcOrd="0" destOrd="0" presId="urn:microsoft.com/office/officeart/2008/layout/AlternatingHexagons"/>
    <dgm:cxn modelId="{4A3D3A4D-B10E-4461-BE1C-94559B40AE61}" srcId="{5B1EA15C-92A4-475F-A6FF-869DB3784670}" destId="{E491F0A8-82DA-4EDF-97C5-8D4F6D4655B3}" srcOrd="0" destOrd="0" parTransId="{05386235-2B26-44C3-8F13-20D23558B884}" sibTransId="{DDF161FB-D2C8-485E-8C2D-136FD94484BC}"/>
    <dgm:cxn modelId="{DF088D56-FFC7-4DC8-A4D2-FF8D3736D3CC}" type="presOf" srcId="{DDF161FB-D2C8-485E-8C2D-136FD94484BC}" destId="{CE0DFEFC-C34D-49D4-9D70-FF19FFDAE6CB}" srcOrd="0" destOrd="0" presId="urn:microsoft.com/office/officeart/2008/layout/AlternatingHexagons"/>
    <dgm:cxn modelId="{9DE5BD83-A2BA-4072-A031-D221F00315E1}" type="presOf" srcId="{7A0F3588-3C6C-4CB7-9AEE-CF6DD0AC442C}" destId="{2B97F41E-744F-4EE0-9B97-811744F3F5CA}" srcOrd="0" destOrd="0" presId="urn:microsoft.com/office/officeart/2008/layout/AlternatingHexagons"/>
    <dgm:cxn modelId="{B1F890D7-56E8-44A0-A4C9-988585938CE4}" type="presParOf" srcId="{030CAD6A-9550-4193-BC5A-5A4410972D57}" destId="{445E6774-F6F5-4183-B4EC-32ECF44F5635}" srcOrd="0" destOrd="0" presId="urn:microsoft.com/office/officeart/2008/layout/AlternatingHexagons"/>
    <dgm:cxn modelId="{59E59564-E40D-42A5-97C0-F53416094406}" type="presParOf" srcId="{445E6774-F6F5-4183-B4EC-32ECF44F5635}" destId="{64A1A1B2-882B-4C8C-B7EC-539EC3B907B6}" srcOrd="0" destOrd="0" presId="urn:microsoft.com/office/officeart/2008/layout/AlternatingHexagons"/>
    <dgm:cxn modelId="{2F7478B7-47E4-4736-95D6-3C5966CAD948}" type="presParOf" srcId="{445E6774-F6F5-4183-B4EC-32ECF44F5635}" destId="{9BA9EB9C-5BBB-4221-9AA3-A8D8E4F40033}" srcOrd="1" destOrd="0" presId="urn:microsoft.com/office/officeart/2008/layout/AlternatingHexagons"/>
    <dgm:cxn modelId="{A4A3C52D-67D9-43E4-84DA-15D5E896041F}" type="presParOf" srcId="{445E6774-F6F5-4183-B4EC-32ECF44F5635}" destId="{F1A35D04-4494-437E-A806-8675FFE4C9B1}" srcOrd="2" destOrd="0" presId="urn:microsoft.com/office/officeart/2008/layout/AlternatingHexagons"/>
    <dgm:cxn modelId="{03C3CD16-2C19-4D43-AC9A-6235E7E3691E}" type="presParOf" srcId="{445E6774-F6F5-4183-B4EC-32ECF44F5635}" destId="{44153BB8-D1CF-4303-BCB1-8D24EC6929F2}" srcOrd="3" destOrd="0" presId="urn:microsoft.com/office/officeart/2008/layout/AlternatingHexagons"/>
    <dgm:cxn modelId="{9CC1FB64-4A54-41BC-9B57-53AB98A8135E}" type="presParOf" srcId="{445E6774-F6F5-4183-B4EC-32ECF44F5635}" destId="{CE0DFEFC-C34D-49D4-9D70-FF19FFDAE6CB}" srcOrd="4" destOrd="0" presId="urn:microsoft.com/office/officeart/2008/layout/AlternatingHexagons"/>
    <dgm:cxn modelId="{0526FC17-8DE4-437B-B28A-2A56F3140AD9}" type="presParOf" srcId="{030CAD6A-9550-4193-BC5A-5A4410972D57}" destId="{AF651B7A-F86D-4166-AC35-087D48FE9E41}" srcOrd="1" destOrd="0" presId="urn:microsoft.com/office/officeart/2008/layout/AlternatingHexagons"/>
    <dgm:cxn modelId="{AB9212A5-2278-4E9B-86AD-884CFE3C0D82}" type="presParOf" srcId="{030CAD6A-9550-4193-BC5A-5A4410972D57}" destId="{0F17EA90-DF89-4FF5-8C5D-A2C577933644}" srcOrd="2" destOrd="0" presId="urn:microsoft.com/office/officeart/2008/layout/AlternatingHexagons"/>
    <dgm:cxn modelId="{FB2B04D0-F570-4CFB-BF6E-E5B465BE41AF}" type="presParOf" srcId="{0F17EA90-DF89-4FF5-8C5D-A2C577933644}" destId="{45BD1C29-B861-45C9-A3C2-A33A29AC178D}" srcOrd="0" destOrd="0" presId="urn:microsoft.com/office/officeart/2008/layout/AlternatingHexagons"/>
    <dgm:cxn modelId="{11A94A80-F5F0-4BAD-BEC3-87CE832FF635}" type="presParOf" srcId="{0F17EA90-DF89-4FF5-8C5D-A2C577933644}" destId="{CE5F3447-FF65-4E6A-B305-BC5D02120470}" srcOrd="1" destOrd="0" presId="urn:microsoft.com/office/officeart/2008/layout/AlternatingHexagons"/>
    <dgm:cxn modelId="{0979D39C-D3C8-4ABC-AE89-C00B89EA6488}" type="presParOf" srcId="{0F17EA90-DF89-4FF5-8C5D-A2C577933644}" destId="{DB467634-86AA-4107-97D2-A3DDA06886EC}" srcOrd="2" destOrd="0" presId="urn:microsoft.com/office/officeart/2008/layout/AlternatingHexagons"/>
    <dgm:cxn modelId="{094E9C39-9E30-4F60-B44D-94B577232624}" type="presParOf" srcId="{0F17EA90-DF89-4FF5-8C5D-A2C577933644}" destId="{D1C71E92-A570-4872-A45C-68F912804007}" srcOrd="3" destOrd="0" presId="urn:microsoft.com/office/officeart/2008/layout/AlternatingHexagons"/>
    <dgm:cxn modelId="{AA31C112-F1B2-43BD-BCDC-E4578FA57E6A}" type="presParOf" srcId="{0F17EA90-DF89-4FF5-8C5D-A2C577933644}" destId="{2B97F41E-744F-4EE0-9B97-811744F3F5CA}"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1CCC32-F03B-457B-BA75-81E78BD1A78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0552DC9C-3A41-414A-8C7F-1B84B068EEB5}">
      <dgm:prSet/>
      <dgm:spPr/>
      <dgm:t>
        <a:bodyPr/>
        <a:lstStyle/>
        <a:p>
          <a:pPr rtl="0"/>
          <a:r>
            <a:rPr lang="en-US" dirty="0"/>
            <a:t>CIBAFI database includes information on Islamic financial institutions (IFIs), country information and live major world indices. Most of the information on the CIBAFI database requires to be updated and revised. </a:t>
          </a:r>
        </a:p>
      </dgm:t>
    </dgm:pt>
    <dgm:pt modelId="{DF08D872-43DF-4BE0-8CA4-12F1DB387C2E}" type="parTrans" cxnId="{F8A7E03A-73EA-4B3D-A939-A7BEDDE060F7}">
      <dgm:prSet/>
      <dgm:spPr/>
      <dgm:t>
        <a:bodyPr/>
        <a:lstStyle/>
        <a:p>
          <a:endParaRPr lang="en-US"/>
        </a:p>
      </dgm:t>
    </dgm:pt>
    <dgm:pt modelId="{C9B5B438-CF5C-4797-A88C-9EAA132F91C6}" type="sibTrans" cxnId="{F8A7E03A-73EA-4B3D-A939-A7BEDDE060F7}">
      <dgm:prSet/>
      <dgm:spPr/>
      <dgm:t>
        <a:bodyPr/>
        <a:lstStyle/>
        <a:p>
          <a:endParaRPr lang="en-US"/>
        </a:p>
      </dgm:t>
    </dgm:pt>
    <dgm:pt modelId="{E9105C86-6A7C-4610-918C-4566A72EC53B}">
      <dgm:prSet/>
      <dgm:spPr/>
      <dgm:t>
        <a:bodyPr/>
        <a:lstStyle/>
        <a:p>
          <a:pPr rtl="0"/>
          <a:r>
            <a:rPr lang="en-US" dirty="0"/>
            <a:t>IRTI operates a database named ‘Islamic Banks and Financial Institutions Information (IBIS)’ since 2002. The current technology of IBIS is no longer capable of fulfilling the new requirements in terms of functionalities, efficiency, integration, ease-of-use, etc.</a:t>
          </a:r>
        </a:p>
      </dgm:t>
    </dgm:pt>
    <dgm:pt modelId="{53398581-FBA8-45B7-8892-6F1BE374624D}" type="parTrans" cxnId="{4ED2130E-0F54-4C7F-8A9D-D3362CE5B391}">
      <dgm:prSet/>
      <dgm:spPr/>
      <dgm:t>
        <a:bodyPr/>
        <a:lstStyle/>
        <a:p>
          <a:endParaRPr lang="en-US"/>
        </a:p>
      </dgm:t>
    </dgm:pt>
    <dgm:pt modelId="{F2469AD5-AEB2-4725-A615-67CF0912BC91}" type="sibTrans" cxnId="{4ED2130E-0F54-4C7F-8A9D-D3362CE5B391}">
      <dgm:prSet/>
      <dgm:spPr/>
      <dgm:t>
        <a:bodyPr/>
        <a:lstStyle/>
        <a:p>
          <a:endParaRPr lang="en-US"/>
        </a:p>
      </dgm:t>
    </dgm:pt>
    <dgm:pt modelId="{EDAE9FDE-F5D1-46C0-8694-B618D35B4BDB}">
      <dgm:prSet/>
      <dgm:spPr/>
      <dgm:t>
        <a:bodyPr/>
        <a:lstStyle/>
        <a:p>
          <a:pPr rtl="0"/>
          <a:r>
            <a:rPr lang="en-US" dirty="0"/>
            <a:t>There is no existing database that provides </a:t>
          </a:r>
          <a:r>
            <a:rPr lang="en-US" dirty="0">
              <a:solidFill>
                <a:srgbClr val="FF0000"/>
              </a:solidFill>
            </a:rPr>
            <a:t>complete</a:t>
          </a:r>
          <a:r>
            <a:rPr lang="en-US" dirty="0"/>
            <a:t>, </a:t>
          </a:r>
          <a:r>
            <a:rPr lang="en-US" dirty="0">
              <a:solidFill>
                <a:srgbClr val="FF0000"/>
              </a:solidFill>
            </a:rPr>
            <a:t>accurate</a:t>
          </a:r>
          <a:r>
            <a:rPr lang="en-US" dirty="0"/>
            <a:t>, </a:t>
          </a:r>
          <a:r>
            <a:rPr lang="en-US" dirty="0">
              <a:solidFill>
                <a:srgbClr val="FF0000"/>
              </a:solidFill>
            </a:rPr>
            <a:t>comprehensive</a:t>
          </a:r>
          <a:r>
            <a:rPr lang="en-US" dirty="0"/>
            <a:t> data and information covering all sectors of the global Islamic financial industry and its other components such as Islamic Social Finance, Fatawa etc.</a:t>
          </a:r>
        </a:p>
      </dgm:t>
    </dgm:pt>
    <dgm:pt modelId="{E3603DDD-510A-4002-81E6-F05E535588EA}" type="parTrans" cxnId="{E191617C-51FD-44E8-BB5C-828FD15A6B91}">
      <dgm:prSet/>
      <dgm:spPr/>
      <dgm:t>
        <a:bodyPr/>
        <a:lstStyle/>
        <a:p>
          <a:endParaRPr lang="en-US"/>
        </a:p>
      </dgm:t>
    </dgm:pt>
    <dgm:pt modelId="{4FB722D9-519D-4273-8640-6BFBF0E3B890}" type="sibTrans" cxnId="{E191617C-51FD-44E8-BB5C-828FD15A6B91}">
      <dgm:prSet/>
      <dgm:spPr/>
      <dgm:t>
        <a:bodyPr/>
        <a:lstStyle/>
        <a:p>
          <a:endParaRPr lang="en-US"/>
        </a:p>
      </dgm:t>
    </dgm:pt>
    <dgm:pt modelId="{7AB6F61A-6BFA-46E1-8FA3-F836FC2F36FA}">
      <dgm:prSet/>
      <dgm:spPr/>
      <dgm:t>
        <a:bodyPr/>
        <a:lstStyle/>
        <a:p>
          <a:pPr rtl="0"/>
          <a:r>
            <a:rPr lang="en-US" dirty="0"/>
            <a:t>IRTI and CIBAFI signed MOU in 2016 to jointly establish a cluster of databases called Islamic Financial Industry Information (IFII) that will address this need. IFII will support development of Islamic Finance through information and data provision</a:t>
          </a:r>
        </a:p>
      </dgm:t>
    </dgm:pt>
    <dgm:pt modelId="{2C0B7B24-98FD-47D3-AD46-16D7152F3098}" type="parTrans" cxnId="{764EC104-265E-45B4-A41C-A4A4999B9401}">
      <dgm:prSet/>
      <dgm:spPr/>
      <dgm:t>
        <a:bodyPr/>
        <a:lstStyle/>
        <a:p>
          <a:endParaRPr lang="en-US"/>
        </a:p>
      </dgm:t>
    </dgm:pt>
    <dgm:pt modelId="{E0D442EA-5833-412B-9AE7-930CFC36D1C5}" type="sibTrans" cxnId="{764EC104-265E-45B4-A41C-A4A4999B9401}">
      <dgm:prSet/>
      <dgm:spPr/>
      <dgm:t>
        <a:bodyPr/>
        <a:lstStyle/>
        <a:p>
          <a:endParaRPr lang="en-US"/>
        </a:p>
      </dgm:t>
    </dgm:pt>
    <dgm:pt modelId="{FB550E6C-D058-47E8-AE97-CEB4EAC38722}" type="pres">
      <dgm:prSet presAssocID="{311CCC32-F03B-457B-BA75-81E78BD1A78D}" presName="linear" presStyleCnt="0">
        <dgm:presLayoutVars>
          <dgm:animLvl val="lvl"/>
          <dgm:resizeHandles val="exact"/>
        </dgm:presLayoutVars>
      </dgm:prSet>
      <dgm:spPr/>
    </dgm:pt>
    <dgm:pt modelId="{21AA0CBD-7FD5-452E-9E46-C7CFFE4952FE}" type="pres">
      <dgm:prSet presAssocID="{0552DC9C-3A41-414A-8C7F-1B84B068EEB5}" presName="parentText" presStyleLbl="node1" presStyleIdx="0" presStyleCnt="4">
        <dgm:presLayoutVars>
          <dgm:chMax val="0"/>
          <dgm:bulletEnabled val="1"/>
        </dgm:presLayoutVars>
      </dgm:prSet>
      <dgm:spPr/>
    </dgm:pt>
    <dgm:pt modelId="{16013094-9D20-478A-857D-279340CD6E53}" type="pres">
      <dgm:prSet presAssocID="{C9B5B438-CF5C-4797-A88C-9EAA132F91C6}" presName="spacer" presStyleCnt="0"/>
      <dgm:spPr/>
    </dgm:pt>
    <dgm:pt modelId="{B1F3DB87-FB99-41AA-B953-D650FCE73774}" type="pres">
      <dgm:prSet presAssocID="{E9105C86-6A7C-4610-918C-4566A72EC53B}" presName="parentText" presStyleLbl="node1" presStyleIdx="1" presStyleCnt="4">
        <dgm:presLayoutVars>
          <dgm:chMax val="0"/>
          <dgm:bulletEnabled val="1"/>
        </dgm:presLayoutVars>
      </dgm:prSet>
      <dgm:spPr/>
    </dgm:pt>
    <dgm:pt modelId="{6D152735-F04F-43BE-914D-56FCCCB16320}" type="pres">
      <dgm:prSet presAssocID="{F2469AD5-AEB2-4725-A615-67CF0912BC91}" presName="spacer" presStyleCnt="0"/>
      <dgm:spPr/>
    </dgm:pt>
    <dgm:pt modelId="{242ECC6D-F4B8-4DF1-813B-76C11421975C}" type="pres">
      <dgm:prSet presAssocID="{EDAE9FDE-F5D1-46C0-8694-B618D35B4BDB}" presName="parentText" presStyleLbl="node1" presStyleIdx="2" presStyleCnt="4">
        <dgm:presLayoutVars>
          <dgm:chMax val="0"/>
          <dgm:bulletEnabled val="1"/>
        </dgm:presLayoutVars>
      </dgm:prSet>
      <dgm:spPr/>
    </dgm:pt>
    <dgm:pt modelId="{A883A1D6-81F6-4C34-B8EE-AB96490C9806}" type="pres">
      <dgm:prSet presAssocID="{4FB722D9-519D-4273-8640-6BFBF0E3B890}" presName="spacer" presStyleCnt="0"/>
      <dgm:spPr/>
    </dgm:pt>
    <dgm:pt modelId="{3A155BFA-3A0C-4F52-A45F-6EA0FB2E9515}" type="pres">
      <dgm:prSet presAssocID="{7AB6F61A-6BFA-46E1-8FA3-F836FC2F36FA}" presName="parentText" presStyleLbl="node1" presStyleIdx="3" presStyleCnt="4">
        <dgm:presLayoutVars>
          <dgm:chMax val="0"/>
          <dgm:bulletEnabled val="1"/>
        </dgm:presLayoutVars>
      </dgm:prSet>
      <dgm:spPr/>
    </dgm:pt>
  </dgm:ptLst>
  <dgm:cxnLst>
    <dgm:cxn modelId="{764EC104-265E-45B4-A41C-A4A4999B9401}" srcId="{311CCC32-F03B-457B-BA75-81E78BD1A78D}" destId="{7AB6F61A-6BFA-46E1-8FA3-F836FC2F36FA}" srcOrd="3" destOrd="0" parTransId="{2C0B7B24-98FD-47D3-AD46-16D7152F3098}" sibTransId="{E0D442EA-5833-412B-9AE7-930CFC36D1C5}"/>
    <dgm:cxn modelId="{4ED2130E-0F54-4C7F-8A9D-D3362CE5B391}" srcId="{311CCC32-F03B-457B-BA75-81E78BD1A78D}" destId="{E9105C86-6A7C-4610-918C-4566A72EC53B}" srcOrd="1" destOrd="0" parTransId="{53398581-FBA8-45B7-8892-6F1BE374624D}" sibTransId="{F2469AD5-AEB2-4725-A615-67CF0912BC91}"/>
    <dgm:cxn modelId="{35F17D36-0EDE-47A0-80F3-BA197C4536DB}" type="presOf" srcId="{E9105C86-6A7C-4610-918C-4566A72EC53B}" destId="{B1F3DB87-FB99-41AA-B953-D650FCE73774}" srcOrd="0" destOrd="0" presId="urn:microsoft.com/office/officeart/2005/8/layout/vList2"/>
    <dgm:cxn modelId="{F8A7E03A-73EA-4B3D-A939-A7BEDDE060F7}" srcId="{311CCC32-F03B-457B-BA75-81E78BD1A78D}" destId="{0552DC9C-3A41-414A-8C7F-1B84B068EEB5}" srcOrd="0" destOrd="0" parTransId="{DF08D872-43DF-4BE0-8CA4-12F1DB387C2E}" sibTransId="{C9B5B438-CF5C-4797-A88C-9EAA132F91C6}"/>
    <dgm:cxn modelId="{39C93A6D-E951-4B41-9B32-B06A2A29ECB8}" type="presOf" srcId="{311CCC32-F03B-457B-BA75-81E78BD1A78D}" destId="{FB550E6C-D058-47E8-AE97-CEB4EAC38722}" srcOrd="0" destOrd="0" presId="urn:microsoft.com/office/officeart/2005/8/layout/vList2"/>
    <dgm:cxn modelId="{59C05D59-6651-437A-9A7F-15F176E97AF7}" type="presOf" srcId="{0552DC9C-3A41-414A-8C7F-1B84B068EEB5}" destId="{21AA0CBD-7FD5-452E-9E46-C7CFFE4952FE}" srcOrd="0" destOrd="0" presId="urn:microsoft.com/office/officeart/2005/8/layout/vList2"/>
    <dgm:cxn modelId="{E191617C-51FD-44E8-BB5C-828FD15A6B91}" srcId="{311CCC32-F03B-457B-BA75-81E78BD1A78D}" destId="{EDAE9FDE-F5D1-46C0-8694-B618D35B4BDB}" srcOrd="2" destOrd="0" parTransId="{E3603DDD-510A-4002-81E6-F05E535588EA}" sibTransId="{4FB722D9-519D-4273-8640-6BFBF0E3B890}"/>
    <dgm:cxn modelId="{0EFB41CC-1C62-4305-B7DE-26F805B30658}" type="presOf" srcId="{7AB6F61A-6BFA-46E1-8FA3-F836FC2F36FA}" destId="{3A155BFA-3A0C-4F52-A45F-6EA0FB2E9515}" srcOrd="0" destOrd="0" presId="urn:microsoft.com/office/officeart/2005/8/layout/vList2"/>
    <dgm:cxn modelId="{B421DBD8-31A2-41A2-B061-F74293132155}" type="presOf" srcId="{EDAE9FDE-F5D1-46C0-8694-B618D35B4BDB}" destId="{242ECC6D-F4B8-4DF1-813B-76C11421975C}" srcOrd="0" destOrd="0" presId="urn:microsoft.com/office/officeart/2005/8/layout/vList2"/>
    <dgm:cxn modelId="{B557FBBB-D657-4253-B1F3-E091A949E485}" type="presParOf" srcId="{FB550E6C-D058-47E8-AE97-CEB4EAC38722}" destId="{21AA0CBD-7FD5-452E-9E46-C7CFFE4952FE}" srcOrd="0" destOrd="0" presId="urn:microsoft.com/office/officeart/2005/8/layout/vList2"/>
    <dgm:cxn modelId="{7D1B306A-A223-4A55-A253-619C2A838C99}" type="presParOf" srcId="{FB550E6C-D058-47E8-AE97-CEB4EAC38722}" destId="{16013094-9D20-478A-857D-279340CD6E53}" srcOrd="1" destOrd="0" presId="urn:microsoft.com/office/officeart/2005/8/layout/vList2"/>
    <dgm:cxn modelId="{0F9967E3-A500-4615-ABCA-3ED6634FC6E1}" type="presParOf" srcId="{FB550E6C-D058-47E8-AE97-CEB4EAC38722}" destId="{B1F3DB87-FB99-41AA-B953-D650FCE73774}" srcOrd="2" destOrd="0" presId="urn:microsoft.com/office/officeart/2005/8/layout/vList2"/>
    <dgm:cxn modelId="{B6B21C94-09AC-4D11-A1F1-C95C80DF7417}" type="presParOf" srcId="{FB550E6C-D058-47E8-AE97-CEB4EAC38722}" destId="{6D152735-F04F-43BE-914D-56FCCCB16320}" srcOrd="3" destOrd="0" presId="urn:microsoft.com/office/officeart/2005/8/layout/vList2"/>
    <dgm:cxn modelId="{C5A041D1-6C44-4FFA-BB1C-6BB5F4260AA6}" type="presParOf" srcId="{FB550E6C-D058-47E8-AE97-CEB4EAC38722}" destId="{242ECC6D-F4B8-4DF1-813B-76C11421975C}" srcOrd="4" destOrd="0" presId="urn:microsoft.com/office/officeart/2005/8/layout/vList2"/>
    <dgm:cxn modelId="{62F5300D-FF05-4A29-B7FE-2C2EBCD36A25}" type="presParOf" srcId="{FB550E6C-D058-47E8-AE97-CEB4EAC38722}" destId="{A883A1D6-81F6-4C34-B8EE-AB96490C9806}" srcOrd="5" destOrd="0" presId="urn:microsoft.com/office/officeart/2005/8/layout/vList2"/>
    <dgm:cxn modelId="{8F2457B0-44A4-4905-B5D4-C6CBF958706F}" type="presParOf" srcId="{FB550E6C-D058-47E8-AE97-CEB4EAC38722}" destId="{3A155BFA-3A0C-4F52-A45F-6EA0FB2E951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431F06-4331-4E00-856E-00715D03CD1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84359AF-6931-4BEA-83A6-98F48FE7E350}">
      <dgm:prSet custT="1"/>
      <dgm:spPr/>
      <dgm:t>
        <a:bodyPr/>
        <a:lstStyle/>
        <a:p>
          <a:pPr rtl="0"/>
          <a:r>
            <a:rPr lang="en-US" sz="2000" dirty="0"/>
            <a:t>Provide complete, accurate, comprehensive and reliable IFI data and information</a:t>
          </a:r>
        </a:p>
      </dgm:t>
    </dgm:pt>
    <dgm:pt modelId="{3FDFCF69-B030-4F9B-8ABA-2184003D8471}" type="parTrans" cxnId="{11ABF4C2-B898-489C-9243-F6F5207B3285}">
      <dgm:prSet/>
      <dgm:spPr/>
      <dgm:t>
        <a:bodyPr/>
        <a:lstStyle/>
        <a:p>
          <a:endParaRPr lang="en-US"/>
        </a:p>
      </dgm:t>
    </dgm:pt>
    <dgm:pt modelId="{45F06FD9-FC50-4317-9E65-E43642C9BD70}" type="sibTrans" cxnId="{11ABF4C2-B898-489C-9243-F6F5207B3285}">
      <dgm:prSet/>
      <dgm:spPr/>
      <dgm:t>
        <a:bodyPr/>
        <a:lstStyle/>
        <a:p>
          <a:endParaRPr lang="en-US"/>
        </a:p>
      </dgm:t>
    </dgm:pt>
    <dgm:pt modelId="{9961E3C3-04A9-457B-83F9-99D1CDCF50F5}">
      <dgm:prSet custT="1"/>
      <dgm:spPr/>
      <dgm:t>
        <a:bodyPr/>
        <a:lstStyle/>
        <a:p>
          <a:pPr rtl="0"/>
          <a:r>
            <a:rPr lang="en-US" sz="2000" dirty="0"/>
            <a:t>Create a one-stop-shop repository of data and information on global IFI</a:t>
          </a:r>
        </a:p>
      </dgm:t>
    </dgm:pt>
    <dgm:pt modelId="{631EEFC6-B64F-4D72-8AB5-90EF4155353C}" type="parTrans" cxnId="{90CCE027-B764-4DA8-B118-78F5BC2ED7AB}">
      <dgm:prSet/>
      <dgm:spPr/>
      <dgm:t>
        <a:bodyPr/>
        <a:lstStyle/>
        <a:p>
          <a:endParaRPr lang="en-US"/>
        </a:p>
      </dgm:t>
    </dgm:pt>
    <dgm:pt modelId="{A66E19EE-A2C2-46BE-8C5F-D8988A396F94}" type="sibTrans" cxnId="{90CCE027-B764-4DA8-B118-78F5BC2ED7AB}">
      <dgm:prSet/>
      <dgm:spPr/>
      <dgm:t>
        <a:bodyPr/>
        <a:lstStyle/>
        <a:p>
          <a:endParaRPr lang="en-US"/>
        </a:p>
      </dgm:t>
    </dgm:pt>
    <dgm:pt modelId="{C67E71A0-716F-40E7-BE5B-16094346A806}">
      <dgm:prSet custT="1"/>
      <dgm:spPr/>
      <dgm:t>
        <a:bodyPr/>
        <a:lstStyle/>
        <a:p>
          <a:pPr rtl="0"/>
          <a:r>
            <a:rPr lang="en-US" sz="2000" dirty="0"/>
            <a:t>Support IFI operators, regulators, policymakers, investors and financiers with necessary data and information to make informed decisions</a:t>
          </a:r>
        </a:p>
      </dgm:t>
    </dgm:pt>
    <dgm:pt modelId="{48147367-E2F3-49DC-83F1-5123BC370659}" type="parTrans" cxnId="{49923385-DEE8-49FF-A728-3F62D1938D87}">
      <dgm:prSet/>
      <dgm:spPr/>
      <dgm:t>
        <a:bodyPr/>
        <a:lstStyle/>
        <a:p>
          <a:endParaRPr lang="en-US"/>
        </a:p>
      </dgm:t>
    </dgm:pt>
    <dgm:pt modelId="{5668C001-AA9D-4D26-BDF2-8329C7A9D6DA}" type="sibTrans" cxnId="{49923385-DEE8-49FF-A728-3F62D1938D87}">
      <dgm:prSet/>
      <dgm:spPr/>
      <dgm:t>
        <a:bodyPr/>
        <a:lstStyle/>
        <a:p>
          <a:endParaRPr lang="en-US"/>
        </a:p>
      </dgm:t>
    </dgm:pt>
    <dgm:pt modelId="{89880DC6-AD5C-4D9A-8670-9AC93074F051}">
      <dgm:prSet custT="1"/>
      <dgm:spPr/>
      <dgm:t>
        <a:bodyPr/>
        <a:lstStyle/>
        <a:p>
          <a:pPr rtl="0"/>
          <a:r>
            <a:rPr lang="en-US" sz="2000" dirty="0"/>
            <a:t>Support the academia, students and researchers with reference data and information</a:t>
          </a:r>
        </a:p>
      </dgm:t>
    </dgm:pt>
    <dgm:pt modelId="{F74E4478-AC69-47E6-903E-0C885D071097}" type="parTrans" cxnId="{698024DC-DB55-4410-B08E-CA35B2F58C2C}">
      <dgm:prSet/>
      <dgm:spPr/>
      <dgm:t>
        <a:bodyPr/>
        <a:lstStyle/>
        <a:p>
          <a:endParaRPr lang="en-US"/>
        </a:p>
      </dgm:t>
    </dgm:pt>
    <dgm:pt modelId="{B3C5644C-5537-4F34-A8F9-82A6E01BD455}" type="sibTrans" cxnId="{698024DC-DB55-4410-B08E-CA35B2F58C2C}">
      <dgm:prSet/>
      <dgm:spPr/>
      <dgm:t>
        <a:bodyPr/>
        <a:lstStyle/>
        <a:p>
          <a:endParaRPr lang="en-US"/>
        </a:p>
      </dgm:t>
    </dgm:pt>
    <dgm:pt modelId="{D7E6F928-FB52-4ECE-ACBA-37DC00BA2E9F}" type="pres">
      <dgm:prSet presAssocID="{84431F06-4331-4E00-856E-00715D03CD10}" presName="linear" presStyleCnt="0">
        <dgm:presLayoutVars>
          <dgm:animLvl val="lvl"/>
          <dgm:resizeHandles val="exact"/>
        </dgm:presLayoutVars>
      </dgm:prSet>
      <dgm:spPr/>
    </dgm:pt>
    <dgm:pt modelId="{1EE7AD8A-CC08-484C-8B6B-589BA9611DE0}" type="pres">
      <dgm:prSet presAssocID="{C84359AF-6931-4BEA-83A6-98F48FE7E350}" presName="parentText" presStyleLbl="node1" presStyleIdx="0" presStyleCnt="4" custScaleY="151794">
        <dgm:presLayoutVars>
          <dgm:chMax val="0"/>
          <dgm:bulletEnabled val="1"/>
        </dgm:presLayoutVars>
      </dgm:prSet>
      <dgm:spPr/>
    </dgm:pt>
    <dgm:pt modelId="{0F8D8896-5878-4D6B-A492-D2D6CAE2E3CA}" type="pres">
      <dgm:prSet presAssocID="{45F06FD9-FC50-4317-9E65-E43642C9BD70}" presName="spacer" presStyleCnt="0"/>
      <dgm:spPr/>
    </dgm:pt>
    <dgm:pt modelId="{7E27AB36-292E-4E64-BE92-668F336FD2F1}" type="pres">
      <dgm:prSet presAssocID="{9961E3C3-04A9-457B-83F9-99D1CDCF50F5}" presName="parentText" presStyleLbl="node1" presStyleIdx="1" presStyleCnt="4" custScaleY="137438">
        <dgm:presLayoutVars>
          <dgm:chMax val="0"/>
          <dgm:bulletEnabled val="1"/>
        </dgm:presLayoutVars>
      </dgm:prSet>
      <dgm:spPr/>
    </dgm:pt>
    <dgm:pt modelId="{187AF4FC-E76B-4F1B-8EBD-7B641DD812C3}" type="pres">
      <dgm:prSet presAssocID="{A66E19EE-A2C2-46BE-8C5F-D8988A396F94}" presName="spacer" presStyleCnt="0"/>
      <dgm:spPr/>
    </dgm:pt>
    <dgm:pt modelId="{AB75A630-4D49-4AE1-ADCA-961487FE77BA}" type="pres">
      <dgm:prSet presAssocID="{C67E71A0-716F-40E7-BE5B-16094346A806}" presName="parentText" presStyleLbl="node1" presStyleIdx="2" presStyleCnt="4" custScaleY="134540">
        <dgm:presLayoutVars>
          <dgm:chMax val="0"/>
          <dgm:bulletEnabled val="1"/>
        </dgm:presLayoutVars>
      </dgm:prSet>
      <dgm:spPr/>
    </dgm:pt>
    <dgm:pt modelId="{A721EA84-33D5-479E-A246-847250055765}" type="pres">
      <dgm:prSet presAssocID="{5668C001-AA9D-4D26-BDF2-8329C7A9D6DA}" presName="spacer" presStyleCnt="0"/>
      <dgm:spPr/>
    </dgm:pt>
    <dgm:pt modelId="{86E4B5B1-96D0-4954-86FC-0C864AE9814D}" type="pres">
      <dgm:prSet presAssocID="{89880DC6-AD5C-4D9A-8670-9AC93074F051}" presName="parentText" presStyleLbl="node1" presStyleIdx="3" presStyleCnt="4" custScaleY="153695">
        <dgm:presLayoutVars>
          <dgm:chMax val="0"/>
          <dgm:bulletEnabled val="1"/>
        </dgm:presLayoutVars>
      </dgm:prSet>
      <dgm:spPr/>
    </dgm:pt>
  </dgm:ptLst>
  <dgm:cxnLst>
    <dgm:cxn modelId="{36D23715-49BA-43FC-B8D3-1D440A253EE6}" type="presOf" srcId="{84431F06-4331-4E00-856E-00715D03CD10}" destId="{D7E6F928-FB52-4ECE-ACBA-37DC00BA2E9F}" srcOrd="0" destOrd="0" presId="urn:microsoft.com/office/officeart/2005/8/layout/vList2"/>
    <dgm:cxn modelId="{FB6B9E1E-F8FD-46CC-A20E-4C8D30DA2DD2}" type="presOf" srcId="{89880DC6-AD5C-4D9A-8670-9AC93074F051}" destId="{86E4B5B1-96D0-4954-86FC-0C864AE9814D}" srcOrd="0" destOrd="0" presId="urn:microsoft.com/office/officeart/2005/8/layout/vList2"/>
    <dgm:cxn modelId="{90CCE027-B764-4DA8-B118-78F5BC2ED7AB}" srcId="{84431F06-4331-4E00-856E-00715D03CD10}" destId="{9961E3C3-04A9-457B-83F9-99D1CDCF50F5}" srcOrd="1" destOrd="0" parTransId="{631EEFC6-B64F-4D72-8AB5-90EF4155353C}" sibTransId="{A66E19EE-A2C2-46BE-8C5F-D8988A396F94}"/>
    <dgm:cxn modelId="{7938832B-D002-418E-AE8D-A4F871BAAE15}" type="presOf" srcId="{C67E71A0-716F-40E7-BE5B-16094346A806}" destId="{AB75A630-4D49-4AE1-ADCA-961487FE77BA}" srcOrd="0" destOrd="0" presId="urn:microsoft.com/office/officeart/2005/8/layout/vList2"/>
    <dgm:cxn modelId="{49923385-DEE8-49FF-A728-3F62D1938D87}" srcId="{84431F06-4331-4E00-856E-00715D03CD10}" destId="{C67E71A0-716F-40E7-BE5B-16094346A806}" srcOrd="2" destOrd="0" parTransId="{48147367-E2F3-49DC-83F1-5123BC370659}" sibTransId="{5668C001-AA9D-4D26-BDF2-8329C7A9D6DA}"/>
    <dgm:cxn modelId="{4D0179AB-0184-46FA-8BF0-7F2A05A621B9}" type="presOf" srcId="{9961E3C3-04A9-457B-83F9-99D1CDCF50F5}" destId="{7E27AB36-292E-4E64-BE92-668F336FD2F1}" srcOrd="0" destOrd="0" presId="urn:microsoft.com/office/officeart/2005/8/layout/vList2"/>
    <dgm:cxn modelId="{F65D3FAF-02E6-4ED0-A72C-849054E6A222}" type="presOf" srcId="{C84359AF-6931-4BEA-83A6-98F48FE7E350}" destId="{1EE7AD8A-CC08-484C-8B6B-589BA9611DE0}" srcOrd="0" destOrd="0" presId="urn:microsoft.com/office/officeart/2005/8/layout/vList2"/>
    <dgm:cxn modelId="{11ABF4C2-B898-489C-9243-F6F5207B3285}" srcId="{84431F06-4331-4E00-856E-00715D03CD10}" destId="{C84359AF-6931-4BEA-83A6-98F48FE7E350}" srcOrd="0" destOrd="0" parTransId="{3FDFCF69-B030-4F9B-8ABA-2184003D8471}" sibTransId="{45F06FD9-FC50-4317-9E65-E43642C9BD70}"/>
    <dgm:cxn modelId="{698024DC-DB55-4410-B08E-CA35B2F58C2C}" srcId="{84431F06-4331-4E00-856E-00715D03CD10}" destId="{89880DC6-AD5C-4D9A-8670-9AC93074F051}" srcOrd="3" destOrd="0" parTransId="{F74E4478-AC69-47E6-903E-0C885D071097}" sibTransId="{B3C5644C-5537-4F34-A8F9-82A6E01BD455}"/>
    <dgm:cxn modelId="{8AA47449-6673-4FE5-9C79-8270340E743A}" type="presParOf" srcId="{D7E6F928-FB52-4ECE-ACBA-37DC00BA2E9F}" destId="{1EE7AD8A-CC08-484C-8B6B-589BA9611DE0}" srcOrd="0" destOrd="0" presId="urn:microsoft.com/office/officeart/2005/8/layout/vList2"/>
    <dgm:cxn modelId="{E31EEC58-761A-4030-9186-8AA899B4A529}" type="presParOf" srcId="{D7E6F928-FB52-4ECE-ACBA-37DC00BA2E9F}" destId="{0F8D8896-5878-4D6B-A492-D2D6CAE2E3CA}" srcOrd="1" destOrd="0" presId="urn:microsoft.com/office/officeart/2005/8/layout/vList2"/>
    <dgm:cxn modelId="{67365AEE-CC08-4C7C-8613-E0ABBDD17F7E}" type="presParOf" srcId="{D7E6F928-FB52-4ECE-ACBA-37DC00BA2E9F}" destId="{7E27AB36-292E-4E64-BE92-668F336FD2F1}" srcOrd="2" destOrd="0" presId="urn:microsoft.com/office/officeart/2005/8/layout/vList2"/>
    <dgm:cxn modelId="{D182ED2A-95C0-4795-8DEF-32688F518327}" type="presParOf" srcId="{D7E6F928-FB52-4ECE-ACBA-37DC00BA2E9F}" destId="{187AF4FC-E76B-4F1B-8EBD-7B641DD812C3}" srcOrd="3" destOrd="0" presId="urn:microsoft.com/office/officeart/2005/8/layout/vList2"/>
    <dgm:cxn modelId="{D952A1CC-F17B-42EF-8D54-F5974B2BA88E}" type="presParOf" srcId="{D7E6F928-FB52-4ECE-ACBA-37DC00BA2E9F}" destId="{AB75A630-4D49-4AE1-ADCA-961487FE77BA}" srcOrd="4" destOrd="0" presId="urn:microsoft.com/office/officeart/2005/8/layout/vList2"/>
    <dgm:cxn modelId="{C10938C8-DFFC-4A90-8B95-B2918650AF11}" type="presParOf" srcId="{D7E6F928-FB52-4ECE-ACBA-37DC00BA2E9F}" destId="{A721EA84-33D5-479E-A246-847250055765}" srcOrd="5" destOrd="0" presId="urn:microsoft.com/office/officeart/2005/8/layout/vList2"/>
    <dgm:cxn modelId="{CFF734DA-2E39-49F3-ADC8-78D592BFCC5B}" type="presParOf" srcId="{D7E6F928-FB52-4ECE-ACBA-37DC00BA2E9F}" destId="{86E4B5B1-96D0-4954-86FC-0C864AE9814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B83A3B-0BF1-455F-9164-D37A2EF1721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5AE6FAA7-AF7F-4CE3-A9C8-4AF1454A1369}">
      <dgm:prSet custT="1"/>
      <dgm:spPr/>
      <dgm:t>
        <a:bodyPr/>
        <a:lstStyle/>
        <a:p>
          <a:pPr rtl="0"/>
          <a:r>
            <a:rPr lang="en-US" sz="2000" dirty="0"/>
            <a:t>Islamic financial institutions (banks, non-bank IFIs, etc.)</a:t>
          </a:r>
        </a:p>
      </dgm:t>
    </dgm:pt>
    <dgm:pt modelId="{A2D013AF-FAB2-4915-8F23-F1E1460FD124}" type="parTrans" cxnId="{9E611AD4-F2C9-40A9-9374-906CCA94F3A0}">
      <dgm:prSet/>
      <dgm:spPr/>
      <dgm:t>
        <a:bodyPr/>
        <a:lstStyle/>
        <a:p>
          <a:endParaRPr lang="en-US"/>
        </a:p>
      </dgm:t>
    </dgm:pt>
    <dgm:pt modelId="{BC41AED8-B62D-4968-A236-4FEE95FC5A16}" type="sibTrans" cxnId="{9E611AD4-F2C9-40A9-9374-906CCA94F3A0}">
      <dgm:prSet/>
      <dgm:spPr/>
      <dgm:t>
        <a:bodyPr/>
        <a:lstStyle/>
        <a:p>
          <a:endParaRPr lang="en-US"/>
        </a:p>
      </dgm:t>
    </dgm:pt>
    <dgm:pt modelId="{0EB7C3C1-63A3-434E-A89B-661B4D14A7D6}">
      <dgm:prSet custT="1"/>
      <dgm:spPr/>
      <dgm:t>
        <a:bodyPr/>
        <a:lstStyle/>
        <a:p>
          <a:pPr rtl="0"/>
          <a:r>
            <a:rPr lang="en-US" sz="2000" dirty="0"/>
            <a:t>Policymakers and regulatory authorities</a:t>
          </a:r>
        </a:p>
      </dgm:t>
    </dgm:pt>
    <dgm:pt modelId="{AA4A0C98-9599-4DE3-9ED0-52BA1F99270B}" type="parTrans" cxnId="{98C5EECF-5729-451C-B3D3-5D46C89A9305}">
      <dgm:prSet/>
      <dgm:spPr/>
      <dgm:t>
        <a:bodyPr/>
        <a:lstStyle/>
        <a:p>
          <a:endParaRPr lang="en-US"/>
        </a:p>
      </dgm:t>
    </dgm:pt>
    <dgm:pt modelId="{40B2B249-EBDE-4B44-A7CA-A6A0D6ACD952}" type="sibTrans" cxnId="{98C5EECF-5729-451C-B3D3-5D46C89A9305}">
      <dgm:prSet/>
      <dgm:spPr/>
      <dgm:t>
        <a:bodyPr/>
        <a:lstStyle/>
        <a:p>
          <a:endParaRPr lang="en-US"/>
        </a:p>
      </dgm:t>
    </dgm:pt>
    <dgm:pt modelId="{83318625-6115-402B-82EA-1283436C8EEF}">
      <dgm:prSet custT="1"/>
      <dgm:spPr/>
      <dgm:t>
        <a:bodyPr/>
        <a:lstStyle/>
        <a:p>
          <a:pPr rtl="0"/>
          <a:r>
            <a:rPr lang="en-US" sz="2000" dirty="0"/>
            <a:t>Industry professionals and managers</a:t>
          </a:r>
        </a:p>
      </dgm:t>
    </dgm:pt>
    <dgm:pt modelId="{751C328C-42C6-497A-A957-5F7518FCFFCA}" type="parTrans" cxnId="{3DD1EC48-DD90-46D6-A8D2-E4D6718D49F0}">
      <dgm:prSet/>
      <dgm:spPr/>
      <dgm:t>
        <a:bodyPr/>
        <a:lstStyle/>
        <a:p>
          <a:endParaRPr lang="en-US"/>
        </a:p>
      </dgm:t>
    </dgm:pt>
    <dgm:pt modelId="{3991B10B-19C1-43B5-A797-62BE51A78F5D}" type="sibTrans" cxnId="{3DD1EC48-DD90-46D6-A8D2-E4D6718D49F0}">
      <dgm:prSet/>
      <dgm:spPr/>
      <dgm:t>
        <a:bodyPr/>
        <a:lstStyle/>
        <a:p>
          <a:endParaRPr lang="en-US"/>
        </a:p>
      </dgm:t>
    </dgm:pt>
    <dgm:pt modelId="{FC2F1439-5F99-4E82-925B-46BEE088A5CD}">
      <dgm:prSet custT="1"/>
      <dgm:spPr/>
      <dgm:t>
        <a:bodyPr/>
        <a:lstStyle/>
        <a:p>
          <a:pPr rtl="0"/>
          <a:r>
            <a:rPr lang="en-US" sz="2000" dirty="0"/>
            <a:t>Shareholders, creditors, investors and analysts</a:t>
          </a:r>
        </a:p>
      </dgm:t>
    </dgm:pt>
    <dgm:pt modelId="{257980DA-DF3C-4B42-A123-D26578ACA9FA}" type="parTrans" cxnId="{2D6CFD74-A08A-49A3-A3AE-227D3190402D}">
      <dgm:prSet/>
      <dgm:spPr/>
      <dgm:t>
        <a:bodyPr/>
        <a:lstStyle/>
        <a:p>
          <a:endParaRPr lang="en-US"/>
        </a:p>
      </dgm:t>
    </dgm:pt>
    <dgm:pt modelId="{3191D2E6-CA21-4C79-AA0D-A01FBE305220}" type="sibTrans" cxnId="{2D6CFD74-A08A-49A3-A3AE-227D3190402D}">
      <dgm:prSet/>
      <dgm:spPr/>
      <dgm:t>
        <a:bodyPr/>
        <a:lstStyle/>
        <a:p>
          <a:endParaRPr lang="en-US"/>
        </a:p>
      </dgm:t>
    </dgm:pt>
    <dgm:pt modelId="{B0928E78-40FB-4AFA-9862-7BD38FE60CAE}">
      <dgm:prSet custT="1"/>
      <dgm:spPr/>
      <dgm:t>
        <a:bodyPr/>
        <a:lstStyle/>
        <a:p>
          <a:pPr rtl="0"/>
          <a:r>
            <a:rPr lang="en-US" sz="2000" dirty="0"/>
            <a:t>Researchers, academia, students</a:t>
          </a:r>
        </a:p>
      </dgm:t>
    </dgm:pt>
    <dgm:pt modelId="{EDEDC796-6C36-41F2-AA14-56BE614C3BB4}" type="parTrans" cxnId="{6C0FF02F-8420-4A54-999A-9E7F9AD6E712}">
      <dgm:prSet/>
      <dgm:spPr/>
      <dgm:t>
        <a:bodyPr/>
        <a:lstStyle/>
        <a:p>
          <a:endParaRPr lang="en-US"/>
        </a:p>
      </dgm:t>
    </dgm:pt>
    <dgm:pt modelId="{6772385F-7880-4374-8948-9889E76E9365}" type="sibTrans" cxnId="{6C0FF02F-8420-4A54-999A-9E7F9AD6E712}">
      <dgm:prSet/>
      <dgm:spPr/>
      <dgm:t>
        <a:bodyPr/>
        <a:lstStyle/>
        <a:p>
          <a:endParaRPr lang="en-US"/>
        </a:p>
      </dgm:t>
    </dgm:pt>
    <dgm:pt modelId="{8577E32A-4D08-431F-8E92-8AF101EBEA50}">
      <dgm:prSet custT="1"/>
      <dgm:spPr/>
      <dgm:t>
        <a:bodyPr/>
        <a:lstStyle/>
        <a:p>
          <a:pPr rtl="0"/>
          <a:r>
            <a:rPr lang="en-US" sz="2000" dirty="0"/>
            <a:t>Multilateral financiers, development institutions and other international organizations</a:t>
          </a:r>
        </a:p>
      </dgm:t>
    </dgm:pt>
    <dgm:pt modelId="{9F4C9FE3-EF73-420C-AA22-B1FBDE0C1042}" type="parTrans" cxnId="{BB32C705-43DB-4A41-8536-F858FE503300}">
      <dgm:prSet/>
      <dgm:spPr/>
      <dgm:t>
        <a:bodyPr/>
        <a:lstStyle/>
        <a:p>
          <a:endParaRPr lang="en-US"/>
        </a:p>
      </dgm:t>
    </dgm:pt>
    <dgm:pt modelId="{D977A7EE-FF1E-4693-A2A2-FF632387CAF0}" type="sibTrans" cxnId="{BB32C705-43DB-4A41-8536-F858FE503300}">
      <dgm:prSet/>
      <dgm:spPr/>
      <dgm:t>
        <a:bodyPr/>
        <a:lstStyle/>
        <a:p>
          <a:endParaRPr lang="en-US"/>
        </a:p>
      </dgm:t>
    </dgm:pt>
    <dgm:pt modelId="{EA3290F3-0CD4-4DC0-B61E-936A7EF25C6B}" type="pres">
      <dgm:prSet presAssocID="{51B83A3B-0BF1-455F-9164-D37A2EF1721A}" presName="linear" presStyleCnt="0">
        <dgm:presLayoutVars>
          <dgm:animLvl val="lvl"/>
          <dgm:resizeHandles val="exact"/>
        </dgm:presLayoutVars>
      </dgm:prSet>
      <dgm:spPr/>
    </dgm:pt>
    <dgm:pt modelId="{D8DBBD5E-3C88-4B04-BD1D-0C024914BFB6}" type="pres">
      <dgm:prSet presAssocID="{5AE6FAA7-AF7F-4CE3-A9C8-4AF1454A1369}" presName="parentText" presStyleLbl="node1" presStyleIdx="0" presStyleCnt="6">
        <dgm:presLayoutVars>
          <dgm:chMax val="0"/>
          <dgm:bulletEnabled val="1"/>
        </dgm:presLayoutVars>
      </dgm:prSet>
      <dgm:spPr/>
    </dgm:pt>
    <dgm:pt modelId="{B8F1B1A8-4BF5-4ED1-A648-06448CC441DA}" type="pres">
      <dgm:prSet presAssocID="{BC41AED8-B62D-4968-A236-4FEE95FC5A16}" presName="spacer" presStyleCnt="0"/>
      <dgm:spPr/>
    </dgm:pt>
    <dgm:pt modelId="{1AD346B4-4AD7-45AF-9592-B0B33374F961}" type="pres">
      <dgm:prSet presAssocID="{0EB7C3C1-63A3-434E-A89B-661B4D14A7D6}" presName="parentText" presStyleLbl="node1" presStyleIdx="1" presStyleCnt="6">
        <dgm:presLayoutVars>
          <dgm:chMax val="0"/>
          <dgm:bulletEnabled val="1"/>
        </dgm:presLayoutVars>
      </dgm:prSet>
      <dgm:spPr/>
    </dgm:pt>
    <dgm:pt modelId="{E3E23AED-1CF2-4B3C-978B-B660F93320D9}" type="pres">
      <dgm:prSet presAssocID="{40B2B249-EBDE-4B44-A7CA-A6A0D6ACD952}" presName="spacer" presStyleCnt="0"/>
      <dgm:spPr/>
    </dgm:pt>
    <dgm:pt modelId="{04DA6462-7F28-4D3B-B8FF-72B301A1E1E8}" type="pres">
      <dgm:prSet presAssocID="{83318625-6115-402B-82EA-1283436C8EEF}" presName="parentText" presStyleLbl="node1" presStyleIdx="2" presStyleCnt="6">
        <dgm:presLayoutVars>
          <dgm:chMax val="0"/>
          <dgm:bulletEnabled val="1"/>
        </dgm:presLayoutVars>
      </dgm:prSet>
      <dgm:spPr/>
    </dgm:pt>
    <dgm:pt modelId="{CC3DB99A-9CF2-4C57-9230-39E9569BB45E}" type="pres">
      <dgm:prSet presAssocID="{3991B10B-19C1-43B5-A797-62BE51A78F5D}" presName="spacer" presStyleCnt="0"/>
      <dgm:spPr/>
    </dgm:pt>
    <dgm:pt modelId="{72FE5F1F-CFF3-481C-9903-63A22CBF1D10}" type="pres">
      <dgm:prSet presAssocID="{FC2F1439-5F99-4E82-925B-46BEE088A5CD}" presName="parentText" presStyleLbl="node1" presStyleIdx="3" presStyleCnt="6">
        <dgm:presLayoutVars>
          <dgm:chMax val="0"/>
          <dgm:bulletEnabled val="1"/>
        </dgm:presLayoutVars>
      </dgm:prSet>
      <dgm:spPr/>
    </dgm:pt>
    <dgm:pt modelId="{B270DE7C-095F-49B1-B1D5-244EBD627A12}" type="pres">
      <dgm:prSet presAssocID="{3191D2E6-CA21-4C79-AA0D-A01FBE305220}" presName="spacer" presStyleCnt="0"/>
      <dgm:spPr/>
    </dgm:pt>
    <dgm:pt modelId="{8EC88F86-53F8-4000-BE8E-F01BBAC6F0B4}" type="pres">
      <dgm:prSet presAssocID="{B0928E78-40FB-4AFA-9862-7BD38FE60CAE}" presName="parentText" presStyleLbl="node1" presStyleIdx="4" presStyleCnt="6">
        <dgm:presLayoutVars>
          <dgm:chMax val="0"/>
          <dgm:bulletEnabled val="1"/>
        </dgm:presLayoutVars>
      </dgm:prSet>
      <dgm:spPr/>
    </dgm:pt>
    <dgm:pt modelId="{ADEF3642-1C43-4F8B-BC82-99B09D0A3FFA}" type="pres">
      <dgm:prSet presAssocID="{6772385F-7880-4374-8948-9889E76E9365}" presName="spacer" presStyleCnt="0"/>
      <dgm:spPr/>
    </dgm:pt>
    <dgm:pt modelId="{985D1EA9-A283-4632-A445-47A5A16CB627}" type="pres">
      <dgm:prSet presAssocID="{8577E32A-4D08-431F-8E92-8AF101EBEA50}" presName="parentText" presStyleLbl="node1" presStyleIdx="5" presStyleCnt="6">
        <dgm:presLayoutVars>
          <dgm:chMax val="0"/>
          <dgm:bulletEnabled val="1"/>
        </dgm:presLayoutVars>
      </dgm:prSet>
      <dgm:spPr/>
    </dgm:pt>
  </dgm:ptLst>
  <dgm:cxnLst>
    <dgm:cxn modelId="{2FC48305-AC64-4DFC-B587-6D91CC38EC15}" type="presOf" srcId="{83318625-6115-402B-82EA-1283436C8EEF}" destId="{04DA6462-7F28-4D3B-B8FF-72B301A1E1E8}" srcOrd="0" destOrd="0" presId="urn:microsoft.com/office/officeart/2005/8/layout/vList2"/>
    <dgm:cxn modelId="{BB32C705-43DB-4A41-8536-F858FE503300}" srcId="{51B83A3B-0BF1-455F-9164-D37A2EF1721A}" destId="{8577E32A-4D08-431F-8E92-8AF101EBEA50}" srcOrd="5" destOrd="0" parTransId="{9F4C9FE3-EF73-420C-AA22-B1FBDE0C1042}" sibTransId="{D977A7EE-FF1E-4693-A2A2-FF632387CAF0}"/>
    <dgm:cxn modelId="{B8330F13-BA9B-4FB4-952F-07F8A5A3DF43}" type="presOf" srcId="{8577E32A-4D08-431F-8E92-8AF101EBEA50}" destId="{985D1EA9-A283-4632-A445-47A5A16CB627}" srcOrd="0" destOrd="0" presId="urn:microsoft.com/office/officeart/2005/8/layout/vList2"/>
    <dgm:cxn modelId="{6C0FF02F-8420-4A54-999A-9E7F9AD6E712}" srcId="{51B83A3B-0BF1-455F-9164-D37A2EF1721A}" destId="{B0928E78-40FB-4AFA-9862-7BD38FE60CAE}" srcOrd="4" destOrd="0" parTransId="{EDEDC796-6C36-41F2-AA14-56BE614C3BB4}" sibTransId="{6772385F-7880-4374-8948-9889E76E9365}"/>
    <dgm:cxn modelId="{D2DAD440-43BC-48C7-8F81-F1CB798D5081}" type="presOf" srcId="{5AE6FAA7-AF7F-4CE3-A9C8-4AF1454A1369}" destId="{D8DBBD5E-3C88-4B04-BD1D-0C024914BFB6}" srcOrd="0" destOrd="0" presId="urn:microsoft.com/office/officeart/2005/8/layout/vList2"/>
    <dgm:cxn modelId="{3DD1EC48-DD90-46D6-A8D2-E4D6718D49F0}" srcId="{51B83A3B-0BF1-455F-9164-D37A2EF1721A}" destId="{83318625-6115-402B-82EA-1283436C8EEF}" srcOrd="2" destOrd="0" parTransId="{751C328C-42C6-497A-A957-5F7518FCFFCA}" sibTransId="{3991B10B-19C1-43B5-A797-62BE51A78F5D}"/>
    <dgm:cxn modelId="{2D6CFD74-A08A-49A3-A3AE-227D3190402D}" srcId="{51B83A3B-0BF1-455F-9164-D37A2EF1721A}" destId="{FC2F1439-5F99-4E82-925B-46BEE088A5CD}" srcOrd="3" destOrd="0" parTransId="{257980DA-DF3C-4B42-A123-D26578ACA9FA}" sibTransId="{3191D2E6-CA21-4C79-AA0D-A01FBE305220}"/>
    <dgm:cxn modelId="{B850C17B-1D43-4AC3-AA22-C0B977FFE446}" type="presOf" srcId="{B0928E78-40FB-4AFA-9862-7BD38FE60CAE}" destId="{8EC88F86-53F8-4000-BE8E-F01BBAC6F0B4}" srcOrd="0" destOrd="0" presId="urn:microsoft.com/office/officeart/2005/8/layout/vList2"/>
    <dgm:cxn modelId="{930E2F8B-7D2C-421F-B8DD-A50FF9D981AA}" type="presOf" srcId="{51B83A3B-0BF1-455F-9164-D37A2EF1721A}" destId="{EA3290F3-0CD4-4DC0-B61E-936A7EF25C6B}" srcOrd="0" destOrd="0" presId="urn:microsoft.com/office/officeart/2005/8/layout/vList2"/>
    <dgm:cxn modelId="{7E4E2D8F-509E-4522-BC3F-81D76218418F}" type="presOf" srcId="{FC2F1439-5F99-4E82-925B-46BEE088A5CD}" destId="{72FE5F1F-CFF3-481C-9903-63A22CBF1D10}" srcOrd="0" destOrd="0" presId="urn:microsoft.com/office/officeart/2005/8/layout/vList2"/>
    <dgm:cxn modelId="{5ECBDABE-5C30-4D03-A2F7-2510C234E78B}" type="presOf" srcId="{0EB7C3C1-63A3-434E-A89B-661B4D14A7D6}" destId="{1AD346B4-4AD7-45AF-9592-B0B33374F961}" srcOrd="0" destOrd="0" presId="urn:microsoft.com/office/officeart/2005/8/layout/vList2"/>
    <dgm:cxn modelId="{98C5EECF-5729-451C-B3D3-5D46C89A9305}" srcId="{51B83A3B-0BF1-455F-9164-D37A2EF1721A}" destId="{0EB7C3C1-63A3-434E-A89B-661B4D14A7D6}" srcOrd="1" destOrd="0" parTransId="{AA4A0C98-9599-4DE3-9ED0-52BA1F99270B}" sibTransId="{40B2B249-EBDE-4B44-A7CA-A6A0D6ACD952}"/>
    <dgm:cxn modelId="{9E611AD4-F2C9-40A9-9374-906CCA94F3A0}" srcId="{51B83A3B-0BF1-455F-9164-D37A2EF1721A}" destId="{5AE6FAA7-AF7F-4CE3-A9C8-4AF1454A1369}" srcOrd="0" destOrd="0" parTransId="{A2D013AF-FAB2-4915-8F23-F1E1460FD124}" sibTransId="{BC41AED8-B62D-4968-A236-4FEE95FC5A16}"/>
    <dgm:cxn modelId="{CCC0E26C-B3C3-4959-A38A-9962D00E83FD}" type="presParOf" srcId="{EA3290F3-0CD4-4DC0-B61E-936A7EF25C6B}" destId="{D8DBBD5E-3C88-4B04-BD1D-0C024914BFB6}" srcOrd="0" destOrd="0" presId="urn:microsoft.com/office/officeart/2005/8/layout/vList2"/>
    <dgm:cxn modelId="{717F0962-74B0-44FB-9B5F-AFF112479E9E}" type="presParOf" srcId="{EA3290F3-0CD4-4DC0-B61E-936A7EF25C6B}" destId="{B8F1B1A8-4BF5-4ED1-A648-06448CC441DA}" srcOrd="1" destOrd="0" presId="urn:microsoft.com/office/officeart/2005/8/layout/vList2"/>
    <dgm:cxn modelId="{445BC766-1F11-4282-9748-6B006AF2BE7C}" type="presParOf" srcId="{EA3290F3-0CD4-4DC0-B61E-936A7EF25C6B}" destId="{1AD346B4-4AD7-45AF-9592-B0B33374F961}" srcOrd="2" destOrd="0" presId="urn:microsoft.com/office/officeart/2005/8/layout/vList2"/>
    <dgm:cxn modelId="{3AC9F4BD-E773-4C6D-8307-71EEE62BE526}" type="presParOf" srcId="{EA3290F3-0CD4-4DC0-B61E-936A7EF25C6B}" destId="{E3E23AED-1CF2-4B3C-978B-B660F93320D9}" srcOrd="3" destOrd="0" presId="urn:microsoft.com/office/officeart/2005/8/layout/vList2"/>
    <dgm:cxn modelId="{2D1DB7DA-987F-45E4-859D-E4A9E9B346C2}" type="presParOf" srcId="{EA3290F3-0CD4-4DC0-B61E-936A7EF25C6B}" destId="{04DA6462-7F28-4D3B-B8FF-72B301A1E1E8}" srcOrd="4" destOrd="0" presId="urn:microsoft.com/office/officeart/2005/8/layout/vList2"/>
    <dgm:cxn modelId="{F5F9BA63-5374-4218-B536-9DC11FEAA01C}" type="presParOf" srcId="{EA3290F3-0CD4-4DC0-B61E-936A7EF25C6B}" destId="{CC3DB99A-9CF2-4C57-9230-39E9569BB45E}" srcOrd="5" destOrd="0" presId="urn:microsoft.com/office/officeart/2005/8/layout/vList2"/>
    <dgm:cxn modelId="{4B326DAC-BFEB-4E9B-BEBE-7325E6CDCD8C}" type="presParOf" srcId="{EA3290F3-0CD4-4DC0-B61E-936A7EF25C6B}" destId="{72FE5F1F-CFF3-481C-9903-63A22CBF1D10}" srcOrd="6" destOrd="0" presId="urn:microsoft.com/office/officeart/2005/8/layout/vList2"/>
    <dgm:cxn modelId="{2B3A322D-D668-4281-B67F-597B44D4729F}" type="presParOf" srcId="{EA3290F3-0CD4-4DC0-B61E-936A7EF25C6B}" destId="{B270DE7C-095F-49B1-B1D5-244EBD627A12}" srcOrd="7" destOrd="0" presId="urn:microsoft.com/office/officeart/2005/8/layout/vList2"/>
    <dgm:cxn modelId="{2635174A-1842-412C-8E47-C4A0D1EDF32D}" type="presParOf" srcId="{EA3290F3-0CD4-4DC0-B61E-936A7EF25C6B}" destId="{8EC88F86-53F8-4000-BE8E-F01BBAC6F0B4}" srcOrd="8" destOrd="0" presId="urn:microsoft.com/office/officeart/2005/8/layout/vList2"/>
    <dgm:cxn modelId="{D00ECEB9-B17C-4F62-9938-6472D0F0FF12}" type="presParOf" srcId="{EA3290F3-0CD4-4DC0-B61E-936A7EF25C6B}" destId="{ADEF3642-1C43-4F8B-BC82-99B09D0A3FFA}" srcOrd="9" destOrd="0" presId="urn:microsoft.com/office/officeart/2005/8/layout/vList2"/>
    <dgm:cxn modelId="{C21ECF3A-21A6-4038-B1DF-7596207A4429}" type="presParOf" srcId="{EA3290F3-0CD4-4DC0-B61E-936A7EF25C6B}" destId="{985D1EA9-A283-4632-A445-47A5A16CB62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5C7C10-B8B0-4DFD-8DCE-4C7CA8A72822}" type="doc">
      <dgm:prSet loTypeId="urn:microsoft.com/office/officeart/2005/8/layout/radial3" loCatId="cycle" qsTypeId="urn:microsoft.com/office/officeart/2005/8/quickstyle/3d4" qsCatId="3D" csTypeId="urn:microsoft.com/office/officeart/2005/8/colors/colorful1" csCatId="colorful" phldr="1"/>
      <dgm:spPr/>
      <dgm:t>
        <a:bodyPr/>
        <a:lstStyle/>
        <a:p>
          <a:endParaRPr lang="en-US"/>
        </a:p>
      </dgm:t>
    </dgm:pt>
    <dgm:pt modelId="{9E0E3C45-34BD-4B1C-9A1B-434BB928D9A7}">
      <dgm:prSet phldrT="[Text]" custT="1"/>
      <dgm:spPr>
        <a:xfrm>
          <a:off x="1786379" y="859914"/>
          <a:ext cx="2142241" cy="2142241"/>
        </a:xfrm>
      </dgm:spPr>
      <dgm:t>
        <a:bodyPr/>
        <a:lstStyle/>
        <a:p>
          <a:r>
            <a:rPr lang="en-US" sz="2000" dirty="0"/>
            <a:t>IFII Modules</a:t>
          </a:r>
        </a:p>
      </dgm:t>
    </dgm:pt>
    <dgm:pt modelId="{0D48B5DE-E56D-431A-8DDF-65ABB8BE23C9}" type="parTrans" cxnId="{0233B799-CB60-4B9C-8C26-D5B4E96B8C21}">
      <dgm:prSet/>
      <dgm:spPr/>
      <dgm:t>
        <a:bodyPr/>
        <a:lstStyle/>
        <a:p>
          <a:pPr algn="ctr"/>
          <a:endParaRPr lang="en-US"/>
        </a:p>
      </dgm:t>
    </dgm:pt>
    <dgm:pt modelId="{7DD43572-494A-408F-81DD-CF1EF3BE4CFD}" type="sibTrans" cxnId="{0233B799-CB60-4B9C-8C26-D5B4E96B8C21}">
      <dgm:prSet/>
      <dgm:spPr/>
      <dgm:t>
        <a:bodyPr/>
        <a:lstStyle/>
        <a:p>
          <a:pPr algn="ctr"/>
          <a:endParaRPr lang="en-US"/>
        </a:p>
      </dgm:t>
    </dgm:pt>
    <dgm:pt modelId="{7E0AA84F-CCC3-4620-A6E4-F97EA9B08B8D}">
      <dgm:prSet phldrT="[Text]" custT="1"/>
      <dgm:spPr>
        <a:xfrm>
          <a:off x="2321939" y="382"/>
          <a:ext cx="1071120" cy="1071120"/>
        </a:xfrm>
        <a:solidFill>
          <a:srgbClr val="A5A5A5">
            <a:alpha val="50000"/>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r>
            <a:rPr lang="en-US" sz="1400" b="1" dirty="0">
              <a:solidFill>
                <a:sysClr val="windowText" lastClr="000000"/>
              </a:solidFill>
              <a:latin typeface="Calibri" panose="020F0502020204030204"/>
              <a:ea typeface="+mn-ea"/>
              <a:cs typeface="+mn-cs"/>
            </a:rPr>
            <a:t>Module I - Islamic Banks Information Database</a:t>
          </a:r>
          <a:endParaRPr lang="en-US" sz="1400" dirty="0">
            <a:solidFill>
              <a:sysClr val="windowText" lastClr="000000"/>
            </a:solidFill>
            <a:latin typeface="Calibri" panose="020F0502020204030204"/>
            <a:ea typeface="+mn-ea"/>
            <a:cs typeface="+mn-cs"/>
          </a:endParaRPr>
        </a:p>
      </dgm:t>
    </dgm:pt>
    <dgm:pt modelId="{B8319B0C-E584-4DC5-87AD-DD9179E9B813}" type="parTrans" cxnId="{AE8A594E-F6F3-4AD7-A85A-E20EB73BF61A}">
      <dgm:prSet/>
      <dgm:spPr/>
      <dgm:t>
        <a:bodyPr/>
        <a:lstStyle/>
        <a:p>
          <a:pPr algn="ctr"/>
          <a:endParaRPr lang="en-US"/>
        </a:p>
      </dgm:t>
    </dgm:pt>
    <dgm:pt modelId="{09498A9E-AA7D-47E6-B7EF-BDB9CD641914}" type="sibTrans" cxnId="{AE8A594E-F6F3-4AD7-A85A-E20EB73BF61A}">
      <dgm:prSet/>
      <dgm:spPr/>
      <dgm:t>
        <a:bodyPr/>
        <a:lstStyle/>
        <a:p>
          <a:pPr algn="ctr"/>
          <a:endParaRPr lang="en-US"/>
        </a:p>
      </dgm:t>
    </dgm:pt>
    <dgm:pt modelId="{FC00442E-325F-4A2A-A517-9739F4E24D4F}">
      <dgm:prSet phldrT="[Text]" custT="1"/>
      <dgm:spPr>
        <a:xfrm>
          <a:off x="3717031" y="1395474"/>
          <a:ext cx="1071120" cy="1071120"/>
        </a:xfrm>
        <a:solidFill>
          <a:srgbClr val="FFC000">
            <a:alpha val="50000"/>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r>
            <a:rPr lang="en-US" sz="1200" b="1" dirty="0">
              <a:solidFill>
                <a:sysClr val="windowText" lastClr="000000"/>
              </a:solidFill>
              <a:latin typeface="Calibri" panose="020F0502020204030204"/>
              <a:ea typeface="+mn-ea"/>
              <a:cs typeface="+mn-cs"/>
            </a:rPr>
            <a:t>Module II – Takaful (Islamic Insurance Information Database)</a:t>
          </a:r>
          <a:endParaRPr lang="en-US" sz="1200" dirty="0">
            <a:solidFill>
              <a:sysClr val="windowText" lastClr="000000"/>
            </a:solidFill>
            <a:latin typeface="Calibri" panose="020F0502020204030204"/>
            <a:ea typeface="+mn-ea"/>
            <a:cs typeface="+mn-cs"/>
          </a:endParaRPr>
        </a:p>
      </dgm:t>
    </dgm:pt>
    <dgm:pt modelId="{508F558B-B6C5-4E56-8D90-80EB62DB9F21}" type="parTrans" cxnId="{481B170B-0051-4FC8-B49A-2AE21A42B387}">
      <dgm:prSet/>
      <dgm:spPr/>
      <dgm:t>
        <a:bodyPr/>
        <a:lstStyle/>
        <a:p>
          <a:pPr algn="ctr"/>
          <a:endParaRPr lang="en-US"/>
        </a:p>
      </dgm:t>
    </dgm:pt>
    <dgm:pt modelId="{B74F42E0-BD0B-457A-9374-A3A031BDB046}" type="sibTrans" cxnId="{481B170B-0051-4FC8-B49A-2AE21A42B387}">
      <dgm:prSet/>
      <dgm:spPr/>
      <dgm:t>
        <a:bodyPr/>
        <a:lstStyle/>
        <a:p>
          <a:pPr algn="ctr"/>
          <a:endParaRPr lang="en-US"/>
        </a:p>
      </dgm:t>
    </dgm:pt>
    <dgm:pt modelId="{4C8C9857-2B97-431E-A455-070C0AFE9A3F}">
      <dgm:prSet phldrT="[Text]" custT="1"/>
      <dgm:spPr>
        <a:xfrm>
          <a:off x="2321939" y="2790566"/>
          <a:ext cx="1071120" cy="1071120"/>
        </a:xfrm>
        <a:solidFill>
          <a:srgbClr val="4472C4">
            <a:alpha val="50000"/>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r>
            <a:rPr lang="en-US" sz="1400" b="1" dirty="0">
              <a:solidFill>
                <a:sysClr val="windowText" lastClr="000000"/>
              </a:solidFill>
              <a:latin typeface="Calibri" panose="020F0502020204030204"/>
              <a:ea typeface="+mn-ea"/>
              <a:cs typeface="+mn-cs"/>
            </a:rPr>
            <a:t>Module III - Islamic Social Finance Information Database (covering Zakah, Awqaf, Islamic Microfinance)</a:t>
          </a:r>
          <a:endParaRPr lang="en-US" sz="1400" dirty="0">
            <a:solidFill>
              <a:sysClr val="windowText" lastClr="000000"/>
            </a:solidFill>
            <a:latin typeface="Calibri" panose="020F0502020204030204"/>
            <a:ea typeface="+mn-ea"/>
            <a:cs typeface="+mn-cs"/>
          </a:endParaRPr>
        </a:p>
      </dgm:t>
    </dgm:pt>
    <dgm:pt modelId="{57F2003D-971E-4E58-AC61-23D77DCCABE8}" type="parTrans" cxnId="{2CF50780-2A4B-4DD3-9B08-38C9F44782FF}">
      <dgm:prSet/>
      <dgm:spPr/>
      <dgm:t>
        <a:bodyPr/>
        <a:lstStyle/>
        <a:p>
          <a:pPr algn="ctr"/>
          <a:endParaRPr lang="en-US"/>
        </a:p>
      </dgm:t>
    </dgm:pt>
    <dgm:pt modelId="{BE6A87AA-7F28-4CE6-8B0B-5B3A8E9EA118}" type="sibTrans" cxnId="{2CF50780-2A4B-4DD3-9B08-38C9F44782FF}">
      <dgm:prSet/>
      <dgm:spPr/>
      <dgm:t>
        <a:bodyPr/>
        <a:lstStyle/>
        <a:p>
          <a:pPr algn="ctr"/>
          <a:endParaRPr lang="en-US"/>
        </a:p>
      </dgm:t>
    </dgm:pt>
    <dgm:pt modelId="{89A31978-2925-4803-B0FE-AF864AFF42D0}">
      <dgm:prSet phldrT="[Text]" custT="1"/>
      <dgm:spPr>
        <a:xfrm>
          <a:off x="926847" y="1395474"/>
          <a:ext cx="1071120" cy="1071120"/>
        </a:xfrm>
        <a:solidFill>
          <a:srgbClr val="70AD47">
            <a:alpha val="50000"/>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r>
            <a:rPr lang="en-US" sz="1400" b="1" dirty="0">
              <a:solidFill>
                <a:sysClr val="windowText" lastClr="000000"/>
              </a:solidFill>
              <a:latin typeface="Calibri" panose="020F0502020204030204"/>
              <a:ea typeface="+mn-ea"/>
              <a:cs typeface="+mn-cs"/>
            </a:rPr>
            <a:t>Module IV – Islamic Banking Laws Information Database</a:t>
          </a:r>
          <a:endParaRPr lang="en-US" sz="1400" dirty="0">
            <a:solidFill>
              <a:sysClr val="windowText" lastClr="000000"/>
            </a:solidFill>
            <a:latin typeface="Calibri" panose="020F0502020204030204"/>
            <a:ea typeface="+mn-ea"/>
            <a:cs typeface="+mn-cs"/>
          </a:endParaRPr>
        </a:p>
      </dgm:t>
    </dgm:pt>
    <dgm:pt modelId="{0AE16340-A9AE-4F4A-A3E2-64D13975789F}" type="parTrans" cxnId="{50852B60-C148-45F8-AF70-7839202F9727}">
      <dgm:prSet/>
      <dgm:spPr/>
      <dgm:t>
        <a:bodyPr/>
        <a:lstStyle/>
        <a:p>
          <a:pPr algn="ctr"/>
          <a:endParaRPr lang="en-US"/>
        </a:p>
      </dgm:t>
    </dgm:pt>
    <dgm:pt modelId="{2EF9A7B0-44A3-4F00-96BA-E341A69C1C93}" type="sibTrans" cxnId="{50852B60-C148-45F8-AF70-7839202F9727}">
      <dgm:prSet/>
      <dgm:spPr/>
      <dgm:t>
        <a:bodyPr/>
        <a:lstStyle/>
        <a:p>
          <a:pPr algn="ctr"/>
          <a:endParaRPr lang="en-US"/>
        </a:p>
      </dgm:t>
    </dgm:pt>
    <dgm:pt modelId="{97EC0F5E-00D7-4188-A920-3EFC6261C9AB}" type="pres">
      <dgm:prSet presAssocID="{135C7C10-B8B0-4DFD-8DCE-4C7CA8A72822}" presName="composite" presStyleCnt="0">
        <dgm:presLayoutVars>
          <dgm:chMax val="1"/>
          <dgm:dir/>
          <dgm:resizeHandles val="exact"/>
        </dgm:presLayoutVars>
      </dgm:prSet>
      <dgm:spPr/>
    </dgm:pt>
    <dgm:pt modelId="{B7014627-AFA2-47A8-896B-5DD13EAB55F6}" type="pres">
      <dgm:prSet presAssocID="{135C7C10-B8B0-4DFD-8DCE-4C7CA8A72822}" presName="radial" presStyleCnt="0">
        <dgm:presLayoutVars>
          <dgm:animLvl val="ctr"/>
        </dgm:presLayoutVars>
      </dgm:prSet>
      <dgm:spPr/>
    </dgm:pt>
    <dgm:pt modelId="{AEFE42D5-89C6-4833-BC80-AA25293AAD13}" type="pres">
      <dgm:prSet presAssocID="{9E0E3C45-34BD-4B1C-9A1B-434BB928D9A7}" presName="centerShape" presStyleLbl="vennNode1" presStyleIdx="0" presStyleCnt="5" custScaleX="112703" custScaleY="110574"/>
      <dgm:spPr/>
    </dgm:pt>
    <dgm:pt modelId="{F670CE7B-5B16-4406-9B53-445ACE121858}" type="pres">
      <dgm:prSet presAssocID="{7E0AA84F-CCC3-4620-A6E4-F97EA9B08B8D}" presName="node" presStyleLbl="vennNode1" presStyleIdx="1" presStyleCnt="5" custScaleX="176717" custScaleY="175534" custRadScaleRad="75772" custRadScaleInc="1353">
        <dgm:presLayoutVars>
          <dgm:bulletEnabled val="1"/>
        </dgm:presLayoutVars>
      </dgm:prSet>
      <dgm:spPr>
        <a:prstGeom prst="ellipse">
          <a:avLst/>
        </a:prstGeom>
      </dgm:spPr>
    </dgm:pt>
    <dgm:pt modelId="{C575A169-42CE-429E-B51D-C95C5153AD90}" type="pres">
      <dgm:prSet presAssocID="{FC00442E-325F-4A2A-A517-9739F4E24D4F}" presName="node" presStyleLbl="vennNode1" presStyleIdx="2" presStyleCnt="5" custScaleX="210340" custScaleY="200278" custRadScaleRad="137924" custRadScaleInc="-1115">
        <dgm:presLayoutVars>
          <dgm:bulletEnabled val="1"/>
        </dgm:presLayoutVars>
      </dgm:prSet>
      <dgm:spPr>
        <a:prstGeom prst="ellipse">
          <a:avLst/>
        </a:prstGeom>
      </dgm:spPr>
    </dgm:pt>
    <dgm:pt modelId="{D58EF0F6-27E3-431A-87AD-7FE59E2E2CFB}" type="pres">
      <dgm:prSet presAssocID="{4C8C9857-2B97-431E-A455-070C0AFE9A3F}" presName="node" presStyleLbl="vennNode1" presStyleIdx="3" presStyleCnt="5" custScaleX="195950" custScaleY="190185">
        <dgm:presLayoutVars>
          <dgm:bulletEnabled val="1"/>
        </dgm:presLayoutVars>
      </dgm:prSet>
      <dgm:spPr>
        <a:prstGeom prst="ellipse">
          <a:avLst/>
        </a:prstGeom>
      </dgm:spPr>
    </dgm:pt>
    <dgm:pt modelId="{C0B26A57-1E9F-4039-9FF7-D5EC7AA3EEBC}" type="pres">
      <dgm:prSet presAssocID="{89A31978-2925-4803-B0FE-AF864AFF42D0}" presName="node" presStyleLbl="vennNode1" presStyleIdx="4" presStyleCnt="5" custScaleX="202239" custScaleY="194666" custRadScaleRad="130682" custRadScaleInc="-1176">
        <dgm:presLayoutVars>
          <dgm:bulletEnabled val="1"/>
        </dgm:presLayoutVars>
      </dgm:prSet>
      <dgm:spPr>
        <a:prstGeom prst="ellipse">
          <a:avLst/>
        </a:prstGeom>
      </dgm:spPr>
    </dgm:pt>
  </dgm:ptLst>
  <dgm:cxnLst>
    <dgm:cxn modelId="{481B170B-0051-4FC8-B49A-2AE21A42B387}" srcId="{9E0E3C45-34BD-4B1C-9A1B-434BB928D9A7}" destId="{FC00442E-325F-4A2A-A517-9739F4E24D4F}" srcOrd="1" destOrd="0" parTransId="{508F558B-B6C5-4E56-8D90-80EB62DB9F21}" sibTransId="{B74F42E0-BD0B-457A-9374-A3A031BDB046}"/>
    <dgm:cxn modelId="{82B4950E-6543-4A08-B179-EE0CD03B0EB8}" type="presOf" srcId="{89A31978-2925-4803-B0FE-AF864AFF42D0}" destId="{C0B26A57-1E9F-4039-9FF7-D5EC7AA3EEBC}" srcOrd="0" destOrd="0" presId="urn:microsoft.com/office/officeart/2005/8/layout/radial3"/>
    <dgm:cxn modelId="{C1BAB65D-78B2-4FF7-BA4D-415874036EC7}" type="presOf" srcId="{FC00442E-325F-4A2A-A517-9739F4E24D4F}" destId="{C575A169-42CE-429E-B51D-C95C5153AD90}" srcOrd="0" destOrd="0" presId="urn:microsoft.com/office/officeart/2005/8/layout/radial3"/>
    <dgm:cxn modelId="{50852B60-C148-45F8-AF70-7839202F9727}" srcId="{9E0E3C45-34BD-4B1C-9A1B-434BB928D9A7}" destId="{89A31978-2925-4803-B0FE-AF864AFF42D0}" srcOrd="3" destOrd="0" parTransId="{0AE16340-A9AE-4F4A-A3E2-64D13975789F}" sibTransId="{2EF9A7B0-44A3-4F00-96BA-E341A69C1C93}"/>
    <dgm:cxn modelId="{9C66C945-9EB5-42BA-8C2D-CA7B53C431C1}" type="presOf" srcId="{4C8C9857-2B97-431E-A455-070C0AFE9A3F}" destId="{D58EF0F6-27E3-431A-87AD-7FE59E2E2CFB}" srcOrd="0" destOrd="0" presId="urn:microsoft.com/office/officeart/2005/8/layout/radial3"/>
    <dgm:cxn modelId="{AE8A594E-F6F3-4AD7-A85A-E20EB73BF61A}" srcId="{9E0E3C45-34BD-4B1C-9A1B-434BB928D9A7}" destId="{7E0AA84F-CCC3-4620-A6E4-F97EA9B08B8D}" srcOrd="0" destOrd="0" parTransId="{B8319B0C-E584-4DC5-87AD-DD9179E9B813}" sibTransId="{09498A9E-AA7D-47E6-B7EF-BDB9CD641914}"/>
    <dgm:cxn modelId="{28474075-D348-4EE1-9F5A-5ECA0021681E}" type="presOf" srcId="{7E0AA84F-CCC3-4620-A6E4-F97EA9B08B8D}" destId="{F670CE7B-5B16-4406-9B53-445ACE121858}" srcOrd="0" destOrd="0" presId="urn:microsoft.com/office/officeart/2005/8/layout/radial3"/>
    <dgm:cxn modelId="{5369B77E-AB99-41A3-93BE-13BC62A9A36A}" type="presOf" srcId="{135C7C10-B8B0-4DFD-8DCE-4C7CA8A72822}" destId="{97EC0F5E-00D7-4188-A920-3EFC6261C9AB}" srcOrd="0" destOrd="0" presId="urn:microsoft.com/office/officeart/2005/8/layout/radial3"/>
    <dgm:cxn modelId="{2CF50780-2A4B-4DD3-9B08-38C9F44782FF}" srcId="{9E0E3C45-34BD-4B1C-9A1B-434BB928D9A7}" destId="{4C8C9857-2B97-431E-A455-070C0AFE9A3F}" srcOrd="2" destOrd="0" parTransId="{57F2003D-971E-4E58-AC61-23D77DCCABE8}" sibTransId="{BE6A87AA-7F28-4CE6-8B0B-5B3A8E9EA118}"/>
    <dgm:cxn modelId="{0233B799-CB60-4B9C-8C26-D5B4E96B8C21}" srcId="{135C7C10-B8B0-4DFD-8DCE-4C7CA8A72822}" destId="{9E0E3C45-34BD-4B1C-9A1B-434BB928D9A7}" srcOrd="0" destOrd="0" parTransId="{0D48B5DE-E56D-431A-8DDF-65ABB8BE23C9}" sibTransId="{7DD43572-494A-408F-81DD-CF1EF3BE4CFD}"/>
    <dgm:cxn modelId="{3DC777F4-5E70-4277-BB34-88759DD030C8}" type="presOf" srcId="{9E0E3C45-34BD-4B1C-9A1B-434BB928D9A7}" destId="{AEFE42D5-89C6-4833-BC80-AA25293AAD13}" srcOrd="0" destOrd="0" presId="urn:microsoft.com/office/officeart/2005/8/layout/radial3"/>
    <dgm:cxn modelId="{0C47DDE7-6ADB-4830-BC94-2330E4B0A90C}" type="presParOf" srcId="{97EC0F5E-00D7-4188-A920-3EFC6261C9AB}" destId="{B7014627-AFA2-47A8-896B-5DD13EAB55F6}" srcOrd="0" destOrd="0" presId="urn:microsoft.com/office/officeart/2005/8/layout/radial3"/>
    <dgm:cxn modelId="{9B7675EE-A419-40ED-B87C-D1AE94E75AF0}" type="presParOf" srcId="{B7014627-AFA2-47A8-896B-5DD13EAB55F6}" destId="{AEFE42D5-89C6-4833-BC80-AA25293AAD13}" srcOrd="0" destOrd="0" presId="urn:microsoft.com/office/officeart/2005/8/layout/radial3"/>
    <dgm:cxn modelId="{52BFF24F-1CDB-485E-AB34-F2BF29FFE607}" type="presParOf" srcId="{B7014627-AFA2-47A8-896B-5DD13EAB55F6}" destId="{F670CE7B-5B16-4406-9B53-445ACE121858}" srcOrd="1" destOrd="0" presId="urn:microsoft.com/office/officeart/2005/8/layout/radial3"/>
    <dgm:cxn modelId="{E34B3DDB-F7D6-418D-B185-544894D5BF42}" type="presParOf" srcId="{B7014627-AFA2-47A8-896B-5DD13EAB55F6}" destId="{C575A169-42CE-429E-B51D-C95C5153AD90}" srcOrd="2" destOrd="0" presId="urn:microsoft.com/office/officeart/2005/8/layout/radial3"/>
    <dgm:cxn modelId="{4FCC5E82-3B72-4C01-A27A-3E65DB330428}" type="presParOf" srcId="{B7014627-AFA2-47A8-896B-5DD13EAB55F6}" destId="{D58EF0F6-27E3-431A-87AD-7FE59E2E2CFB}" srcOrd="3" destOrd="0" presId="urn:microsoft.com/office/officeart/2005/8/layout/radial3"/>
    <dgm:cxn modelId="{1C4DE384-7CF4-4AC4-B559-0C913EAD92AC}" type="presParOf" srcId="{B7014627-AFA2-47A8-896B-5DD13EAB55F6}" destId="{C0B26A57-1E9F-4039-9FF7-D5EC7AA3EEBC}"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73E82A-B756-4406-A7EE-E29B5C1EDA6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CC57519-58F2-4A0F-AC89-BACC1EDA5E4E}">
      <dgm:prSet phldrT="[Text]"/>
      <dgm:spPr/>
      <dgm:t>
        <a:bodyPr/>
        <a:lstStyle/>
        <a:p>
          <a:r>
            <a:rPr lang="en-US" dirty="0"/>
            <a:t>Operational issues: </a:t>
          </a:r>
        </a:p>
      </dgm:t>
    </dgm:pt>
    <dgm:pt modelId="{961F160D-7A70-453A-82CD-91F2E6D854E8}" type="parTrans" cxnId="{9131FAD9-C84C-4619-ADEB-5DF386B66052}">
      <dgm:prSet/>
      <dgm:spPr/>
      <dgm:t>
        <a:bodyPr/>
        <a:lstStyle/>
        <a:p>
          <a:endParaRPr lang="en-US"/>
        </a:p>
      </dgm:t>
    </dgm:pt>
    <dgm:pt modelId="{9CB54F2C-56C2-4C9B-A6DC-03C3BA1B374A}" type="sibTrans" cxnId="{9131FAD9-C84C-4619-ADEB-5DF386B66052}">
      <dgm:prSet/>
      <dgm:spPr/>
      <dgm:t>
        <a:bodyPr/>
        <a:lstStyle/>
        <a:p>
          <a:endParaRPr lang="en-US"/>
        </a:p>
      </dgm:t>
    </dgm:pt>
    <dgm:pt modelId="{0F4C03E5-5894-4C1B-AECC-772ECCC9049E}">
      <dgm:prSet phldrT="[Text]"/>
      <dgm:spPr/>
      <dgm:t>
        <a:bodyPr/>
        <a:lstStyle/>
        <a:p>
          <a:r>
            <a:rPr lang="en-US" dirty="0"/>
            <a:t>access to and collection of data, keeping data up to date, get buy-in of the project from IFIs and other users, etc.</a:t>
          </a:r>
        </a:p>
      </dgm:t>
    </dgm:pt>
    <dgm:pt modelId="{DED06A93-33C9-4374-82D8-0DF83BAB4355}" type="parTrans" cxnId="{C4E94744-E75C-4913-967A-9A1EAB761D01}">
      <dgm:prSet/>
      <dgm:spPr/>
      <dgm:t>
        <a:bodyPr/>
        <a:lstStyle/>
        <a:p>
          <a:endParaRPr lang="en-US"/>
        </a:p>
      </dgm:t>
    </dgm:pt>
    <dgm:pt modelId="{8CD67FBB-9145-4750-8EDB-27210F08FBEB}" type="sibTrans" cxnId="{C4E94744-E75C-4913-967A-9A1EAB761D01}">
      <dgm:prSet/>
      <dgm:spPr/>
      <dgm:t>
        <a:bodyPr/>
        <a:lstStyle/>
        <a:p>
          <a:endParaRPr lang="en-US"/>
        </a:p>
      </dgm:t>
    </dgm:pt>
    <dgm:pt modelId="{2E86F583-5A62-4759-8581-F3AA586EBB0E}">
      <dgm:prSet phldrT="[Text]"/>
      <dgm:spPr/>
      <dgm:t>
        <a:bodyPr/>
        <a:lstStyle/>
        <a:p>
          <a:r>
            <a:rPr lang="en-US" dirty="0"/>
            <a:t>Structural issues: </a:t>
          </a:r>
        </a:p>
      </dgm:t>
    </dgm:pt>
    <dgm:pt modelId="{FCD46139-6B20-4159-B92D-04E11577EF9C}" type="parTrans" cxnId="{E57C5A77-4251-48A4-B083-E6ED2435E073}">
      <dgm:prSet/>
      <dgm:spPr/>
      <dgm:t>
        <a:bodyPr/>
        <a:lstStyle/>
        <a:p>
          <a:endParaRPr lang="en-US"/>
        </a:p>
      </dgm:t>
    </dgm:pt>
    <dgm:pt modelId="{3BF770EF-855C-40C8-9385-55AB1305FA26}" type="sibTrans" cxnId="{E57C5A77-4251-48A4-B083-E6ED2435E073}">
      <dgm:prSet/>
      <dgm:spPr/>
      <dgm:t>
        <a:bodyPr/>
        <a:lstStyle/>
        <a:p>
          <a:endParaRPr lang="en-US"/>
        </a:p>
      </dgm:t>
    </dgm:pt>
    <dgm:pt modelId="{0EFB707C-26AB-4B86-9EA5-DBB40F26040E}">
      <dgm:prSet phldrT="[Text]"/>
      <dgm:spPr/>
      <dgm:t>
        <a:bodyPr/>
        <a:lstStyle/>
        <a:p>
          <a:r>
            <a:rPr lang="en-US" dirty="0"/>
            <a:t>classification of different items and data, discrepancies in financial reporting between countries and/or Islamic banks, etc.</a:t>
          </a:r>
        </a:p>
      </dgm:t>
    </dgm:pt>
    <dgm:pt modelId="{47394B74-50E9-4789-9C6C-7DF7B7268E28}" type="parTrans" cxnId="{C9F1CB21-50C4-4841-84A1-90F1855D8A6F}">
      <dgm:prSet/>
      <dgm:spPr/>
      <dgm:t>
        <a:bodyPr/>
        <a:lstStyle/>
        <a:p>
          <a:endParaRPr lang="en-US"/>
        </a:p>
      </dgm:t>
    </dgm:pt>
    <dgm:pt modelId="{3BDB7FD2-64DF-46DE-BC51-C89FD17E9677}" type="sibTrans" cxnId="{C9F1CB21-50C4-4841-84A1-90F1855D8A6F}">
      <dgm:prSet/>
      <dgm:spPr/>
      <dgm:t>
        <a:bodyPr/>
        <a:lstStyle/>
        <a:p>
          <a:endParaRPr lang="en-US"/>
        </a:p>
      </dgm:t>
    </dgm:pt>
    <dgm:pt modelId="{9D4AACCB-08F0-459F-B82D-831FE78D2B08}" type="pres">
      <dgm:prSet presAssocID="{EE73E82A-B756-4406-A7EE-E29B5C1EDA6D}" presName="linear" presStyleCnt="0">
        <dgm:presLayoutVars>
          <dgm:animLvl val="lvl"/>
          <dgm:resizeHandles val="exact"/>
        </dgm:presLayoutVars>
      </dgm:prSet>
      <dgm:spPr/>
    </dgm:pt>
    <dgm:pt modelId="{DFF5CF6B-DE58-4FD2-89FE-BC93D11C11E8}" type="pres">
      <dgm:prSet presAssocID="{0CC57519-58F2-4A0F-AC89-BACC1EDA5E4E}" presName="parentText" presStyleLbl="node1" presStyleIdx="0" presStyleCnt="2">
        <dgm:presLayoutVars>
          <dgm:chMax val="0"/>
          <dgm:bulletEnabled val="1"/>
        </dgm:presLayoutVars>
      </dgm:prSet>
      <dgm:spPr/>
    </dgm:pt>
    <dgm:pt modelId="{88AC9A45-E9D9-4596-8698-21F13C3A36B7}" type="pres">
      <dgm:prSet presAssocID="{0CC57519-58F2-4A0F-AC89-BACC1EDA5E4E}" presName="childText" presStyleLbl="revTx" presStyleIdx="0" presStyleCnt="2">
        <dgm:presLayoutVars>
          <dgm:bulletEnabled val="1"/>
        </dgm:presLayoutVars>
      </dgm:prSet>
      <dgm:spPr/>
    </dgm:pt>
    <dgm:pt modelId="{8E203064-CDC5-41AD-93D0-AD0E40C692A0}" type="pres">
      <dgm:prSet presAssocID="{2E86F583-5A62-4759-8581-F3AA586EBB0E}" presName="parentText" presStyleLbl="node1" presStyleIdx="1" presStyleCnt="2">
        <dgm:presLayoutVars>
          <dgm:chMax val="0"/>
          <dgm:bulletEnabled val="1"/>
        </dgm:presLayoutVars>
      </dgm:prSet>
      <dgm:spPr/>
    </dgm:pt>
    <dgm:pt modelId="{03DFC184-78AA-41AF-8916-3FA0F66AA2ED}" type="pres">
      <dgm:prSet presAssocID="{2E86F583-5A62-4759-8581-F3AA586EBB0E}" presName="childText" presStyleLbl="revTx" presStyleIdx="1" presStyleCnt="2">
        <dgm:presLayoutVars>
          <dgm:bulletEnabled val="1"/>
        </dgm:presLayoutVars>
      </dgm:prSet>
      <dgm:spPr/>
    </dgm:pt>
  </dgm:ptLst>
  <dgm:cxnLst>
    <dgm:cxn modelId="{50A43D18-020A-4D81-8C4D-08EA055DBED1}" type="presOf" srcId="{0EFB707C-26AB-4B86-9EA5-DBB40F26040E}" destId="{03DFC184-78AA-41AF-8916-3FA0F66AA2ED}" srcOrd="0" destOrd="0" presId="urn:microsoft.com/office/officeart/2005/8/layout/vList2"/>
    <dgm:cxn modelId="{C9F1CB21-50C4-4841-84A1-90F1855D8A6F}" srcId="{2E86F583-5A62-4759-8581-F3AA586EBB0E}" destId="{0EFB707C-26AB-4B86-9EA5-DBB40F26040E}" srcOrd="0" destOrd="0" parTransId="{47394B74-50E9-4789-9C6C-7DF7B7268E28}" sibTransId="{3BDB7FD2-64DF-46DE-BC51-C89FD17E9677}"/>
    <dgm:cxn modelId="{C4E94744-E75C-4913-967A-9A1EAB761D01}" srcId="{0CC57519-58F2-4A0F-AC89-BACC1EDA5E4E}" destId="{0F4C03E5-5894-4C1B-AECC-772ECCC9049E}" srcOrd="0" destOrd="0" parTransId="{DED06A93-33C9-4374-82D8-0DF83BAB4355}" sibTransId="{8CD67FBB-9145-4750-8EDB-27210F08FBEB}"/>
    <dgm:cxn modelId="{D6399747-0336-4048-B72B-E60233FF6207}" type="presOf" srcId="{2E86F583-5A62-4759-8581-F3AA586EBB0E}" destId="{8E203064-CDC5-41AD-93D0-AD0E40C692A0}" srcOrd="0" destOrd="0" presId="urn:microsoft.com/office/officeart/2005/8/layout/vList2"/>
    <dgm:cxn modelId="{E57C5A77-4251-48A4-B083-E6ED2435E073}" srcId="{EE73E82A-B756-4406-A7EE-E29B5C1EDA6D}" destId="{2E86F583-5A62-4759-8581-F3AA586EBB0E}" srcOrd="1" destOrd="0" parTransId="{FCD46139-6B20-4159-B92D-04E11577EF9C}" sibTransId="{3BF770EF-855C-40C8-9385-55AB1305FA26}"/>
    <dgm:cxn modelId="{454183A1-21DA-447E-8A49-713D584F3389}" type="presOf" srcId="{EE73E82A-B756-4406-A7EE-E29B5C1EDA6D}" destId="{9D4AACCB-08F0-459F-B82D-831FE78D2B08}" srcOrd="0" destOrd="0" presId="urn:microsoft.com/office/officeart/2005/8/layout/vList2"/>
    <dgm:cxn modelId="{37E940A6-5A4A-467C-9B19-C0479240458A}" type="presOf" srcId="{0CC57519-58F2-4A0F-AC89-BACC1EDA5E4E}" destId="{DFF5CF6B-DE58-4FD2-89FE-BC93D11C11E8}" srcOrd="0" destOrd="0" presId="urn:microsoft.com/office/officeart/2005/8/layout/vList2"/>
    <dgm:cxn modelId="{9131FAD9-C84C-4619-ADEB-5DF386B66052}" srcId="{EE73E82A-B756-4406-A7EE-E29B5C1EDA6D}" destId="{0CC57519-58F2-4A0F-AC89-BACC1EDA5E4E}" srcOrd="0" destOrd="0" parTransId="{961F160D-7A70-453A-82CD-91F2E6D854E8}" sibTransId="{9CB54F2C-56C2-4C9B-A6DC-03C3BA1B374A}"/>
    <dgm:cxn modelId="{8311E0EB-B1A8-4FE4-8DFC-6622F7EDA049}" type="presOf" srcId="{0F4C03E5-5894-4C1B-AECC-772ECCC9049E}" destId="{88AC9A45-E9D9-4596-8698-21F13C3A36B7}" srcOrd="0" destOrd="0" presId="urn:microsoft.com/office/officeart/2005/8/layout/vList2"/>
    <dgm:cxn modelId="{02ACC2E4-DDC4-401E-9640-DC4D6DB7C01B}" type="presParOf" srcId="{9D4AACCB-08F0-459F-B82D-831FE78D2B08}" destId="{DFF5CF6B-DE58-4FD2-89FE-BC93D11C11E8}" srcOrd="0" destOrd="0" presId="urn:microsoft.com/office/officeart/2005/8/layout/vList2"/>
    <dgm:cxn modelId="{3239CB5E-5F70-4AF5-8E9E-5ACE7BD99725}" type="presParOf" srcId="{9D4AACCB-08F0-459F-B82D-831FE78D2B08}" destId="{88AC9A45-E9D9-4596-8698-21F13C3A36B7}" srcOrd="1" destOrd="0" presId="urn:microsoft.com/office/officeart/2005/8/layout/vList2"/>
    <dgm:cxn modelId="{61C0B41B-BED8-4A4E-874C-C87366EB3060}" type="presParOf" srcId="{9D4AACCB-08F0-459F-B82D-831FE78D2B08}" destId="{8E203064-CDC5-41AD-93D0-AD0E40C692A0}" srcOrd="2" destOrd="0" presId="urn:microsoft.com/office/officeart/2005/8/layout/vList2"/>
    <dgm:cxn modelId="{B99BD07D-C5C6-4A4E-9A61-6949CB0C05CB}" type="presParOf" srcId="{9D4AACCB-08F0-459F-B82D-831FE78D2B08}" destId="{03DFC184-78AA-41AF-8916-3FA0F66AA2E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AD7F3-70B4-460E-885A-B45CA7AF9317}">
      <dsp:nvSpPr>
        <dsp:cNvPr id="0" name=""/>
        <dsp:cNvSpPr/>
      </dsp:nvSpPr>
      <dsp:spPr>
        <a:xfrm>
          <a:off x="2331" y="93233"/>
          <a:ext cx="1849487" cy="110969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Research</a:t>
          </a:r>
        </a:p>
      </dsp:txBody>
      <dsp:txXfrm>
        <a:off x="2331" y="93233"/>
        <a:ext cx="1849487" cy="1109692"/>
      </dsp:txXfrm>
    </dsp:sp>
    <dsp:sp modelId="{ABC6F82A-4FB1-4934-8352-9788353CB8D2}">
      <dsp:nvSpPr>
        <dsp:cNvPr id="0" name=""/>
        <dsp:cNvSpPr/>
      </dsp:nvSpPr>
      <dsp:spPr>
        <a:xfrm>
          <a:off x="2012113" y="92179"/>
          <a:ext cx="1849487" cy="1109692"/>
        </a:xfrm>
        <a:prstGeom prst="rect">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Capacity Building</a:t>
          </a:r>
        </a:p>
      </dsp:txBody>
      <dsp:txXfrm>
        <a:off x="2012113" y="92179"/>
        <a:ext cx="1849487" cy="1109692"/>
      </dsp:txXfrm>
    </dsp:sp>
    <dsp:sp modelId="{11657848-61F2-4036-A50B-1DBA331DD46C}">
      <dsp:nvSpPr>
        <dsp:cNvPr id="0" name=""/>
        <dsp:cNvSpPr/>
      </dsp:nvSpPr>
      <dsp:spPr>
        <a:xfrm>
          <a:off x="4071202" y="93233"/>
          <a:ext cx="1849487" cy="1109692"/>
        </a:xfrm>
        <a:prstGeom prst="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Advisory &amp; Technical Assistance</a:t>
          </a:r>
        </a:p>
      </dsp:txBody>
      <dsp:txXfrm>
        <a:off x="4071202" y="93233"/>
        <a:ext cx="1849487" cy="1109692"/>
      </dsp:txXfrm>
    </dsp:sp>
    <dsp:sp modelId="{E1017C00-D98A-40D8-BE46-C95DEE0BE0FA}">
      <dsp:nvSpPr>
        <dsp:cNvPr id="0" name=""/>
        <dsp:cNvSpPr/>
      </dsp:nvSpPr>
      <dsp:spPr>
        <a:xfrm>
          <a:off x="6105638" y="93233"/>
          <a:ext cx="1849487" cy="1109692"/>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Financial Products</a:t>
          </a:r>
        </a:p>
      </dsp:txBody>
      <dsp:txXfrm>
        <a:off x="6105638" y="93233"/>
        <a:ext cx="1849487" cy="1109692"/>
      </dsp:txXfrm>
    </dsp:sp>
    <dsp:sp modelId="{DFCF71A4-0437-4C4C-AD5A-11406C62592B}">
      <dsp:nvSpPr>
        <dsp:cNvPr id="0" name=""/>
        <dsp:cNvSpPr/>
      </dsp:nvSpPr>
      <dsp:spPr>
        <a:xfrm>
          <a:off x="1019549" y="1387874"/>
          <a:ext cx="1849487" cy="1109692"/>
        </a:xfrm>
        <a:prstGeom prst="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Publications</a:t>
          </a:r>
        </a:p>
      </dsp:txBody>
      <dsp:txXfrm>
        <a:off x="1019549" y="1387874"/>
        <a:ext cx="1849487" cy="1109692"/>
      </dsp:txXfrm>
    </dsp:sp>
    <dsp:sp modelId="{7BFAFA37-1927-4750-BD71-4AA35736E64C}">
      <dsp:nvSpPr>
        <dsp:cNvPr id="0" name=""/>
        <dsp:cNvSpPr/>
      </dsp:nvSpPr>
      <dsp:spPr>
        <a:xfrm>
          <a:off x="3053984" y="1387874"/>
          <a:ext cx="1849487" cy="1109692"/>
        </a:xfrm>
        <a:prstGeom prst="rect">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Information Systems</a:t>
          </a:r>
        </a:p>
      </dsp:txBody>
      <dsp:txXfrm>
        <a:off x="3053984" y="1387874"/>
        <a:ext cx="1849487" cy="1109692"/>
      </dsp:txXfrm>
    </dsp:sp>
    <dsp:sp modelId="{5EB30617-9D3D-44A6-A14F-69C9FE2CDFFC}">
      <dsp:nvSpPr>
        <dsp:cNvPr id="0" name=""/>
        <dsp:cNvSpPr/>
      </dsp:nvSpPr>
      <dsp:spPr>
        <a:xfrm>
          <a:off x="5088420" y="1387874"/>
          <a:ext cx="1849487" cy="1109692"/>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Collaborations</a:t>
          </a:r>
        </a:p>
      </dsp:txBody>
      <dsp:txXfrm>
        <a:off x="5088420" y="1387874"/>
        <a:ext cx="1849487" cy="1109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1A1B2-882B-4C8C-B7EC-539EC3B907B6}">
      <dsp:nvSpPr>
        <dsp:cNvPr id="0" name=""/>
        <dsp:cNvSpPr/>
      </dsp:nvSpPr>
      <dsp:spPr>
        <a:xfrm rot="5400000">
          <a:off x="1625287" y="1647332"/>
          <a:ext cx="1522711" cy="1294077"/>
        </a:xfrm>
        <a:prstGeom prst="hexagon">
          <a:avLst>
            <a:gd name="adj" fmla="val 25000"/>
            <a:gd name="vf" fmla="val 11547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lumMod val="95000"/>
                  <a:lumOff val="5000"/>
                </a:schemeClr>
              </a:solidFill>
            </a:rPr>
            <a:t>Objective 1  </a:t>
          </a:r>
        </a:p>
        <a:p>
          <a:pPr marL="0" lvl="0" indent="0" algn="ctr" defTabSz="533400">
            <a:lnSpc>
              <a:spcPct val="90000"/>
            </a:lnSpc>
            <a:spcBef>
              <a:spcPct val="0"/>
            </a:spcBef>
            <a:spcAft>
              <a:spcPct val="35000"/>
            </a:spcAft>
            <a:buNone/>
          </a:pPr>
          <a:r>
            <a:rPr lang="en-US" sz="1200" b="1" kern="1200">
              <a:solidFill>
                <a:schemeClr val="bg1"/>
              </a:solidFill>
            </a:rPr>
            <a:t>Policy, Regulatory Advocacy</a:t>
          </a:r>
          <a:endParaRPr lang="en-US" sz="1200" b="1" kern="1200" dirty="0">
            <a:solidFill>
              <a:schemeClr val="bg1"/>
            </a:solidFill>
          </a:endParaRPr>
        </a:p>
      </dsp:txBody>
      <dsp:txXfrm rot="-5400000">
        <a:off x="1939091" y="1767747"/>
        <a:ext cx="895103" cy="1053247"/>
      </dsp:txXfrm>
    </dsp:sp>
    <dsp:sp modelId="{9BA9EB9C-5BBB-4221-9AA3-A8D8E4F40033}">
      <dsp:nvSpPr>
        <dsp:cNvPr id="0" name=""/>
        <dsp:cNvSpPr/>
      </dsp:nvSpPr>
      <dsp:spPr>
        <a:xfrm>
          <a:off x="3782415" y="1816468"/>
          <a:ext cx="1699346" cy="913627"/>
        </a:xfrm>
        <a:prstGeom prst="rect">
          <a:avLst/>
        </a:prstGeom>
        <a:noFill/>
        <a:ln>
          <a:noFill/>
        </a:ln>
        <a:effectLst/>
      </dsp:spPr>
      <dsp:style>
        <a:lnRef idx="0">
          <a:scrgbClr r="0" g="0" b="0"/>
        </a:lnRef>
        <a:fillRef idx="0">
          <a:scrgbClr r="0" g="0" b="0"/>
        </a:fillRef>
        <a:effectRef idx="0">
          <a:scrgbClr r="0" g="0" b="0"/>
        </a:effectRef>
        <a:fontRef idx="minor"/>
      </dsp:style>
    </dsp:sp>
    <dsp:sp modelId="{CE0DFEFC-C34D-49D4-9D70-FF19FFDAE6CB}">
      <dsp:nvSpPr>
        <dsp:cNvPr id="0" name=""/>
        <dsp:cNvSpPr/>
      </dsp:nvSpPr>
      <dsp:spPr>
        <a:xfrm rot="5400000">
          <a:off x="2964592" y="1615911"/>
          <a:ext cx="1522711" cy="1324759"/>
        </a:xfrm>
        <a:prstGeom prst="hexagon">
          <a:avLst>
            <a:gd name="adj" fmla="val 25000"/>
            <a:gd name="vf" fmla="val 11547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2060"/>
              </a:solidFill>
            </a:rPr>
            <a:t>Objective 2  </a:t>
          </a:r>
          <a:r>
            <a:rPr lang="en-US" sz="1400" b="1" kern="1200"/>
            <a:t>Research and Publications</a:t>
          </a:r>
          <a:endParaRPr lang="en-US" sz="1400" b="1" kern="1200" dirty="0"/>
        </a:p>
      </dsp:txBody>
      <dsp:txXfrm rot="-5400000">
        <a:off x="3270010" y="1754224"/>
        <a:ext cx="911875" cy="1048133"/>
      </dsp:txXfrm>
    </dsp:sp>
    <dsp:sp modelId="{45BD1C29-B861-45C9-A3C2-A33A29AC178D}">
      <dsp:nvSpPr>
        <dsp:cNvPr id="0" name=""/>
        <dsp:cNvSpPr/>
      </dsp:nvSpPr>
      <dsp:spPr>
        <a:xfrm rot="5400000">
          <a:off x="1600369" y="2870397"/>
          <a:ext cx="1522711" cy="1324759"/>
        </a:xfrm>
        <a:prstGeom prst="hexagon">
          <a:avLst>
            <a:gd name="adj" fmla="val 25000"/>
            <a:gd name="vf" fmla="val 11547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002060"/>
              </a:solidFill>
            </a:rPr>
            <a:t>Objective 3 </a:t>
          </a:r>
          <a:r>
            <a:rPr lang="en-US" sz="1200" kern="1200">
              <a:solidFill>
                <a:srgbClr val="002060"/>
              </a:solidFill>
            </a:rPr>
            <a:t> </a:t>
          </a:r>
          <a:r>
            <a:rPr lang="en-US" sz="1200" b="1" kern="1200">
              <a:solidFill>
                <a:srgbClr val="002060"/>
              </a:solidFill>
            </a:rPr>
            <a:t>Awareness and Information Sharing</a:t>
          </a:r>
          <a:endParaRPr lang="en-US" sz="1200" b="1" kern="1200" dirty="0">
            <a:solidFill>
              <a:srgbClr val="002060"/>
            </a:solidFill>
          </a:endParaRPr>
        </a:p>
      </dsp:txBody>
      <dsp:txXfrm rot="-5400000">
        <a:off x="1905787" y="3008710"/>
        <a:ext cx="911875" cy="1048133"/>
      </dsp:txXfrm>
    </dsp:sp>
    <dsp:sp modelId="{CE5F3447-FF65-4E6A-B305-BC5D02120470}">
      <dsp:nvSpPr>
        <dsp:cNvPr id="0" name=""/>
        <dsp:cNvSpPr/>
      </dsp:nvSpPr>
      <dsp:spPr>
        <a:xfrm>
          <a:off x="0" y="3108945"/>
          <a:ext cx="1644528" cy="913627"/>
        </a:xfrm>
        <a:prstGeom prst="rect">
          <a:avLst/>
        </a:prstGeom>
        <a:noFill/>
        <a:ln>
          <a:noFill/>
        </a:ln>
        <a:effectLst/>
      </dsp:spPr>
      <dsp:style>
        <a:lnRef idx="0">
          <a:scrgbClr r="0" g="0" b="0"/>
        </a:lnRef>
        <a:fillRef idx="0">
          <a:scrgbClr r="0" g="0" b="0"/>
        </a:fillRef>
        <a:effectRef idx="0">
          <a:scrgbClr r="0" g="0" b="0"/>
        </a:effectRef>
        <a:fontRef idx="minor"/>
      </dsp:style>
    </dsp:sp>
    <dsp:sp modelId="{2B97F41E-744F-4EE0-9B97-811744F3F5CA}">
      <dsp:nvSpPr>
        <dsp:cNvPr id="0" name=""/>
        <dsp:cNvSpPr/>
      </dsp:nvSpPr>
      <dsp:spPr>
        <a:xfrm rot="5400000">
          <a:off x="2996573" y="2863104"/>
          <a:ext cx="1522711" cy="1324759"/>
        </a:xfrm>
        <a:prstGeom prst="hexagon">
          <a:avLst>
            <a:gd name="adj" fmla="val 25000"/>
            <a:gd name="vf" fmla="val 11547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accent6"/>
              </a:solidFill>
            </a:rPr>
            <a:t>Objective 4  </a:t>
          </a:r>
          <a:r>
            <a:rPr lang="en-US" sz="1200" b="1" kern="1200" dirty="0"/>
            <a:t>Professional Development </a:t>
          </a:r>
        </a:p>
      </dsp:txBody>
      <dsp:txXfrm rot="-5400000">
        <a:off x="3301991" y="3001417"/>
        <a:ext cx="911875" cy="1048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A0CBD-7FD5-452E-9E46-C7CFFE4952FE}">
      <dsp:nvSpPr>
        <dsp:cNvPr id="0" name=""/>
        <dsp:cNvSpPr/>
      </dsp:nvSpPr>
      <dsp:spPr>
        <a:xfrm>
          <a:off x="0" y="409982"/>
          <a:ext cx="8042032" cy="93483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t>CIBAFI database includes information on Islamic financial institutions (IFIs), country information and live major world indices. Most of the information on the CIBAFI database requires to be updated and revised. </a:t>
          </a:r>
        </a:p>
      </dsp:txBody>
      <dsp:txXfrm>
        <a:off x="45635" y="455617"/>
        <a:ext cx="7950762" cy="843560"/>
      </dsp:txXfrm>
    </dsp:sp>
    <dsp:sp modelId="{B1F3DB87-FB99-41AA-B953-D650FCE73774}">
      <dsp:nvSpPr>
        <dsp:cNvPr id="0" name=""/>
        <dsp:cNvSpPr/>
      </dsp:nvSpPr>
      <dsp:spPr>
        <a:xfrm>
          <a:off x="0" y="1393773"/>
          <a:ext cx="8042032" cy="93483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t>IRTI operates a database named ‘Islamic Banks and Financial Institutions Information (IBIS)’ since 2002. The current technology of IBIS is no longer capable of fulfilling the new requirements in terms of functionalities, efficiency, integration, ease-of-use, etc.</a:t>
          </a:r>
        </a:p>
      </dsp:txBody>
      <dsp:txXfrm>
        <a:off x="45635" y="1439408"/>
        <a:ext cx="7950762" cy="843560"/>
      </dsp:txXfrm>
    </dsp:sp>
    <dsp:sp modelId="{242ECC6D-F4B8-4DF1-813B-76C11421975C}">
      <dsp:nvSpPr>
        <dsp:cNvPr id="0" name=""/>
        <dsp:cNvSpPr/>
      </dsp:nvSpPr>
      <dsp:spPr>
        <a:xfrm>
          <a:off x="0" y="2377563"/>
          <a:ext cx="8042032" cy="93483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t>There is no existing database that provides </a:t>
          </a:r>
          <a:r>
            <a:rPr lang="en-US" sz="1700" kern="1200" dirty="0">
              <a:solidFill>
                <a:srgbClr val="FF0000"/>
              </a:solidFill>
            </a:rPr>
            <a:t>complete</a:t>
          </a:r>
          <a:r>
            <a:rPr lang="en-US" sz="1700" kern="1200" dirty="0"/>
            <a:t>, </a:t>
          </a:r>
          <a:r>
            <a:rPr lang="en-US" sz="1700" kern="1200" dirty="0">
              <a:solidFill>
                <a:srgbClr val="FF0000"/>
              </a:solidFill>
            </a:rPr>
            <a:t>accurate</a:t>
          </a:r>
          <a:r>
            <a:rPr lang="en-US" sz="1700" kern="1200" dirty="0"/>
            <a:t>, </a:t>
          </a:r>
          <a:r>
            <a:rPr lang="en-US" sz="1700" kern="1200" dirty="0">
              <a:solidFill>
                <a:srgbClr val="FF0000"/>
              </a:solidFill>
            </a:rPr>
            <a:t>comprehensive</a:t>
          </a:r>
          <a:r>
            <a:rPr lang="en-US" sz="1700" kern="1200" dirty="0"/>
            <a:t> data and information covering all sectors of the global Islamic financial industry and its other components such as Islamic Social Finance, Fatawa etc.</a:t>
          </a:r>
        </a:p>
      </dsp:txBody>
      <dsp:txXfrm>
        <a:off x="45635" y="2423198"/>
        <a:ext cx="7950762" cy="843560"/>
      </dsp:txXfrm>
    </dsp:sp>
    <dsp:sp modelId="{3A155BFA-3A0C-4F52-A45F-6EA0FB2E9515}">
      <dsp:nvSpPr>
        <dsp:cNvPr id="0" name=""/>
        <dsp:cNvSpPr/>
      </dsp:nvSpPr>
      <dsp:spPr>
        <a:xfrm>
          <a:off x="0" y="3361353"/>
          <a:ext cx="8042032" cy="93483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t>IRTI and CIBAFI signed MOU in 2016 to jointly establish a cluster of databases called Islamic Financial Industry Information (IFII) that will address this need. IFII will support development of Islamic Finance through information and data provision</a:t>
          </a:r>
        </a:p>
      </dsp:txBody>
      <dsp:txXfrm>
        <a:off x="45635" y="3406988"/>
        <a:ext cx="7950762" cy="843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7AD8A-CC08-484C-8B6B-589BA9611DE0}">
      <dsp:nvSpPr>
        <dsp:cNvPr id="0" name=""/>
        <dsp:cNvSpPr/>
      </dsp:nvSpPr>
      <dsp:spPr>
        <a:xfrm>
          <a:off x="0" y="13272"/>
          <a:ext cx="7600949" cy="120056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Provide complete, accurate, comprehensive and reliable IFI data and information</a:t>
          </a:r>
        </a:p>
      </dsp:txBody>
      <dsp:txXfrm>
        <a:off x="58607" y="71879"/>
        <a:ext cx="7483735" cy="1083355"/>
      </dsp:txXfrm>
    </dsp:sp>
    <dsp:sp modelId="{7E27AB36-292E-4E64-BE92-668F336FD2F1}">
      <dsp:nvSpPr>
        <dsp:cNvPr id="0" name=""/>
        <dsp:cNvSpPr/>
      </dsp:nvSpPr>
      <dsp:spPr>
        <a:xfrm>
          <a:off x="0" y="1251281"/>
          <a:ext cx="7600949" cy="1087024"/>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Create a one-stop-shop repository of data and information on global IFI</a:t>
          </a:r>
        </a:p>
      </dsp:txBody>
      <dsp:txXfrm>
        <a:off x="53064" y="1304345"/>
        <a:ext cx="7494821" cy="980896"/>
      </dsp:txXfrm>
    </dsp:sp>
    <dsp:sp modelId="{AB75A630-4D49-4AE1-ADCA-961487FE77BA}">
      <dsp:nvSpPr>
        <dsp:cNvPr id="0" name=""/>
        <dsp:cNvSpPr/>
      </dsp:nvSpPr>
      <dsp:spPr>
        <a:xfrm>
          <a:off x="0" y="2375745"/>
          <a:ext cx="7600949" cy="1064103"/>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Support IFI operators, regulators, policymakers, investors and financiers with necessary data and information to make informed decisions</a:t>
          </a:r>
        </a:p>
      </dsp:txBody>
      <dsp:txXfrm>
        <a:off x="51945" y="2427690"/>
        <a:ext cx="7497059" cy="960213"/>
      </dsp:txXfrm>
    </dsp:sp>
    <dsp:sp modelId="{86E4B5B1-96D0-4954-86FC-0C864AE9814D}">
      <dsp:nvSpPr>
        <dsp:cNvPr id="0" name=""/>
        <dsp:cNvSpPr/>
      </dsp:nvSpPr>
      <dsp:spPr>
        <a:xfrm>
          <a:off x="0" y="3477289"/>
          <a:ext cx="7600949" cy="121560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Support the academia, students and researchers with reference data and information</a:t>
          </a:r>
        </a:p>
      </dsp:txBody>
      <dsp:txXfrm>
        <a:off x="59341" y="3536630"/>
        <a:ext cx="7482267" cy="10969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BBD5E-3C88-4B04-BD1D-0C024914BFB6}">
      <dsp:nvSpPr>
        <dsp:cNvPr id="0" name=""/>
        <dsp:cNvSpPr/>
      </dsp:nvSpPr>
      <dsp:spPr>
        <a:xfrm>
          <a:off x="0" y="2094"/>
          <a:ext cx="7794381" cy="7720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Islamic financial institutions (banks, non-bank IFIs, etc.)</a:t>
          </a:r>
        </a:p>
      </dsp:txBody>
      <dsp:txXfrm>
        <a:off x="37686" y="39780"/>
        <a:ext cx="7719009" cy="696630"/>
      </dsp:txXfrm>
    </dsp:sp>
    <dsp:sp modelId="{1AD346B4-4AD7-45AF-9592-B0B33374F961}">
      <dsp:nvSpPr>
        <dsp:cNvPr id="0" name=""/>
        <dsp:cNvSpPr/>
      </dsp:nvSpPr>
      <dsp:spPr>
        <a:xfrm>
          <a:off x="0" y="788089"/>
          <a:ext cx="7794381" cy="77200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Policymakers and regulatory authorities</a:t>
          </a:r>
        </a:p>
      </dsp:txBody>
      <dsp:txXfrm>
        <a:off x="37686" y="825775"/>
        <a:ext cx="7719009" cy="696630"/>
      </dsp:txXfrm>
    </dsp:sp>
    <dsp:sp modelId="{04DA6462-7F28-4D3B-B8FF-72B301A1E1E8}">
      <dsp:nvSpPr>
        <dsp:cNvPr id="0" name=""/>
        <dsp:cNvSpPr/>
      </dsp:nvSpPr>
      <dsp:spPr>
        <a:xfrm>
          <a:off x="0" y="1574084"/>
          <a:ext cx="7794381" cy="77200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Industry professionals and managers</a:t>
          </a:r>
        </a:p>
      </dsp:txBody>
      <dsp:txXfrm>
        <a:off x="37686" y="1611770"/>
        <a:ext cx="7719009" cy="696630"/>
      </dsp:txXfrm>
    </dsp:sp>
    <dsp:sp modelId="{72FE5F1F-CFF3-481C-9903-63A22CBF1D10}">
      <dsp:nvSpPr>
        <dsp:cNvPr id="0" name=""/>
        <dsp:cNvSpPr/>
      </dsp:nvSpPr>
      <dsp:spPr>
        <a:xfrm>
          <a:off x="0" y="2360079"/>
          <a:ext cx="7794381" cy="77200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Shareholders, creditors, investors and analysts</a:t>
          </a:r>
        </a:p>
      </dsp:txBody>
      <dsp:txXfrm>
        <a:off x="37686" y="2397765"/>
        <a:ext cx="7719009" cy="696630"/>
      </dsp:txXfrm>
    </dsp:sp>
    <dsp:sp modelId="{8EC88F86-53F8-4000-BE8E-F01BBAC6F0B4}">
      <dsp:nvSpPr>
        <dsp:cNvPr id="0" name=""/>
        <dsp:cNvSpPr/>
      </dsp:nvSpPr>
      <dsp:spPr>
        <a:xfrm>
          <a:off x="0" y="3146073"/>
          <a:ext cx="7794381" cy="77200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Researchers, academia, students</a:t>
          </a:r>
        </a:p>
      </dsp:txBody>
      <dsp:txXfrm>
        <a:off x="37686" y="3183759"/>
        <a:ext cx="7719009" cy="696630"/>
      </dsp:txXfrm>
    </dsp:sp>
    <dsp:sp modelId="{985D1EA9-A283-4632-A445-47A5A16CB627}">
      <dsp:nvSpPr>
        <dsp:cNvPr id="0" name=""/>
        <dsp:cNvSpPr/>
      </dsp:nvSpPr>
      <dsp:spPr>
        <a:xfrm>
          <a:off x="0" y="3932068"/>
          <a:ext cx="7794381" cy="7720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Multilateral financiers, development institutions and other international organizations</a:t>
          </a:r>
        </a:p>
      </dsp:txBody>
      <dsp:txXfrm>
        <a:off x="37686" y="3969754"/>
        <a:ext cx="7719009" cy="6966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E42D5-89C6-4833-BC80-AA25293AAD13}">
      <dsp:nvSpPr>
        <dsp:cNvPr id="0" name=""/>
        <dsp:cNvSpPr/>
      </dsp:nvSpPr>
      <dsp:spPr>
        <a:xfrm>
          <a:off x="1690556" y="823103"/>
          <a:ext cx="2809186" cy="2756120"/>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IFII Modules</a:t>
          </a:r>
        </a:p>
      </dsp:txBody>
      <dsp:txXfrm>
        <a:off x="2101952" y="1226727"/>
        <a:ext cx="1986394" cy="1948872"/>
      </dsp:txXfrm>
    </dsp:sp>
    <dsp:sp modelId="{F670CE7B-5B16-4406-9B53-445ACE121858}">
      <dsp:nvSpPr>
        <dsp:cNvPr id="0" name=""/>
        <dsp:cNvSpPr/>
      </dsp:nvSpPr>
      <dsp:spPr>
        <a:xfrm>
          <a:off x="2020094" y="-122331"/>
          <a:ext cx="2202386" cy="2187642"/>
        </a:xfrm>
        <a:prstGeom prst="ellipse">
          <a:avLst/>
        </a:prstGeom>
        <a:solidFill>
          <a:srgbClr val="A5A5A5">
            <a:alpha val="50000"/>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ysClr val="windowText" lastClr="000000"/>
              </a:solidFill>
              <a:latin typeface="Calibri" panose="020F0502020204030204"/>
              <a:ea typeface="+mn-ea"/>
              <a:cs typeface="+mn-cs"/>
            </a:rPr>
            <a:t>Module I - Islamic Banks Information Database</a:t>
          </a:r>
          <a:endParaRPr lang="en-US" sz="1400" kern="1200" dirty="0">
            <a:solidFill>
              <a:sysClr val="windowText" lastClr="000000"/>
            </a:solidFill>
            <a:latin typeface="Calibri" panose="020F0502020204030204"/>
            <a:ea typeface="+mn-ea"/>
            <a:cs typeface="+mn-cs"/>
          </a:endParaRPr>
        </a:p>
      </dsp:txBody>
      <dsp:txXfrm>
        <a:off x="2342626" y="198042"/>
        <a:ext cx="1557322" cy="1546896"/>
      </dsp:txXfrm>
    </dsp:sp>
    <dsp:sp modelId="{C575A169-42CE-429E-B51D-C95C5153AD90}">
      <dsp:nvSpPr>
        <dsp:cNvPr id="0" name=""/>
        <dsp:cNvSpPr/>
      </dsp:nvSpPr>
      <dsp:spPr>
        <a:xfrm>
          <a:off x="3619357" y="913943"/>
          <a:ext cx="2621422" cy="2496021"/>
        </a:xfrm>
        <a:prstGeom prst="ellipse">
          <a:avLst/>
        </a:prstGeom>
        <a:solidFill>
          <a:srgbClr val="FFC000">
            <a:alpha val="50000"/>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solidFill>
              <a:latin typeface="Calibri" panose="020F0502020204030204"/>
              <a:ea typeface="+mn-ea"/>
              <a:cs typeface="+mn-cs"/>
            </a:rPr>
            <a:t>Module II – Takaful (Islamic Insurance Information Database)</a:t>
          </a:r>
          <a:endParaRPr lang="en-US" sz="1200" kern="1200" dirty="0">
            <a:solidFill>
              <a:sysClr val="windowText" lastClr="000000"/>
            </a:solidFill>
            <a:latin typeface="Calibri" panose="020F0502020204030204"/>
            <a:ea typeface="+mn-ea"/>
            <a:cs typeface="+mn-cs"/>
          </a:endParaRPr>
        </a:p>
      </dsp:txBody>
      <dsp:txXfrm>
        <a:off x="4003255" y="1279477"/>
        <a:ext cx="1853626" cy="1764953"/>
      </dsp:txXfrm>
    </dsp:sp>
    <dsp:sp modelId="{D58EF0F6-27E3-431A-87AD-7FE59E2E2CFB}">
      <dsp:nvSpPr>
        <dsp:cNvPr id="0" name=""/>
        <dsp:cNvSpPr/>
      </dsp:nvSpPr>
      <dsp:spPr>
        <a:xfrm>
          <a:off x="1874108" y="2639274"/>
          <a:ext cx="2442082" cy="2370234"/>
        </a:xfrm>
        <a:prstGeom prst="ellipse">
          <a:avLst/>
        </a:prstGeom>
        <a:solidFill>
          <a:srgbClr val="4472C4">
            <a:alpha val="50000"/>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ysClr val="windowText" lastClr="000000"/>
              </a:solidFill>
              <a:latin typeface="Calibri" panose="020F0502020204030204"/>
              <a:ea typeface="+mn-ea"/>
              <a:cs typeface="+mn-cs"/>
            </a:rPr>
            <a:t>Module III - Islamic Social Finance Information Database (covering Zakah, Awqaf, Islamic Microfinance)</a:t>
          </a:r>
          <a:endParaRPr lang="en-US" sz="1400" kern="1200" dirty="0">
            <a:solidFill>
              <a:sysClr val="windowText" lastClr="000000"/>
            </a:solidFill>
            <a:latin typeface="Calibri" panose="020F0502020204030204"/>
            <a:ea typeface="+mn-ea"/>
            <a:cs typeface="+mn-cs"/>
          </a:endParaRPr>
        </a:p>
      </dsp:txBody>
      <dsp:txXfrm>
        <a:off x="2231743" y="2986387"/>
        <a:ext cx="1726812" cy="1676008"/>
      </dsp:txXfrm>
    </dsp:sp>
    <dsp:sp modelId="{C0B26A57-1E9F-4039-9FF7-D5EC7AA3EEBC}">
      <dsp:nvSpPr>
        <dsp:cNvPr id="0" name=""/>
        <dsp:cNvSpPr/>
      </dsp:nvSpPr>
      <dsp:spPr>
        <a:xfrm>
          <a:off x="0" y="1027306"/>
          <a:ext cx="2520461" cy="2426080"/>
        </a:xfrm>
        <a:prstGeom prst="ellipse">
          <a:avLst/>
        </a:prstGeom>
        <a:solidFill>
          <a:srgbClr val="70AD47">
            <a:alpha val="50000"/>
            <a:hueOff val="0"/>
            <a:satOff val="0"/>
            <a:lumOff val="0"/>
            <a:alphaOff val="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ysClr val="windowText" lastClr="000000"/>
              </a:solidFill>
              <a:latin typeface="Calibri" panose="020F0502020204030204"/>
              <a:ea typeface="+mn-ea"/>
              <a:cs typeface="+mn-cs"/>
            </a:rPr>
            <a:t>Module IV – Islamic Banking Laws Information Database</a:t>
          </a:r>
          <a:endParaRPr lang="en-US" sz="1400" kern="1200" dirty="0">
            <a:solidFill>
              <a:sysClr val="windowText" lastClr="000000"/>
            </a:solidFill>
            <a:latin typeface="Calibri" panose="020F0502020204030204"/>
            <a:ea typeface="+mn-ea"/>
            <a:cs typeface="+mn-cs"/>
          </a:endParaRPr>
        </a:p>
      </dsp:txBody>
      <dsp:txXfrm>
        <a:off x="369113" y="1382597"/>
        <a:ext cx="1782235" cy="17154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5CF6B-DE58-4FD2-89FE-BC93D11C11E8}">
      <dsp:nvSpPr>
        <dsp:cNvPr id="0" name=""/>
        <dsp:cNvSpPr/>
      </dsp:nvSpPr>
      <dsp:spPr>
        <a:xfrm>
          <a:off x="0" y="79500"/>
          <a:ext cx="7315200" cy="8634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Operational issues: </a:t>
          </a:r>
        </a:p>
      </dsp:txBody>
      <dsp:txXfrm>
        <a:off x="42151" y="121651"/>
        <a:ext cx="7230898" cy="779158"/>
      </dsp:txXfrm>
    </dsp:sp>
    <dsp:sp modelId="{88AC9A45-E9D9-4596-8698-21F13C3A36B7}">
      <dsp:nvSpPr>
        <dsp:cNvPr id="0" name=""/>
        <dsp:cNvSpPr/>
      </dsp:nvSpPr>
      <dsp:spPr>
        <a:xfrm>
          <a:off x="0" y="942960"/>
          <a:ext cx="7315200" cy="126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access to and collection of data, keeping data up to date, get buy-in of the project from IFIs and other users, etc.</a:t>
          </a:r>
        </a:p>
      </dsp:txBody>
      <dsp:txXfrm>
        <a:off x="0" y="942960"/>
        <a:ext cx="7315200" cy="1266840"/>
      </dsp:txXfrm>
    </dsp:sp>
    <dsp:sp modelId="{8E203064-CDC5-41AD-93D0-AD0E40C692A0}">
      <dsp:nvSpPr>
        <dsp:cNvPr id="0" name=""/>
        <dsp:cNvSpPr/>
      </dsp:nvSpPr>
      <dsp:spPr>
        <a:xfrm>
          <a:off x="0" y="2209800"/>
          <a:ext cx="7315200" cy="86346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Structural issues: </a:t>
          </a:r>
        </a:p>
      </dsp:txBody>
      <dsp:txXfrm>
        <a:off x="42151" y="2251951"/>
        <a:ext cx="7230898" cy="779158"/>
      </dsp:txXfrm>
    </dsp:sp>
    <dsp:sp modelId="{03DFC184-78AA-41AF-8916-3FA0F66AA2ED}">
      <dsp:nvSpPr>
        <dsp:cNvPr id="0" name=""/>
        <dsp:cNvSpPr/>
      </dsp:nvSpPr>
      <dsp:spPr>
        <a:xfrm>
          <a:off x="0" y="3073260"/>
          <a:ext cx="7315200" cy="126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classification of different items and data, discrepancies in financial reporting between countries and/or Islamic banks, etc.</a:t>
          </a:r>
        </a:p>
      </dsp:txBody>
      <dsp:txXfrm>
        <a:off x="0" y="3073260"/>
        <a:ext cx="7315200" cy="12668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5708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BE546CA-04B0-4DC5-94CC-D4A3FBF95B0A}" type="datetimeFigureOut">
              <a:rPr lang="en-US" smtClean="0"/>
              <a:t>16/10/2017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51FA50C-B746-4743-B5CA-7575C8BEF209}" type="slidenum">
              <a:rPr lang="en-US" smtClean="0"/>
              <a:t>‹#›</a:t>
            </a:fld>
            <a:endParaRPr lang="en-US" dirty="0"/>
          </a:p>
        </p:txBody>
      </p:sp>
    </p:spTree>
    <p:extLst>
      <p:ext uri="{BB962C8B-B14F-4D97-AF65-F5344CB8AC3E}">
        <p14:creationId xmlns:p14="http://schemas.microsoft.com/office/powerpoint/2010/main" val="3617864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2</a:t>
            </a:fld>
            <a:endParaRPr lang="en-US" dirty="0"/>
          </a:p>
        </p:txBody>
      </p:sp>
    </p:spTree>
    <p:extLst>
      <p:ext uri="{BB962C8B-B14F-4D97-AF65-F5344CB8AC3E}">
        <p14:creationId xmlns:p14="http://schemas.microsoft.com/office/powerpoint/2010/main" val="365836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3</a:t>
            </a:fld>
            <a:endParaRPr lang="en-US" dirty="0"/>
          </a:p>
        </p:txBody>
      </p:sp>
    </p:spTree>
    <p:extLst>
      <p:ext uri="{BB962C8B-B14F-4D97-AF65-F5344CB8AC3E}">
        <p14:creationId xmlns:p14="http://schemas.microsoft.com/office/powerpoint/2010/main" val="236762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5</a:t>
            </a:fld>
            <a:endParaRPr lang="en-US" dirty="0"/>
          </a:p>
        </p:txBody>
      </p:sp>
    </p:spTree>
    <p:extLst>
      <p:ext uri="{BB962C8B-B14F-4D97-AF65-F5344CB8AC3E}">
        <p14:creationId xmlns:p14="http://schemas.microsoft.com/office/powerpoint/2010/main" val="189920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6</a:t>
            </a:fld>
            <a:endParaRPr lang="en-US" dirty="0"/>
          </a:p>
        </p:txBody>
      </p:sp>
    </p:spTree>
    <p:extLst>
      <p:ext uri="{BB962C8B-B14F-4D97-AF65-F5344CB8AC3E}">
        <p14:creationId xmlns:p14="http://schemas.microsoft.com/office/powerpoint/2010/main" val="240388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7</a:t>
            </a:fld>
            <a:endParaRPr lang="en-US" dirty="0"/>
          </a:p>
        </p:txBody>
      </p:sp>
    </p:spTree>
    <p:extLst>
      <p:ext uri="{BB962C8B-B14F-4D97-AF65-F5344CB8AC3E}">
        <p14:creationId xmlns:p14="http://schemas.microsoft.com/office/powerpoint/2010/main" val="1605624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11FE2-52FB-4894-B8C7-60A180F26BD7}" type="slidenum">
              <a:rPr lang="en-US" smtClean="0"/>
              <a:t>8</a:t>
            </a:fld>
            <a:endParaRPr lang="en-US" dirty="0"/>
          </a:p>
        </p:txBody>
      </p:sp>
    </p:spTree>
    <p:extLst>
      <p:ext uri="{BB962C8B-B14F-4D97-AF65-F5344CB8AC3E}">
        <p14:creationId xmlns:p14="http://schemas.microsoft.com/office/powerpoint/2010/main" val="3021911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7097B4-DB1A-4E1A-9EAA-332DD1B66450}" type="datetime3">
              <a:rPr lang="en-US" smtClean="0"/>
              <a:t>16 October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388280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E67CFB-6768-42F2-872B-D206F62CE1D7}" type="datetime3">
              <a:rPr lang="en-US" smtClean="0"/>
              <a:t>16 October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69778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989B05-F77E-4BAC-A1A3-2C15EEB42F55}" type="datetime3">
              <a:rPr lang="en-US" smtClean="0"/>
              <a:t>16 October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1971450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616" y="6356353"/>
            <a:ext cx="2057400" cy="365125"/>
          </a:xfrm>
        </p:spPr>
        <p:txBody>
          <a:bodyPr/>
          <a:lstStyle/>
          <a:p>
            <a:fld id="{EC7B9EF8-6612-4B1D-9E81-004BD9EC5EA4}" type="datetime3">
              <a:rPr lang="en-US" smtClean="0"/>
              <a:t>16 October 2017</a:t>
            </a:fld>
            <a:endParaRPr lang="en-US" dirty="0"/>
          </a:p>
        </p:txBody>
      </p:sp>
      <p:sp>
        <p:nvSpPr>
          <p:cNvPr id="5" name="Slide Number Placeholder 4"/>
          <p:cNvSpPr>
            <a:spLocks noGrp="1"/>
          </p:cNvSpPr>
          <p:nvPr>
            <p:ph type="sldNum" sz="quarter" idx="12"/>
          </p:nvPr>
        </p:nvSpPr>
        <p:spPr>
          <a:xfrm>
            <a:off x="7169798" y="6356353"/>
            <a:ext cx="1965081" cy="365125"/>
          </a:xfrm>
        </p:spPr>
        <p:txBody>
          <a:bodyPr/>
          <a:lstStyle>
            <a:lvl1pPr algn="ctr">
              <a:defRPr/>
            </a:lvl1pPr>
          </a:lstStyle>
          <a:p>
            <a:fld id="{F8E5A442-27F9-400D-B335-C2ACCB2E31D9}" type="slidenum">
              <a:rPr lang="en-US" smtClean="0"/>
              <a:pPr/>
              <a:t>‹#›</a:t>
            </a:fld>
            <a:endParaRPr lang="en-US" dirty="0"/>
          </a:p>
        </p:txBody>
      </p:sp>
      <p:sp>
        <p:nvSpPr>
          <p:cNvPr id="6" name="Text Placeholder 2"/>
          <p:cNvSpPr>
            <a:spLocks noGrp="1"/>
          </p:cNvSpPr>
          <p:nvPr>
            <p:ph idx="1"/>
          </p:nvPr>
        </p:nvSpPr>
        <p:spPr>
          <a:xfrm>
            <a:off x="628651" y="1359354"/>
            <a:ext cx="7794381" cy="4706166"/>
          </a:xfrm>
          <a:prstGeom prst="rect">
            <a:avLst/>
          </a:prstGeom>
          <a:noFill/>
          <a:ln>
            <a:solidFill>
              <a:schemeClr val="tx1"/>
            </a:solidFill>
            <a:prstDash val="solid"/>
          </a:ln>
        </p:spPr>
        <p:txBody>
          <a:bodyPr vert="horz" lIns="91440" tIns="45720" rIns="91440" bIns="45720" rtlCol="0">
            <a:normAutofit/>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p:nvPr>
        </p:nvSpPr>
        <p:spPr>
          <a:xfrm>
            <a:off x="628651" y="174626"/>
            <a:ext cx="7794381" cy="99014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61478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7BF20A-2BE3-4911-9D42-5DA930836EDE}"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6970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102245-CB0C-4438-87DA-27A749CB9BC2}"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2165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0DE13-635B-4CC9-B99C-E50AA5594C0E}"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6804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F35CEE-7781-4439-B6ED-7DAC51C51C8F}" type="datetime3">
              <a:rPr lang="en-US" smtClean="0">
                <a:solidFill>
                  <a:prstClr val="black">
                    <a:tint val="75000"/>
                  </a:prstClr>
                </a:solidFill>
              </a:rPr>
              <a:t>16 October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9225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7333A1-CA6F-45BB-9AEB-EAD0E466B4B7}" type="datetime3">
              <a:rPr lang="en-US" smtClean="0">
                <a:solidFill>
                  <a:prstClr val="black">
                    <a:tint val="75000"/>
                  </a:prstClr>
                </a:solidFill>
              </a:rPr>
              <a:t>16 October 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2885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3F3047-F12B-410D-8DA1-DF46947D44FD}" type="datetime3">
              <a:rPr lang="en-US" smtClean="0">
                <a:solidFill>
                  <a:prstClr val="black">
                    <a:tint val="75000"/>
                  </a:prstClr>
                </a:solidFill>
              </a:rPr>
              <a:t>16 October 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7357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DF2E8-40FE-41D6-ADA6-95D0535CA38D}" type="datetime3">
              <a:rPr lang="en-US" smtClean="0">
                <a:solidFill>
                  <a:prstClr val="black">
                    <a:tint val="75000"/>
                  </a:prstClr>
                </a:solidFill>
              </a:rPr>
              <a:t>16 October 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98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5DC92-D0E6-4E02-8B15-C3DF4BC3506E}" type="datetime3">
              <a:rPr lang="en-US" smtClean="0"/>
              <a:t>16 October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37916469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443F8-1AEB-48B4-BBF6-BE2C3F1ED698}" type="datetime3">
              <a:rPr lang="en-US" smtClean="0">
                <a:solidFill>
                  <a:prstClr val="black">
                    <a:tint val="75000"/>
                  </a:prstClr>
                </a:solidFill>
              </a:rPr>
              <a:t>16 October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9679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584AA-851E-4B62-87F0-A68B096FD5F8}" type="datetime3">
              <a:rPr lang="en-US" smtClean="0">
                <a:solidFill>
                  <a:prstClr val="black">
                    <a:tint val="75000"/>
                  </a:prstClr>
                </a:solidFill>
              </a:rPr>
              <a:t>16 October 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3191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086296-EA57-4273-A91C-F5CB305EF9DA}"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2931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4E6567-9395-4917-9889-9E1FF193925B}"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969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A6E931-F658-4E74-BE16-4FAD4FAC05D1}" type="datetime3">
              <a:rPr lang="en-US" smtClean="0"/>
              <a:t>16 October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169661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D42FC6-A7CE-4E40-842E-956222E96CC9}" type="datetime3">
              <a:rPr lang="en-US" smtClean="0"/>
              <a:t>16 October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141126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88526D-7B62-4AA5-8543-555E131ED3CB}" type="datetime3">
              <a:rPr lang="en-US" smtClean="0"/>
              <a:t>16 October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213013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1DEE33-AB16-4EE7-AC02-C7ED8225CBC5}" type="datetime3">
              <a:rPr lang="en-US" smtClean="0"/>
              <a:t>16 October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122710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90CC9-D2B6-4115-A769-2EE28498BEBC}" type="datetime3">
              <a:rPr lang="en-US" smtClean="0"/>
              <a:t>16 October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56864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51545D-908E-4747-A58F-0D1BF240D13F}" type="datetime3">
              <a:rPr lang="en-US" smtClean="0"/>
              <a:t>16 October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267970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10561-1B16-438A-9BE0-25860F3371EE}" type="datetime3">
              <a:rPr lang="en-US" smtClean="0"/>
              <a:t>16 October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3382A9-9C08-47C2-AB67-3AD60E686E90}" type="slidenum">
              <a:rPr lang="en-US" smtClean="0"/>
              <a:t>‹#›</a:t>
            </a:fld>
            <a:endParaRPr lang="en-US" dirty="0"/>
          </a:p>
        </p:txBody>
      </p:sp>
    </p:spTree>
    <p:extLst>
      <p:ext uri="{BB962C8B-B14F-4D97-AF65-F5344CB8AC3E}">
        <p14:creationId xmlns:p14="http://schemas.microsoft.com/office/powerpoint/2010/main" val="258827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C20A2-0940-4E70-BB73-8BDFD2DC4333}" type="datetime3">
              <a:rPr lang="en-US" smtClean="0"/>
              <a:t>16 October 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82A9-9C08-47C2-AB67-3AD60E686E90}" type="slidenum">
              <a:rPr lang="en-US" smtClean="0"/>
              <a:t>‹#›</a:t>
            </a:fld>
            <a:endParaRPr lang="en-US" dirty="0"/>
          </a:p>
        </p:txBody>
      </p:sp>
    </p:spTree>
    <p:extLst>
      <p:ext uri="{BB962C8B-B14F-4D97-AF65-F5344CB8AC3E}">
        <p14:creationId xmlns:p14="http://schemas.microsoft.com/office/powerpoint/2010/main" val="36905998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3"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169A8-F393-4C9B-B863-95F32B107A4E}" type="datetime3">
              <a:rPr lang="en-US" smtClean="0">
                <a:solidFill>
                  <a:prstClr val="black">
                    <a:tint val="75000"/>
                  </a:prstClr>
                </a:solidFill>
              </a:rPr>
              <a:t>16 October 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82A9-9C08-47C2-AB67-3AD60E686E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456722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cibafi.org/" TargetMode="External"/><Relationship Id="rId2" Type="http://schemas.openxmlformats.org/officeDocument/2006/relationships/hyperlink" Target="http://www.irti.org/"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image" Target="../media/image4.jpeg"/><Relationship Id="rId1" Type="http://schemas.openxmlformats.org/officeDocument/2006/relationships/slideLayout" Target="../slideLayouts/slideLayout1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000" r="2167" b="8453"/>
          <a:stretch/>
        </p:blipFill>
        <p:spPr>
          <a:xfrm>
            <a:off x="4965337" y="664773"/>
            <a:ext cx="3886204" cy="971031"/>
          </a:xfrm>
          <a:prstGeom prst="rect">
            <a:avLst/>
          </a:prstGeom>
        </p:spPr>
      </p:pic>
      <p:sp>
        <p:nvSpPr>
          <p:cNvPr id="15" name="Rectangle 14"/>
          <p:cNvSpPr>
            <a:spLocks noChangeArrowheads="1"/>
          </p:cNvSpPr>
          <p:nvPr/>
        </p:nvSpPr>
        <p:spPr bwMode="auto">
          <a:xfrm>
            <a:off x="152400" y="152400"/>
            <a:ext cx="8839200" cy="6525418"/>
          </a:xfrm>
          <a:prstGeom prst="rect">
            <a:avLst/>
          </a:prstGeom>
          <a:noFill/>
          <a:ln w="3810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6" name="Title 1"/>
          <p:cNvSpPr txBox="1">
            <a:spLocks/>
          </p:cNvSpPr>
          <p:nvPr/>
        </p:nvSpPr>
        <p:spPr>
          <a:xfrm>
            <a:off x="228604" y="2286000"/>
            <a:ext cx="8686800" cy="2286000"/>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b="1" i="1" dirty="0">
              <a:solidFill>
                <a:srgbClr val="FF9933"/>
              </a:solidFill>
              <a:latin typeface="Arial" pitchFamily="34" charset="0"/>
              <a:cs typeface="Arial" pitchFamily="34" charset="0"/>
            </a:endParaRPr>
          </a:p>
        </p:txBody>
      </p:sp>
      <p:sp>
        <p:nvSpPr>
          <p:cNvPr id="18" name="Title 1"/>
          <p:cNvSpPr>
            <a:spLocks noGrp="1"/>
          </p:cNvSpPr>
          <p:nvPr/>
        </p:nvSpPr>
        <p:spPr>
          <a:xfrm>
            <a:off x="274324" y="2644775"/>
            <a:ext cx="8595360" cy="1470025"/>
          </a:xfrm>
          <a:prstGeom prst="rect">
            <a:avLst/>
          </a:prstGeom>
          <a:solidFill>
            <a:srgbClr val="002060"/>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chemeClr val="bg1"/>
                </a:solidFill>
                <a:latin typeface="Times New Roman" panose="02020603050405020304" pitchFamily="18" charset="0"/>
                <a:cs typeface="Times New Roman" panose="02020603050405020304" pitchFamily="18" charset="0"/>
              </a:rPr>
              <a:t>Islamic Financial Industry Information (IFII) Project</a:t>
            </a:r>
          </a:p>
        </p:txBody>
      </p:sp>
      <p:sp>
        <p:nvSpPr>
          <p:cNvPr id="19" name="Text Box 11"/>
          <p:cNvSpPr txBox="1">
            <a:spLocks noChangeArrowheads="1"/>
          </p:cNvSpPr>
          <p:nvPr/>
        </p:nvSpPr>
        <p:spPr bwMode="auto">
          <a:xfrm>
            <a:off x="152400" y="6400819"/>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a:t>
            </a:r>
            <a:r>
              <a:rPr lang="en-US" sz="1200" b="1" i="1">
                <a:solidFill>
                  <a:schemeClr val="bg1"/>
                </a:solidFill>
              </a:rPr>
              <a:t>Banks and </a:t>
            </a:r>
            <a:r>
              <a:rPr lang="en-US" sz="1200" b="1" i="1" dirty="0">
                <a:solidFill>
                  <a:schemeClr val="bg1"/>
                </a:solidFill>
              </a:rPr>
              <a:t>Financial Institutions( CIBAFI)</a:t>
            </a:r>
            <a:endParaRPr lang="en-US" sz="1600" b="1" i="1" dirty="0">
              <a:solidFill>
                <a:schemeClr val="bg1"/>
              </a:solidFill>
            </a:endParaRPr>
          </a:p>
        </p:txBody>
      </p:sp>
      <p:sp>
        <p:nvSpPr>
          <p:cNvPr id="20" name="Line 18"/>
          <p:cNvSpPr>
            <a:spLocks noChangeShapeType="1"/>
          </p:cNvSpPr>
          <p:nvPr/>
        </p:nvSpPr>
        <p:spPr bwMode="auto">
          <a:xfrm flipV="1">
            <a:off x="152400" y="6286500"/>
            <a:ext cx="7863840" cy="0"/>
          </a:xfrm>
          <a:prstGeom prst="line">
            <a:avLst/>
          </a:prstGeom>
          <a:ln w="57150">
            <a:solidFill>
              <a:srgbClr val="F48120"/>
            </a:solidFill>
            <a:prstDash val="solid"/>
            <a:headEnd/>
            <a:tailEnd/>
          </a:ln>
        </p:spPr>
        <p:style>
          <a:lnRef idx="1">
            <a:schemeClr val="accent6"/>
          </a:lnRef>
          <a:fillRef idx="0">
            <a:schemeClr val="accent6"/>
          </a:fillRef>
          <a:effectRef idx="0">
            <a:schemeClr val="accent6"/>
          </a:effectRef>
          <a:fontRef idx="minor">
            <a:schemeClr val="tx1"/>
          </a:fontRef>
        </p:style>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Subtitle 2"/>
          <p:cNvSpPr>
            <a:spLocks noGrp="1"/>
          </p:cNvSpPr>
          <p:nvPr>
            <p:ph type="subTitle" idx="1"/>
          </p:nvPr>
        </p:nvSpPr>
        <p:spPr>
          <a:xfrm>
            <a:off x="839390" y="4859969"/>
            <a:ext cx="7465219" cy="1464631"/>
          </a:xfrm>
        </p:spPr>
        <p:txBody>
          <a:bodyPr>
            <a:normAutofit fontScale="92500" lnSpcReduction="20000"/>
          </a:bodyPr>
          <a:lstStyle/>
          <a:p>
            <a:pPr marL="0" indent="0" algn="ctr">
              <a:buNone/>
            </a:pPr>
            <a:r>
              <a:rPr lang="en-US" sz="1600" b="1" i="1" dirty="0">
                <a:solidFill>
                  <a:schemeClr val="bg1">
                    <a:lumMod val="50000"/>
                  </a:schemeClr>
                </a:solidFill>
                <a:latin typeface="Times New Roman" panose="02020603050405020304" pitchFamily="18" charset="0"/>
                <a:cs typeface="Times New Roman" panose="02020603050405020304" pitchFamily="18" charset="0"/>
              </a:rPr>
              <a:t>PRESENTED AT:</a:t>
            </a:r>
          </a:p>
          <a:p>
            <a:r>
              <a:rPr lang="en-US" sz="2000" b="1" dirty="0">
                <a:solidFill>
                  <a:schemeClr val="accent6">
                    <a:lumMod val="75000"/>
                  </a:schemeClr>
                </a:solidFill>
                <a:latin typeface="Times New Roman" pitchFamily="18" charset="0"/>
                <a:cs typeface="Times New Roman" pitchFamily="18" charset="0"/>
              </a:rPr>
              <a:t>Workshop on Islamic Finance in the National Accounts </a:t>
            </a:r>
          </a:p>
          <a:p>
            <a:r>
              <a:rPr lang="en-US" sz="2000" b="1" dirty="0">
                <a:solidFill>
                  <a:schemeClr val="accent6">
                    <a:lumMod val="75000"/>
                  </a:schemeClr>
                </a:solidFill>
                <a:latin typeface="Times New Roman" pitchFamily="18" charset="0"/>
                <a:cs typeface="Times New Roman" pitchFamily="18" charset="0"/>
              </a:rPr>
              <a:t>Beirut, Lebanon</a:t>
            </a:r>
          </a:p>
          <a:p>
            <a:r>
              <a:rPr lang="en-US" sz="2000" b="1" dirty="0">
                <a:solidFill>
                  <a:schemeClr val="accent6">
                    <a:lumMod val="75000"/>
                  </a:schemeClr>
                </a:solidFill>
                <a:latin typeface="Times New Roman" pitchFamily="18" charset="0"/>
                <a:cs typeface="Times New Roman" pitchFamily="18" charset="0"/>
              </a:rPr>
              <a:t> 24-26 October 2017</a:t>
            </a:r>
          </a:p>
          <a:p>
            <a:pPr marL="0" indent="0" algn="ctr">
              <a:buNone/>
            </a:pPr>
            <a:r>
              <a:rPr lang="en-US" sz="2000" b="1" dirty="0">
                <a:solidFill>
                  <a:schemeClr val="accent6">
                    <a:lumMod val="75000"/>
                  </a:schemeClr>
                </a:solidFill>
                <a:latin typeface="Times New Roman" pitchFamily="18" charset="0"/>
                <a:cs typeface="Times New Roman" pitchFamily="18" charset="0"/>
              </a:rPr>
              <a:t> </a:t>
            </a:r>
          </a:p>
          <a:p>
            <a:pPr algn="ctr"/>
            <a:endParaRPr lang="en-US" sz="1800" b="1" dirty="0">
              <a:latin typeface="Times New Roman" panose="02020603050405020304" pitchFamily="18" charset="0"/>
              <a:cs typeface="Times New Roman" panose="02020603050405020304" pitchFamily="18" charset="0"/>
            </a:endParaRPr>
          </a:p>
        </p:txBody>
      </p:sp>
      <p:pic>
        <p:nvPicPr>
          <p:cNvPr id="9" name="Picture 8" descr="IRTI Logo - Embosed - Text - 100 copy"/>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29056"/>
            <a:ext cx="1371600" cy="1602453"/>
          </a:xfrm>
          <a:prstGeom prst="rect">
            <a:avLst/>
          </a:prstGeom>
          <a:noFill/>
          <a:ln>
            <a:noFill/>
          </a:ln>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261203268"/>
              </p:ext>
            </p:extLst>
          </p:nvPr>
        </p:nvGraphicFramePr>
        <p:xfrm>
          <a:off x="3219449" y="382588"/>
          <a:ext cx="1352550" cy="1457325"/>
        </p:xfrm>
        <a:graphic>
          <a:graphicData uri="http://schemas.openxmlformats.org/presentationml/2006/ole">
            <mc:AlternateContent xmlns:mc="http://schemas.openxmlformats.org/markup-compatibility/2006">
              <mc:Choice xmlns:v="urn:schemas-microsoft-com:vml" Requires="v">
                <p:oleObj spid="_x0000_s2184" name="Bitmap Image" r:id="rId5" imgW="4266667" imgH="4580952" progId="Paint.Picture">
                  <p:embed/>
                </p:oleObj>
              </mc:Choice>
              <mc:Fallback>
                <p:oleObj name="Bitmap Image" r:id="rId5" imgW="4266667" imgH="4580952" progId="Paint.Picture">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9449" y="382588"/>
                        <a:ext cx="1352550"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6725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3848" y="2496401"/>
            <a:ext cx="8159151" cy="3067384"/>
          </a:xfrm>
          <a:ln>
            <a:noFill/>
          </a:ln>
        </p:spPr>
        <p:txBody>
          <a:bodyPr>
            <a:normAutofit fontScale="32500" lnSpcReduction="20000"/>
          </a:bodyPr>
          <a:lstStyle/>
          <a:p>
            <a:pPr algn="just">
              <a:lnSpc>
                <a:spcPct val="120000"/>
              </a:lnSpc>
              <a:buFont typeface="Wingdings" panose="05000000000000000000" pitchFamily="2" charset="2"/>
              <a:buChar char="q"/>
            </a:pPr>
            <a:r>
              <a:rPr lang="en-US" sz="5500" b="1" dirty="0"/>
              <a:t> This module will provide:</a:t>
            </a:r>
          </a:p>
          <a:p>
            <a:pPr marL="0" indent="0" algn="just">
              <a:lnSpc>
                <a:spcPct val="120000"/>
              </a:lnSpc>
              <a:buNone/>
            </a:pPr>
            <a:r>
              <a:rPr lang="en-US" sz="5500" dirty="0"/>
              <a:t>Profiles of banks, financial statements, financial ratios, environmental, social  and governance info.</a:t>
            </a:r>
          </a:p>
          <a:p>
            <a:pPr marL="285750" lvl="0" indent="-285750" algn="just">
              <a:spcBef>
                <a:spcPts val="600"/>
              </a:spcBef>
              <a:spcAft>
                <a:spcPts val="600"/>
              </a:spcAft>
              <a:buFont typeface="Wingdings" panose="05000000000000000000" pitchFamily="2" charset="2"/>
              <a:buChar char="q"/>
            </a:pPr>
            <a:r>
              <a:rPr lang="en-US" sz="5500" b="1" dirty="0">
                <a:solidFill>
                  <a:sysClr val="windowText" lastClr="000000"/>
                </a:solidFill>
              </a:rPr>
              <a:t> Users will be able to generate customized reports, e.g.:</a:t>
            </a:r>
          </a:p>
          <a:p>
            <a:pPr marL="0" lvl="0" indent="0" algn="just">
              <a:spcBef>
                <a:spcPts val="600"/>
              </a:spcBef>
              <a:spcAft>
                <a:spcPts val="600"/>
              </a:spcAft>
              <a:buNone/>
            </a:pPr>
            <a:r>
              <a:rPr lang="en-US" sz="5500" dirty="0">
                <a:solidFill>
                  <a:sysClr val="windowText" lastClr="000000"/>
                </a:solidFill>
              </a:rPr>
              <a:t>Annual reports, bank summary reports, financial highlights, graphic analysis, Islamic modes of finance, sectorial financing, geographical distribution of assets, time series and cross sectional reports etc.</a:t>
            </a:r>
          </a:p>
          <a:p>
            <a:pPr marL="0" indent="0" algn="just">
              <a:buNone/>
            </a:pPr>
            <a:endParaRPr lang="en-US" dirty="0"/>
          </a:p>
        </p:txBody>
      </p:sp>
      <p:sp>
        <p:nvSpPr>
          <p:cNvPr id="5" name="Title 4"/>
          <p:cNvSpPr>
            <a:spLocks noGrp="1"/>
          </p:cNvSpPr>
          <p:nvPr>
            <p:ph type="title"/>
          </p:nvPr>
        </p:nvSpPr>
        <p:spPr/>
        <p:txBody>
          <a:bodyPr/>
          <a:lstStyle/>
          <a:p>
            <a:r>
              <a:rPr lang="en-US" dirty="0"/>
              <a:t>Project Implementation</a:t>
            </a:r>
          </a:p>
        </p:txBody>
      </p:sp>
      <p:sp>
        <p:nvSpPr>
          <p:cNvPr id="6" name="Rectangle 5"/>
          <p:cNvSpPr/>
          <p:nvPr/>
        </p:nvSpPr>
        <p:spPr>
          <a:xfrm>
            <a:off x="486316" y="1349441"/>
            <a:ext cx="6242289" cy="830997"/>
          </a:xfrm>
          <a:prstGeom prst="rect">
            <a:avLst/>
          </a:prstGeom>
        </p:spPr>
        <p:txBody>
          <a:bodyPr wrap="square">
            <a:spAutoFit/>
          </a:bodyPr>
          <a:lstStyle/>
          <a:p>
            <a:pPr marL="342900" lvl="0" indent="-342900">
              <a:buFont typeface="Wingdings" panose="05000000000000000000" pitchFamily="2" charset="2"/>
              <a:buChar char="Ø"/>
            </a:pPr>
            <a:r>
              <a:rPr lang="en-US" sz="2400" b="1" dirty="0">
                <a:solidFill>
                  <a:sysClr val="windowText" lastClr="000000"/>
                </a:solidFill>
              </a:rPr>
              <a:t>Phase I: Module I - Islamic Banks Information Database</a:t>
            </a:r>
            <a:endParaRPr lang="en-US" sz="2400" dirty="0">
              <a:solidFill>
                <a:sysClr val="windowText" lastClr="000000"/>
              </a:solidFill>
            </a:endParaRPr>
          </a:p>
        </p:txBody>
      </p:sp>
      <p:sp>
        <p:nvSpPr>
          <p:cNvPr id="8" name="Rectangle 7"/>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9"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Project Implementation</a:t>
            </a:r>
            <a:endParaRPr lang="en-US" b="1" i="1" dirty="0">
              <a:solidFill>
                <a:schemeClr val="bg1"/>
              </a:solidFill>
              <a:latin typeface="Arial" pitchFamily="34" charset="0"/>
              <a:cs typeface="Arial" pitchFamily="34" charset="0"/>
            </a:endParaRPr>
          </a:p>
        </p:txBody>
      </p:sp>
      <p:sp>
        <p:nvSpPr>
          <p:cNvPr id="11"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1152545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Data Collection</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Risks  &amp; Challenges</a:t>
            </a:r>
            <a:endParaRPr lang="en-US" b="1" i="1" dirty="0">
              <a:solidFill>
                <a:schemeClr val="bg1"/>
              </a:solidFill>
              <a:latin typeface="Arial" pitchFamily="34" charset="0"/>
              <a:cs typeface="Arial" pitchFamily="34" charset="0"/>
            </a:endParaRPr>
          </a:p>
        </p:txBody>
      </p:sp>
      <p:graphicFrame>
        <p:nvGraphicFramePr>
          <p:cNvPr id="2" name="Diagram 1">
            <a:extLst>
              <a:ext uri="{FF2B5EF4-FFF2-40B4-BE49-F238E27FC236}">
                <a16:creationId xmlns:a16="http://schemas.microsoft.com/office/drawing/2014/main" id="{BEB0694A-AEDB-41E1-8F0F-24CE155AEB43}"/>
              </a:ext>
            </a:extLst>
          </p:cNvPr>
          <p:cNvGraphicFramePr/>
          <p:nvPr>
            <p:extLst>
              <p:ext uri="{D42A27DB-BD31-4B8C-83A1-F6EECF244321}">
                <p14:modId xmlns:p14="http://schemas.microsoft.com/office/powerpoint/2010/main" val="1912715020"/>
              </p:ext>
            </p:extLst>
          </p:nvPr>
        </p:nvGraphicFramePr>
        <p:xfrm>
          <a:off x="762000" y="1447800"/>
          <a:ext cx="7315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391860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34841" y="1371600"/>
            <a:ext cx="8382000" cy="4724400"/>
          </a:xfrm>
          <a:ln>
            <a:solidFill>
              <a:schemeClr val="tx1"/>
            </a:solidFill>
          </a:ln>
        </p:spPr>
        <p:txBody>
          <a:bodyPr>
            <a:noAutofit/>
          </a:bodyPr>
          <a:lstStyle/>
          <a:p>
            <a:pPr marL="0" indent="0" algn="ctr">
              <a:buNone/>
            </a:pPr>
            <a:r>
              <a:rPr lang="en-US" b="1" dirty="0"/>
              <a:t>Future Phases</a:t>
            </a:r>
          </a:p>
          <a:p>
            <a:pPr lvl="0">
              <a:buFont typeface="Wingdings" panose="05000000000000000000" pitchFamily="2" charset="2"/>
              <a:buChar char="Ø"/>
            </a:pPr>
            <a:r>
              <a:rPr lang="en-US" sz="2400" b="1" dirty="0"/>
              <a:t>Module II</a:t>
            </a:r>
            <a:r>
              <a:rPr lang="en-US" sz="2400" dirty="0"/>
              <a:t>: Takaful (Islamic Insurance Information Database)</a:t>
            </a:r>
          </a:p>
          <a:p>
            <a:pPr>
              <a:buFont typeface="Wingdings" panose="05000000000000000000" pitchFamily="2" charset="2"/>
              <a:buChar char="Ø"/>
            </a:pPr>
            <a:r>
              <a:rPr lang="en-US" sz="2400" b="1" dirty="0"/>
              <a:t>Module III: </a:t>
            </a:r>
            <a:r>
              <a:rPr lang="en-US" sz="2400" dirty="0"/>
              <a:t>Islamic Social Finance Information Database (Zakah, </a:t>
            </a:r>
            <a:r>
              <a:rPr lang="en-US" sz="2400" dirty="0" err="1"/>
              <a:t>Awqaf</a:t>
            </a:r>
            <a:r>
              <a:rPr lang="en-US" sz="2400" dirty="0"/>
              <a:t>, Islamic Microfinance)</a:t>
            </a:r>
          </a:p>
          <a:p>
            <a:pPr>
              <a:buFont typeface="Wingdings" panose="05000000000000000000" pitchFamily="2" charset="2"/>
              <a:buChar char="Ø"/>
            </a:pPr>
            <a:r>
              <a:rPr lang="en-US" sz="2400" b="1" dirty="0"/>
              <a:t>Module IV: </a:t>
            </a:r>
            <a:r>
              <a:rPr lang="en-US" sz="2400" dirty="0"/>
              <a:t>Islamic Banking Laws Information Database</a:t>
            </a:r>
          </a:p>
          <a:p>
            <a:pPr marL="0" indent="0">
              <a:buNone/>
            </a:pPr>
            <a:endParaRPr lang="en-US" sz="2400" b="1" dirty="0"/>
          </a:p>
          <a:p>
            <a:endParaRPr lang="en-US" sz="1600" b="1" dirty="0"/>
          </a:p>
        </p:txBody>
      </p:sp>
      <p:sp>
        <p:nvSpPr>
          <p:cNvPr id="5" name="Title 4"/>
          <p:cNvSpPr>
            <a:spLocks noGrp="1"/>
          </p:cNvSpPr>
          <p:nvPr>
            <p:ph type="title"/>
          </p:nvPr>
        </p:nvSpPr>
        <p:spPr/>
        <p:txBody>
          <a:bodyPr/>
          <a:lstStyle/>
          <a:p>
            <a:r>
              <a:rPr lang="en-US" dirty="0"/>
              <a:t>Data Collection</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i="1" dirty="0">
                <a:solidFill>
                  <a:schemeClr val="bg1"/>
                </a:solidFill>
                <a:latin typeface="Arial" pitchFamily="34" charset="0"/>
                <a:cs typeface="Arial" pitchFamily="34" charset="0"/>
              </a:rPr>
              <a:t>Other Modules </a:t>
            </a:r>
          </a:p>
        </p:txBody>
      </p:sp>
      <p:sp>
        <p:nvSpPr>
          <p:cNvPr id="8" name="Text Box 11"/>
          <p:cNvSpPr txBox="1">
            <a:spLocks noChangeArrowheads="1"/>
          </p:cNvSpPr>
          <p:nvPr/>
        </p:nvSpPr>
        <p:spPr bwMode="auto">
          <a:xfrm>
            <a:off x="166914" y="6400819"/>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383822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34841" y="1371600"/>
            <a:ext cx="8382000" cy="2167489"/>
          </a:xfrm>
          <a:ln>
            <a:solidFill>
              <a:schemeClr val="tx1"/>
            </a:solidFill>
          </a:ln>
        </p:spPr>
        <p:txBody>
          <a:bodyPr>
            <a:noAutofit/>
          </a:bodyPr>
          <a:lstStyle/>
          <a:p>
            <a:pPr marL="0" indent="0">
              <a:buNone/>
            </a:pPr>
            <a:r>
              <a:rPr lang="en-US" sz="1600" b="1" dirty="0"/>
              <a:t>Islamic Research and Training Institute (IRTI) </a:t>
            </a:r>
          </a:p>
          <a:p>
            <a:pPr marL="0" indent="0">
              <a:lnSpc>
                <a:spcPct val="100000"/>
              </a:lnSpc>
              <a:buNone/>
            </a:pPr>
            <a:r>
              <a:rPr lang="en-US" sz="1400" i="1" dirty="0"/>
              <a:t>[A Member of the Islamic Development Bank Group]</a:t>
            </a:r>
            <a:endParaRPr lang="en-US" sz="1400" i="1" dirty="0">
              <a:hlinkClick r:id="rId2"/>
            </a:endParaRPr>
          </a:p>
          <a:p>
            <a:pPr marL="0" indent="0">
              <a:buNone/>
            </a:pPr>
            <a:r>
              <a:rPr lang="en-US" sz="1600" dirty="0"/>
              <a:t>8111 King Khalid St. Al-</a:t>
            </a:r>
            <a:r>
              <a:rPr lang="en-US" sz="1600" dirty="0" err="1"/>
              <a:t>Nuzlah</a:t>
            </a:r>
            <a:r>
              <a:rPr lang="en-US" sz="1600" dirty="0"/>
              <a:t> Al-</a:t>
            </a:r>
            <a:r>
              <a:rPr lang="en-US" sz="1600" dirty="0" err="1"/>
              <a:t>Yamaniya</a:t>
            </a:r>
            <a:r>
              <a:rPr lang="en-US" sz="1600" dirty="0"/>
              <a:t>, Jeddah 22332-2444, Kingdom of Saudi Arabia </a:t>
            </a:r>
          </a:p>
          <a:p>
            <a:pPr marL="0" indent="0">
              <a:lnSpc>
                <a:spcPct val="100000"/>
              </a:lnSpc>
              <a:buNone/>
            </a:pPr>
            <a:r>
              <a:rPr lang="en-US" sz="1600" dirty="0"/>
              <a:t>[T] +966 126361400</a:t>
            </a:r>
          </a:p>
          <a:p>
            <a:pPr marL="0" indent="0">
              <a:lnSpc>
                <a:spcPct val="100000"/>
              </a:lnSpc>
              <a:buNone/>
            </a:pPr>
            <a:r>
              <a:rPr lang="en-US" sz="1600" dirty="0"/>
              <a:t>[F] +966 126378927</a:t>
            </a:r>
          </a:p>
          <a:p>
            <a:pPr marL="0" indent="0">
              <a:lnSpc>
                <a:spcPct val="100000"/>
              </a:lnSpc>
              <a:buNone/>
            </a:pPr>
            <a:r>
              <a:rPr lang="en-US" sz="1600" dirty="0">
                <a:hlinkClick r:id="rId2"/>
              </a:rPr>
              <a:t>www.irti.org</a:t>
            </a:r>
            <a:endParaRPr lang="en-US" sz="1600" dirty="0"/>
          </a:p>
        </p:txBody>
      </p:sp>
      <p:sp>
        <p:nvSpPr>
          <p:cNvPr id="5" name="Title 4"/>
          <p:cNvSpPr>
            <a:spLocks noGrp="1"/>
          </p:cNvSpPr>
          <p:nvPr>
            <p:ph type="title"/>
          </p:nvPr>
        </p:nvSpPr>
        <p:spPr/>
        <p:txBody>
          <a:bodyPr/>
          <a:lstStyle/>
          <a:p>
            <a:r>
              <a:rPr lang="en-US" dirty="0"/>
              <a:t>Data Collection</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Contacts</a:t>
            </a:r>
            <a:endParaRPr lang="en-US" b="1" i="1" dirty="0">
              <a:solidFill>
                <a:schemeClr val="bg1"/>
              </a:solidFill>
              <a:latin typeface="Arial" pitchFamily="34" charset="0"/>
              <a:cs typeface="Arial" pitchFamily="34" charset="0"/>
            </a:endParaRPr>
          </a:p>
        </p:txBody>
      </p:sp>
      <p:sp>
        <p:nvSpPr>
          <p:cNvPr id="8" name="Text Box 11"/>
          <p:cNvSpPr txBox="1">
            <a:spLocks noChangeArrowheads="1"/>
          </p:cNvSpPr>
          <p:nvPr/>
        </p:nvSpPr>
        <p:spPr bwMode="auto">
          <a:xfrm>
            <a:off x="166914" y="6400819"/>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
        <p:nvSpPr>
          <p:cNvPr id="10" name="TextBox 9"/>
          <p:cNvSpPr txBox="1"/>
          <p:nvPr/>
        </p:nvSpPr>
        <p:spPr>
          <a:xfrm>
            <a:off x="288471" y="3889951"/>
            <a:ext cx="8501743" cy="2246769"/>
          </a:xfrm>
          <a:prstGeom prst="rect">
            <a:avLst/>
          </a:prstGeom>
          <a:noFill/>
          <a:ln>
            <a:solidFill>
              <a:schemeClr val="tx1"/>
            </a:solidFill>
          </a:ln>
        </p:spPr>
        <p:txBody>
          <a:bodyPr wrap="square" rtlCol="0">
            <a:spAutoFit/>
          </a:bodyPr>
          <a:lstStyle/>
          <a:p>
            <a:pPr>
              <a:lnSpc>
                <a:spcPct val="150000"/>
              </a:lnSpc>
              <a:spcBef>
                <a:spcPct val="20000"/>
              </a:spcBef>
            </a:pPr>
            <a:r>
              <a:rPr lang="en-US" sz="1600" b="1" dirty="0"/>
              <a:t>General Council for Islamic Banks and Financial Institutions (CIBAFI)</a:t>
            </a:r>
          </a:p>
          <a:p>
            <a:r>
              <a:rPr lang="en-US" sz="1600" dirty="0"/>
              <a:t>Jeera Tower III Office 51, Building 657, Road 2811, Block 428, P.O. Box 24456, Manama, Kingdom of Bahrain</a:t>
            </a:r>
          </a:p>
          <a:p>
            <a:endParaRPr lang="en-US" sz="1600" dirty="0"/>
          </a:p>
          <a:p>
            <a:r>
              <a:rPr lang="en-US" sz="1600" dirty="0"/>
              <a:t>[T] +973 17357319  </a:t>
            </a:r>
          </a:p>
          <a:p>
            <a:r>
              <a:rPr lang="en-US" sz="1600" dirty="0"/>
              <a:t>[F] +973 17324902 </a:t>
            </a:r>
          </a:p>
          <a:p>
            <a:r>
              <a:rPr lang="en-US" dirty="0">
                <a:hlinkClick r:id="rId3"/>
              </a:rPr>
              <a:t>www.cibafi.org</a:t>
            </a:r>
            <a:endParaRPr lang="en-US" dirty="0"/>
          </a:p>
          <a:p>
            <a:endParaRPr lang="en-GB" dirty="0"/>
          </a:p>
        </p:txBody>
      </p:sp>
    </p:spTree>
    <p:extLst>
      <p:ext uri="{BB962C8B-B14F-4D97-AF65-F5344CB8AC3E}">
        <p14:creationId xmlns:p14="http://schemas.microsoft.com/office/powerpoint/2010/main" val="56728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3000" r="2167" b="8453"/>
          <a:stretch/>
        </p:blipFill>
        <p:spPr>
          <a:xfrm>
            <a:off x="5166360" y="1763006"/>
            <a:ext cx="3291840" cy="822519"/>
          </a:xfrm>
          <a:prstGeom prst="rect">
            <a:avLst/>
          </a:prstGeom>
        </p:spPr>
      </p:pic>
      <p:sp>
        <p:nvSpPr>
          <p:cNvPr id="12" name="Rectangle 2"/>
          <p:cNvSpPr txBox="1">
            <a:spLocks noChangeArrowheads="1"/>
          </p:cNvSpPr>
          <p:nvPr/>
        </p:nvSpPr>
        <p:spPr>
          <a:xfrm>
            <a:off x="3203575" y="3270803"/>
            <a:ext cx="5940425" cy="7207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3600" b="1" dirty="0">
                <a:solidFill>
                  <a:srgbClr val="002060"/>
                </a:solidFill>
              </a:rPr>
              <a:t>THANK YOU</a:t>
            </a:r>
          </a:p>
        </p:txBody>
      </p:sp>
      <p:sp>
        <p:nvSpPr>
          <p:cNvPr id="13" name="Rectangle 12"/>
          <p:cNvSpPr>
            <a:spLocks noChangeArrowheads="1"/>
          </p:cNvSpPr>
          <p:nvPr/>
        </p:nvSpPr>
        <p:spPr bwMode="auto">
          <a:xfrm>
            <a:off x="152400" y="152400"/>
            <a:ext cx="8839200" cy="6525418"/>
          </a:xfrm>
          <a:prstGeom prst="rect">
            <a:avLst/>
          </a:prstGeom>
          <a:noFill/>
          <a:ln w="3810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 name="Line 18"/>
          <p:cNvSpPr>
            <a:spLocks noChangeShapeType="1"/>
          </p:cNvSpPr>
          <p:nvPr/>
        </p:nvSpPr>
        <p:spPr bwMode="auto">
          <a:xfrm flipV="1">
            <a:off x="152400" y="6286500"/>
            <a:ext cx="7863840" cy="0"/>
          </a:xfrm>
          <a:prstGeom prst="line">
            <a:avLst/>
          </a:prstGeom>
          <a:ln w="57150">
            <a:solidFill>
              <a:srgbClr val="F48120"/>
            </a:solidFill>
            <a:prstDash val="solid"/>
            <a:headEnd/>
            <a:tailEnd/>
          </a:ln>
        </p:spPr>
        <p:style>
          <a:lnRef idx="1">
            <a:schemeClr val="accent6"/>
          </a:lnRef>
          <a:fillRef idx="0">
            <a:schemeClr val="accent6"/>
          </a:fillRef>
          <a:effectRef idx="0">
            <a:schemeClr val="accent6"/>
          </a:effectRef>
          <a:fontRef idx="minor">
            <a:schemeClr val="tx1"/>
          </a:fontRef>
        </p:style>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9" name="Picture 8" descr="IRTI Logo - Embosed - Text - 100 copy"/>
          <p:cNvPicPr/>
          <p:nvPr/>
        </p:nvPicPr>
        <p:blipFill>
          <a:blip r:embed="rId4">
            <a:extLst>
              <a:ext uri="{28A0092B-C50C-407E-A947-70E740481C1C}">
                <a14:useLocalDpi xmlns:a14="http://schemas.microsoft.com/office/drawing/2010/main" val="0"/>
              </a:ext>
            </a:extLst>
          </a:blip>
          <a:srcRect/>
          <a:stretch>
            <a:fillRect/>
          </a:stretch>
        </p:blipFill>
        <p:spPr bwMode="auto">
          <a:xfrm>
            <a:off x="914400" y="1487146"/>
            <a:ext cx="1219200" cy="1560854"/>
          </a:xfrm>
          <a:prstGeom prst="rect">
            <a:avLst/>
          </a:prstGeom>
          <a:noFill/>
          <a:ln>
            <a:noFill/>
          </a:ln>
        </p:spPr>
      </p:pic>
      <p:graphicFrame>
        <p:nvGraphicFramePr>
          <p:cNvPr id="10" name="Object 9"/>
          <p:cNvGraphicFramePr>
            <a:graphicFrameLocks noChangeAspect="1"/>
          </p:cNvGraphicFramePr>
          <p:nvPr>
            <p:extLst>
              <p:ext uri="{D42A27DB-BD31-4B8C-83A1-F6EECF244321}">
                <p14:modId xmlns:p14="http://schemas.microsoft.com/office/powerpoint/2010/main" val="1079292226"/>
              </p:ext>
            </p:extLst>
          </p:nvPr>
        </p:nvGraphicFramePr>
        <p:xfrm>
          <a:off x="3048000" y="1487146"/>
          <a:ext cx="1352550" cy="1457325"/>
        </p:xfrm>
        <a:graphic>
          <a:graphicData uri="http://schemas.openxmlformats.org/presentationml/2006/ole">
            <mc:AlternateContent xmlns:mc="http://schemas.openxmlformats.org/markup-compatibility/2006">
              <mc:Choice xmlns:v="urn:schemas-microsoft-com:vml" Requires="v">
                <p:oleObj spid="_x0000_s3202" name="Bitmap Image" r:id="rId5" imgW="4266667" imgH="4580952" progId="Paint.Picture">
                  <p:embed/>
                </p:oleObj>
              </mc:Choice>
              <mc:Fallback>
                <p:oleObj name="Bitmap Image" r:id="rId5" imgW="4266667" imgH="4580952"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1487146"/>
                        <a:ext cx="1352550"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417659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8651" y="1359354"/>
            <a:ext cx="7794381" cy="4812846"/>
          </a:xfrm>
          <a:ln>
            <a:noFill/>
          </a:ln>
        </p:spPr>
        <p:txBody>
          <a:bodyPr>
            <a:normAutofit/>
          </a:bodyPr>
          <a:lstStyle/>
          <a:p>
            <a:pPr>
              <a:buFont typeface="Wingdings" panose="05000000000000000000" pitchFamily="2" charset="2"/>
              <a:buChar char="q"/>
            </a:pPr>
            <a:r>
              <a:rPr lang="en-US" sz="1400" dirty="0"/>
              <a:t>About IRTI</a:t>
            </a:r>
          </a:p>
          <a:p>
            <a:pPr>
              <a:buFont typeface="Wingdings" panose="05000000000000000000" pitchFamily="2" charset="2"/>
              <a:buChar char="q"/>
            </a:pPr>
            <a:r>
              <a:rPr lang="en-US" sz="1400" dirty="0"/>
              <a:t>About CIBAFI</a:t>
            </a:r>
          </a:p>
          <a:p>
            <a:pPr>
              <a:buFont typeface="Wingdings" panose="05000000000000000000" pitchFamily="2" charset="2"/>
              <a:buChar char="q"/>
            </a:pPr>
            <a:r>
              <a:rPr lang="en-US" sz="1400" dirty="0"/>
              <a:t>Background and Rationale</a:t>
            </a:r>
          </a:p>
          <a:p>
            <a:pPr>
              <a:buFont typeface="Wingdings" panose="05000000000000000000" pitchFamily="2" charset="2"/>
              <a:buChar char="q"/>
            </a:pPr>
            <a:r>
              <a:rPr lang="en-US" sz="1400" dirty="0"/>
              <a:t>Main Objectives</a:t>
            </a:r>
          </a:p>
          <a:p>
            <a:pPr>
              <a:buFont typeface="Wingdings" panose="05000000000000000000" pitchFamily="2" charset="2"/>
              <a:buChar char="q"/>
            </a:pPr>
            <a:r>
              <a:rPr lang="en-US" sz="1400" dirty="0"/>
              <a:t>Target Users</a:t>
            </a:r>
          </a:p>
          <a:p>
            <a:pPr>
              <a:buFont typeface="Wingdings" panose="05000000000000000000" pitchFamily="2" charset="2"/>
              <a:buChar char="q"/>
            </a:pPr>
            <a:r>
              <a:rPr lang="en-GB" sz="1400" dirty="0"/>
              <a:t>Components of IFII</a:t>
            </a:r>
          </a:p>
          <a:p>
            <a:pPr>
              <a:buFont typeface="Wingdings" panose="05000000000000000000" pitchFamily="2" charset="2"/>
              <a:buChar char="q"/>
            </a:pPr>
            <a:r>
              <a:rPr lang="en-GB" sz="1400" dirty="0"/>
              <a:t>Main Features</a:t>
            </a:r>
          </a:p>
          <a:p>
            <a:pPr>
              <a:buFont typeface="Wingdings" panose="05000000000000000000" pitchFamily="2" charset="2"/>
              <a:buChar char="q"/>
            </a:pPr>
            <a:r>
              <a:rPr lang="en-GB" sz="1400" dirty="0"/>
              <a:t>Project Implementation</a:t>
            </a:r>
            <a:r>
              <a:rPr lang="en-US" sz="1400" b="1" dirty="0" err="1">
                <a:solidFill>
                  <a:schemeClr val="bg1"/>
                </a:solidFill>
                <a:cs typeface="Times New Roman" panose="02020603050405020304" pitchFamily="18" charset="0"/>
              </a:rPr>
              <a:t>nks</a:t>
            </a:r>
            <a:r>
              <a:rPr lang="en-US" sz="1400" b="1" dirty="0">
                <a:solidFill>
                  <a:schemeClr val="bg1"/>
                </a:solidFill>
                <a:cs typeface="Times New Roman" panose="02020603050405020304" pitchFamily="18" charset="0"/>
              </a:rPr>
              <a:t> Information Database</a:t>
            </a:r>
            <a:endParaRPr lang="en-US" sz="1400" b="1" i="1" dirty="0">
              <a:solidFill>
                <a:schemeClr val="bg1"/>
              </a:solidFill>
              <a:latin typeface="Arial" pitchFamily="34" charset="0"/>
              <a:cs typeface="Arial" pitchFamily="34" charset="0"/>
            </a:endParaRPr>
          </a:p>
          <a:p>
            <a:pPr>
              <a:buFont typeface="Wingdings" panose="05000000000000000000" pitchFamily="2" charset="2"/>
              <a:buChar char="q"/>
            </a:pPr>
            <a:r>
              <a:rPr lang="en-GB" sz="1400" dirty="0"/>
              <a:t>Risks &amp; Challenges</a:t>
            </a:r>
          </a:p>
          <a:p>
            <a:pPr>
              <a:buFont typeface="Wingdings" panose="05000000000000000000" pitchFamily="2" charset="2"/>
              <a:buChar char="q"/>
            </a:pPr>
            <a:r>
              <a:rPr lang="en-GB" sz="1400" dirty="0"/>
              <a:t>Other Modules</a:t>
            </a:r>
          </a:p>
          <a:p>
            <a:pPr>
              <a:buFont typeface="Wingdings" panose="05000000000000000000" pitchFamily="2" charset="2"/>
              <a:buChar char="q"/>
            </a:pPr>
            <a:r>
              <a:rPr lang="en-GB" sz="1400" dirty="0"/>
              <a:t>Contacts</a:t>
            </a:r>
          </a:p>
          <a:p>
            <a:pPr>
              <a:buFont typeface="Wingdings" panose="05000000000000000000" pitchFamily="2" charset="2"/>
              <a:buChar char="q"/>
            </a:pPr>
            <a:endParaRPr lang="en-GB" sz="1400" dirty="0"/>
          </a:p>
        </p:txBody>
      </p:sp>
      <p:sp>
        <p:nvSpPr>
          <p:cNvPr id="5" name="Title 4"/>
          <p:cNvSpPr>
            <a:spLocks noGrp="1"/>
          </p:cNvSpPr>
          <p:nvPr>
            <p:ph type="title"/>
          </p:nvPr>
        </p:nvSpPr>
        <p:spPr/>
        <p:txBody>
          <a:bodyPr/>
          <a:lstStyle/>
          <a:p>
            <a:r>
              <a:rPr lang="en-US" dirty="0"/>
              <a:t>Agenda</a:t>
            </a:r>
          </a:p>
        </p:txBody>
      </p:sp>
      <p:sp>
        <p:nvSpPr>
          <p:cNvPr id="9" name="Rectangle 8"/>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Outline</a:t>
            </a:r>
            <a:endParaRPr lang="en-US" b="1" i="1" dirty="0">
              <a:solidFill>
                <a:schemeClr val="bg1"/>
              </a:solidFill>
              <a:latin typeface="Arial" pitchFamily="34" charset="0"/>
              <a:cs typeface="Arial" pitchFamily="34" charset="0"/>
            </a:endParaRPr>
          </a:p>
        </p:txBody>
      </p:sp>
      <p:sp>
        <p:nvSpPr>
          <p:cNvPr id="15"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186135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525135352"/>
              </p:ext>
            </p:extLst>
          </p:nvPr>
        </p:nvGraphicFramePr>
        <p:xfrm>
          <a:off x="560614" y="3200400"/>
          <a:ext cx="7957457"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255883" y="174585"/>
            <a:ext cx="7794381" cy="990146"/>
          </a:xfrm>
        </p:spPr>
        <p:txBody>
          <a:bodyPr/>
          <a:lstStyle/>
          <a:p>
            <a:r>
              <a:rPr lang="en-US" dirty="0"/>
              <a:t>Agenda</a:t>
            </a:r>
          </a:p>
        </p:txBody>
      </p:sp>
      <p:sp>
        <p:nvSpPr>
          <p:cNvPr id="9" name="Rectangle 8"/>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About IRTI</a:t>
            </a:r>
            <a:endParaRPr lang="en-US" b="1" i="1" dirty="0">
              <a:solidFill>
                <a:schemeClr val="bg1"/>
              </a:solidFill>
              <a:latin typeface="Arial" pitchFamily="34" charset="0"/>
              <a:cs typeface="Arial" pitchFamily="34" charset="0"/>
            </a:endParaRPr>
          </a:p>
        </p:txBody>
      </p:sp>
      <p:sp>
        <p:nvSpPr>
          <p:cNvPr id="15" name="Text Box 11"/>
          <p:cNvSpPr txBox="1">
            <a:spLocks noChangeArrowheads="1"/>
          </p:cNvSpPr>
          <p:nvPr/>
        </p:nvSpPr>
        <p:spPr bwMode="auto">
          <a:xfrm>
            <a:off x="169817" y="6400819"/>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
        <p:nvSpPr>
          <p:cNvPr id="8" name="Rectangle 7"/>
          <p:cNvSpPr/>
          <p:nvPr/>
        </p:nvSpPr>
        <p:spPr>
          <a:xfrm>
            <a:off x="195943" y="1120676"/>
            <a:ext cx="8686800" cy="2031325"/>
          </a:xfrm>
          <a:prstGeom prst="rect">
            <a:avLst/>
          </a:prstGeom>
        </p:spPr>
        <p:txBody>
          <a:bodyPr wrap="square">
            <a:spAutoFit/>
          </a:bodyPr>
          <a:lstStyle/>
          <a:p>
            <a:pPr algn="just"/>
            <a:endParaRPr lang="en-US" dirty="0"/>
          </a:p>
          <a:p>
            <a:pPr algn="just"/>
            <a:r>
              <a:rPr lang="en-US" dirty="0"/>
              <a:t>The Islamic Research and Training Institute (IRTI) is a Member of the Islamic Development Bank Group responsible for leading the development and sustenance of a dynamic and comprehensive Islamic Financial Services Industry that supports socio-economic development in Member Countries.</a:t>
            </a:r>
          </a:p>
          <a:p>
            <a:endParaRPr lang="en-US" dirty="0"/>
          </a:p>
          <a:p>
            <a:pPr algn="ctr"/>
            <a:r>
              <a:rPr lang="en-US" b="1" dirty="0"/>
              <a:t>IRTI’s key functions and responsibilities include:</a:t>
            </a:r>
          </a:p>
        </p:txBody>
      </p:sp>
    </p:spTree>
    <p:extLst>
      <p:ext uri="{BB962C8B-B14F-4D97-AF65-F5344CB8AC3E}">
        <p14:creationId xmlns:p14="http://schemas.microsoft.com/office/powerpoint/2010/main" val="366275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28600" y="228600"/>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prstClr val="white"/>
                </a:solidFill>
                <a:cs typeface="Times New Roman" panose="02020603050405020304" pitchFamily="18" charset="0"/>
              </a:rPr>
              <a:t>About CIBAFI</a:t>
            </a:r>
            <a:endParaRPr lang="en-US" b="1" i="1" dirty="0">
              <a:solidFill>
                <a:prstClr val="white"/>
              </a:solidFill>
              <a:latin typeface="Arial" pitchFamily="34" charset="0"/>
              <a:cs typeface="Arial" pitchFamily="34" charset="0"/>
            </a:endParaRPr>
          </a:p>
        </p:txBody>
      </p:sp>
      <p:sp>
        <p:nvSpPr>
          <p:cNvPr id="11" name="Rectangle 10"/>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sp>
        <p:nvSpPr>
          <p:cNvPr id="13" name="Line 18"/>
          <p:cNvSpPr>
            <a:spLocks noChangeShapeType="1"/>
          </p:cNvSpPr>
          <p:nvPr/>
        </p:nvSpPr>
        <p:spPr bwMode="auto">
          <a:xfrm flipV="1">
            <a:off x="152400" y="6286500"/>
            <a:ext cx="7863840" cy="0"/>
          </a:xfrm>
          <a:prstGeom prst="line">
            <a:avLst/>
          </a:prstGeom>
          <a:ln w="57150">
            <a:solidFill>
              <a:srgbClr val="F48120"/>
            </a:solidFill>
            <a:prstDash val="solid"/>
            <a:headEnd/>
            <a:tailEnd/>
          </a:ln>
        </p:spPr>
        <p:style>
          <a:lnRef idx="1">
            <a:schemeClr val="accent6"/>
          </a:lnRef>
          <a:fillRef idx="0">
            <a:schemeClr val="accent6"/>
          </a:fillRef>
          <a:effectRef idx="0">
            <a:schemeClr val="accent6"/>
          </a:effectRef>
          <a:fontRef idx="minor">
            <a:schemeClr val="tx1"/>
          </a:fontRef>
        </p:style>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sp>
        <p:nvSpPr>
          <p:cNvPr id="14" name="Rectangle 13"/>
          <p:cNvSpPr/>
          <p:nvPr/>
        </p:nvSpPr>
        <p:spPr>
          <a:xfrm>
            <a:off x="190500" y="1072877"/>
            <a:ext cx="6343650" cy="1477328"/>
          </a:xfrm>
          <a:prstGeom prst="rect">
            <a:avLst/>
          </a:prstGeom>
        </p:spPr>
        <p:txBody>
          <a:bodyPr wrap="square">
            <a:spAutoFit/>
          </a:bodyPr>
          <a:lstStyle/>
          <a:p>
            <a:pPr algn="just">
              <a:buClr>
                <a:srgbClr val="C00000"/>
              </a:buClr>
            </a:pPr>
            <a:r>
              <a:rPr lang="en-US" dirty="0">
                <a:solidFill>
                  <a:prstClr val="black"/>
                </a:solidFill>
              </a:rPr>
              <a:t>The General Council for Islamic Banks and Financial Institutions (CIBAFI) is a non-profit international infrastructure institution that constitutes the official umbrella for Islamic financial institutions in the world.</a:t>
            </a:r>
          </a:p>
          <a:p>
            <a:pPr algn="just"/>
            <a:endParaRPr lang="en-US" dirty="0">
              <a:solidFill>
                <a:prstClr val="black"/>
              </a:solidFill>
            </a:endParaRPr>
          </a:p>
        </p:txBody>
      </p:sp>
      <p:pic>
        <p:nvPicPr>
          <p:cNvPr id="16" name="Picture 15"/>
          <p:cNvPicPr/>
          <p:nvPr/>
        </p:nvPicPr>
        <p:blipFill>
          <a:blip r:embed="rId2" cstate="print">
            <a:extLst>
              <a:ext uri="{28A0092B-C50C-407E-A947-70E740481C1C}">
                <a14:useLocalDpi xmlns:a14="http://schemas.microsoft.com/office/drawing/2010/main" val="0"/>
              </a:ext>
            </a:extLst>
          </a:blip>
          <a:stretch>
            <a:fillRect/>
          </a:stretch>
        </p:blipFill>
        <p:spPr>
          <a:xfrm>
            <a:off x="6715125" y="1130738"/>
            <a:ext cx="2095500" cy="1600200"/>
          </a:xfrm>
          <a:prstGeom prst="rect">
            <a:avLst/>
          </a:prstGeom>
        </p:spPr>
      </p:pic>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r="2133" b="51867"/>
          <a:stretch/>
        </p:blipFill>
        <p:spPr bwMode="auto">
          <a:xfrm>
            <a:off x="193870" y="5000513"/>
            <a:ext cx="3158930" cy="1148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133562" y="2156218"/>
            <a:ext cx="5188497" cy="2646878"/>
          </a:xfrm>
          <a:prstGeom prst="rect">
            <a:avLst/>
          </a:prstGeom>
        </p:spPr>
        <p:txBody>
          <a:bodyPr wrap="square">
            <a:spAutoFit/>
          </a:bodyPr>
          <a:lstStyle/>
          <a:p>
            <a:pPr algn="just">
              <a:buClr>
                <a:srgbClr val="C00000"/>
              </a:buClr>
            </a:pPr>
            <a:r>
              <a:rPr lang="en-US" dirty="0">
                <a:solidFill>
                  <a:prstClr val="black"/>
                </a:solidFill>
              </a:rPr>
              <a:t>CIBAFI was founded by the </a:t>
            </a:r>
            <a:r>
              <a:rPr lang="en-US" i="1" dirty="0">
                <a:solidFill>
                  <a:srgbClr val="002060"/>
                </a:solidFill>
              </a:rPr>
              <a:t>Islamic Development Bank </a:t>
            </a:r>
            <a:r>
              <a:rPr lang="en-US" dirty="0">
                <a:solidFill>
                  <a:prstClr val="black"/>
                </a:solidFill>
              </a:rPr>
              <a:t>and 30 members. Following 15 years of operations, CIBAFI membership has </a:t>
            </a:r>
            <a:r>
              <a:rPr lang="en-US" dirty="0"/>
              <a:t>increased to </a:t>
            </a:r>
            <a:r>
              <a:rPr lang="en-US" sz="2000" b="1" i="1" dirty="0">
                <a:solidFill>
                  <a:srgbClr val="FF0000"/>
                </a:solidFill>
              </a:rPr>
              <a:t>over 120 members from over 30 jurisdictions</a:t>
            </a:r>
            <a:r>
              <a:rPr lang="en-US" i="1" dirty="0">
                <a:solidFill>
                  <a:srgbClr val="002060"/>
                </a:solidFill>
              </a:rPr>
              <a:t>, representing Islamic banks, market players, international intergovernmental organizations and professional firms, and industry associations. CIBAFI is recognized as a key piece in the international architecture of Islamic finance.</a:t>
            </a:r>
            <a:endParaRPr lang="en-US" dirty="0">
              <a:solidFill>
                <a:prstClr val="black"/>
              </a:solidFill>
            </a:endParaRPr>
          </a:p>
        </p:txBody>
      </p:sp>
      <p:sp>
        <p:nvSpPr>
          <p:cNvPr id="12"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pic>
        <p:nvPicPr>
          <p:cNvPr id="18" name="Picture 4">
            <a:extLst>
              <a:ext uri="{FF2B5EF4-FFF2-40B4-BE49-F238E27FC236}">
                <a16:creationId xmlns:a16="http://schemas.microsoft.com/office/drawing/2014/main" id="{0761117A-279C-4ABF-BE54-EC71F4DC37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6290" r="2133"/>
          <a:stretch/>
        </p:blipFill>
        <p:spPr bwMode="auto">
          <a:xfrm>
            <a:off x="3048000" y="4953077"/>
            <a:ext cx="3184720" cy="1292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7" name="Diagram 16">
            <a:extLst>
              <a:ext uri="{FF2B5EF4-FFF2-40B4-BE49-F238E27FC236}">
                <a16:creationId xmlns:a16="http://schemas.microsoft.com/office/drawing/2014/main" id="{DD54E822-FE98-478A-A7CF-A03AFBE45605}"/>
              </a:ext>
            </a:extLst>
          </p:cNvPr>
          <p:cNvGraphicFramePr/>
          <p:nvPr>
            <p:extLst>
              <p:ext uri="{D42A27DB-BD31-4B8C-83A1-F6EECF244321}">
                <p14:modId xmlns:p14="http://schemas.microsoft.com/office/powerpoint/2010/main" val="1952407863"/>
              </p:ext>
            </p:extLst>
          </p:nvPr>
        </p:nvGraphicFramePr>
        <p:xfrm>
          <a:off x="4427672" y="1295400"/>
          <a:ext cx="5481762" cy="58390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7476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24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8774538"/>
              </p:ext>
            </p:extLst>
          </p:nvPr>
        </p:nvGraphicFramePr>
        <p:xfrm>
          <a:off x="381001" y="1359354"/>
          <a:ext cx="8042032" cy="4706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Title 1"/>
          <p:cNvSpPr txBox="1">
            <a:spLocks/>
          </p:cNvSpPr>
          <p:nvPr/>
        </p:nvSpPr>
        <p:spPr>
          <a:xfrm>
            <a:off x="228600" y="228600"/>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Background and Rationale</a:t>
            </a:r>
          </a:p>
        </p:txBody>
      </p:sp>
      <p:sp>
        <p:nvSpPr>
          <p:cNvPr id="9" name="Rectangle 8"/>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344746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407969755"/>
              </p:ext>
            </p:extLst>
          </p:nvPr>
        </p:nvGraphicFramePr>
        <p:xfrm>
          <a:off x="628651" y="1359354"/>
          <a:ext cx="7600949" cy="4706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a:t>Main Objectives</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Main Objectives</a:t>
            </a:r>
            <a:endParaRPr lang="en-US" b="1" i="1" dirty="0">
              <a:solidFill>
                <a:schemeClr val="bg1"/>
              </a:solidFill>
              <a:latin typeface="Arial" pitchFamily="34" charset="0"/>
              <a:cs typeface="Arial" pitchFamily="34" charset="0"/>
            </a:endParaRPr>
          </a:p>
        </p:txBody>
      </p:sp>
      <p:sp>
        <p:nvSpPr>
          <p:cNvPr id="10"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101168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0777427"/>
              </p:ext>
            </p:extLst>
          </p:nvPr>
        </p:nvGraphicFramePr>
        <p:xfrm>
          <a:off x="642152" y="1447800"/>
          <a:ext cx="7794381" cy="4706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a:t>Target Users</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Target Users</a:t>
            </a:r>
            <a:endParaRPr lang="en-US" b="1" i="1" dirty="0">
              <a:solidFill>
                <a:schemeClr val="bg1"/>
              </a:solidFill>
              <a:latin typeface="Arial" pitchFamily="34" charset="0"/>
              <a:cs typeface="Arial" pitchFamily="34" charset="0"/>
            </a:endParaRPr>
          </a:p>
        </p:txBody>
      </p:sp>
      <p:sp>
        <p:nvSpPr>
          <p:cNvPr id="9"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311709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ln>
            <a:noFill/>
          </a:ln>
        </p:spPr>
        <p:txBody>
          <a:bodyPr>
            <a:normAutofit/>
          </a:bodyPr>
          <a:lstStyle/>
          <a:p>
            <a:pPr marL="0" indent="0" algn="just">
              <a:buNone/>
            </a:pPr>
            <a:r>
              <a:rPr lang="en-US" dirty="0"/>
              <a:t> </a:t>
            </a:r>
          </a:p>
        </p:txBody>
      </p:sp>
      <p:sp>
        <p:nvSpPr>
          <p:cNvPr id="5" name="Title 4"/>
          <p:cNvSpPr>
            <a:spLocks noGrp="1"/>
          </p:cNvSpPr>
          <p:nvPr>
            <p:ph type="title"/>
          </p:nvPr>
        </p:nvSpPr>
        <p:spPr/>
        <p:txBody>
          <a:bodyPr/>
          <a:lstStyle/>
          <a:p>
            <a:r>
              <a:rPr lang="en-US" dirty="0"/>
              <a:t>Components of IFII</a:t>
            </a:r>
          </a:p>
        </p:txBody>
      </p:sp>
      <p:sp>
        <p:nvSpPr>
          <p:cNvPr id="8" name="Slide Number Placeholder 2"/>
          <p:cNvSpPr txBox="1">
            <a:spLocks/>
          </p:cNvSpPr>
          <p:nvPr/>
        </p:nvSpPr>
        <p:spPr>
          <a:xfrm>
            <a:off x="6470746" y="5991228"/>
            <a:ext cx="1473811" cy="365125"/>
          </a:xfrm>
          <a:prstGeom prst="rect">
            <a:avLst/>
          </a:prstGeom>
        </p:spPr>
        <p:txBody>
          <a:bodyPr vert="horz" lIns="91440" tIns="45720" rIns="91440" bIns="45720" rtlCol="0" anchor="ctr"/>
          <a:lstStyle>
            <a:defPPr>
              <a:defRPr lang="en-US"/>
            </a:defPPr>
            <a:lvl1pPr marL="0" algn="ctr" defTabSz="914400" rtl="0" eaLnBrk="1" latinLnBrk="0" hangingPunct="1">
              <a:defRPr lang="en-US" sz="14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280FD8-6CAE-44ED-B6E1-E7A7300DCA2B}" type="slidenum">
              <a:rPr lang="en-US" smtClean="0"/>
              <a:pPr/>
              <a:t>8</a:t>
            </a:fld>
            <a:endParaRPr lang="en-US" dirty="0"/>
          </a:p>
        </p:txBody>
      </p:sp>
      <p:graphicFrame>
        <p:nvGraphicFramePr>
          <p:cNvPr id="9" name="Diagram 8"/>
          <p:cNvGraphicFramePr>
            <a:graphicFrameLocks/>
          </p:cNvGraphicFramePr>
          <p:nvPr>
            <p:extLst>
              <p:ext uri="{D42A27DB-BD31-4B8C-83A1-F6EECF244321}">
                <p14:modId xmlns:p14="http://schemas.microsoft.com/office/powerpoint/2010/main" val="1478533418"/>
              </p:ext>
            </p:extLst>
          </p:nvPr>
        </p:nvGraphicFramePr>
        <p:xfrm>
          <a:off x="1436298" y="1219200"/>
          <a:ext cx="6240780" cy="449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Components of IFII</a:t>
            </a:r>
            <a:endParaRPr lang="en-US" b="1" i="1" dirty="0">
              <a:solidFill>
                <a:schemeClr val="bg1"/>
              </a:solidFill>
              <a:latin typeface="Arial" pitchFamily="34" charset="0"/>
              <a:cs typeface="Arial" pitchFamily="34" charset="0"/>
            </a:endParaRPr>
          </a:p>
        </p:txBody>
      </p:sp>
      <p:sp>
        <p:nvSpPr>
          <p:cNvPr id="13"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158817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42152" y="1633098"/>
            <a:ext cx="7794381" cy="4706166"/>
          </a:xfrm>
          <a:ln>
            <a:noFill/>
          </a:ln>
        </p:spPr>
        <p:txBody>
          <a:bodyPr>
            <a:normAutofit fontScale="70000" lnSpcReduction="20000"/>
          </a:bodyPr>
          <a:lstStyle/>
          <a:p>
            <a:pPr>
              <a:buFont typeface="Wingdings" panose="05000000000000000000" pitchFamily="2" charset="2"/>
              <a:buChar char="q"/>
            </a:pPr>
            <a:r>
              <a:rPr lang="en-US" dirty="0"/>
              <a:t>User ability to generate customized reports</a:t>
            </a:r>
          </a:p>
          <a:p>
            <a:pPr>
              <a:buFont typeface="Wingdings" panose="05000000000000000000" pitchFamily="2" charset="2"/>
              <a:buChar char="q"/>
            </a:pPr>
            <a:r>
              <a:rPr lang="en-US" dirty="0"/>
              <a:t>Fully search optimized</a:t>
            </a:r>
          </a:p>
          <a:p>
            <a:pPr>
              <a:buFont typeface="Wingdings" panose="05000000000000000000" pitchFamily="2" charset="2"/>
              <a:buChar char="q"/>
            </a:pPr>
            <a:r>
              <a:rPr lang="en-US" dirty="0"/>
              <a:t>Cloud-based system</a:t>
            </a:r>
          </a:p>
          <a:p>
            <a:pPr>
              <a:buFont typeface="Wingdings" panose="05000000000000000000" pitchFamily="2" charset="2"/>
              <a:buChar char="q"/>
            </a:pPr>
            <a:r>
              <a:rPr lang="en-US" dirty="0"/>
              <a:t>Responsive web design (desktop, smartphones, tablet, etc.)</a:t>
            </a:r>
          </a:p>
          <a:p>
            <a:pPr>
              <a:buFont typeface="Wingdings" panose="05000000000000000000" pitchFamily="2" charset="2"/>
              <a:buChar char="q"/>
            </a:pPr>
            <a:r>
              <a:rPr lang="en-US" dirty="0"/>
              <a:t>Cross-browser compatible (Chrome, Firefox, IE, Safari, etc.)</a:t>
            </a:r>
          </a:p>
          <a:p>
            <a:pPr>
              <a:buFont typeface="Wingdings" panose="05000000000000000000" pitchFamily="2" charset="2"/>
              <a:buChar char="q"/>
            </a:pPr>
            <a:r>
              <a:rPr lang="en-US" dirty="0"/>
              <a:t>Scalable, resilient and secure system</a:t>
            </a:r>
          </a:p>
          <a:p>
            <a:pPr>
              <a:buFont typeface="Wingdings" panose="05000000000000000000" pitchFamily="2" charset="2"/>
              <a:buChar char="q"/>
            </a:pPr>
            <a:r>
              <a:rPr lang="en-US" dirty="0"/>
              <a:t>User friendly navigation</a:t>
            </a:r>
          </a:p>
        </p:txBody>
      </p:sp>
      <p:sp>
        <p:nvSpPr>
          <p:cNvPr id="5" name="Title 4"/>
          <p:cNvSpPr>
            <a:spLocks noGrp="1"/>
          </p:cNvSpPr>
          <p:nvPr>
            <p:ph type="title"/>
          </p:nvPr>
        </p:nvSpPr>
        <p:spPr/>
        <p:txBody>
          <a:bodyPr/>
          <a:lstStyle/>
          <a:p>
            <a:r>
              <a:rPr lang="en-US" dirty="0"/>
              <a:t>Main Features</a:t>
            </a:r>
          </a:p>
        </p:txBody>
      </p:sp>
      <p:sp>
        <p:nvSpPr>
          <p:cNvPr id="6" name="Rectangle 5"/>
          <p:cNvSpPr>
            <a:spLocks noChangeArrowheads="1"/>
          </p:cNvSpPr>
          <p:nvPr/>
        </p:nvSpPr>
        <p:spPr bwMode="auto">
          <a:xfrm>
            <a:off x="152400" y="152400"/>
            <a:ext cx="8839200" cy="6525418"/>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Title 1"/>
          <p:cNvSpPr txBox="1">
            <a:spLocks/>
          </p:cNvSpPr>
          <p:nvPr/>
        </p:nvSpPr>
        <p:spPr>
          <a:xfrm>
            <a:off x="195943" y="215899"/>
            <a:ext cx="8686800" cy="838201"/>
          </a:xfrm>
          <a:prstGeom prst="rect">
            <a:avLst/>
          </a:prstGeom>
          <a:solidFill>
            <a:srgbClr val="002060"/>
          </a:solidFill>
          <a:ln>
            <a:solidFill>
              <a:srgbClr val="878B8F"/>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cs typeface="Times New Roman" panose="02020603050405020304" pitchFamily="18" charset="0"/>
              </a:rPr>
              <a:t>Main Features</a:t>
            </a:r>
            <a:endParaRPr lang="en-US" b="1" i="1" dirty="0">
              <a:solidFill>
                <a:schemeClr val="bg1"/>
              </a:solidFill>
              <a:latin typeface="Arial" pitchFamily="34" charset="0"/>
              <a:cs typeface="Arial" pitchFamily="34" charset="0"/>
            </a:endParaRPr>
          </a:p>
        </p:txBody>
      </p:sp>
      <p:sp>
        <p:nvSpPr>
          <p:cNvPr id="9" name="Text Box 11"/>
          <p:cNvSpPr txBox="1">
            <a:spLocks noChangeArrowheads="1"/>
          </p:cNvSpPr>
          <p:nvPr/>
        </p:nvSpPr>
        <p:spPr bwMode="auto">
          <a:xfrm>
            <a:off x="166914" y="6386342"/>
            <a:ext cx="8839200" cy="276999"/>
          </a:xfrm>
          <a:prstGeom prst="rect">
            <a:avLst/>
          </a:prstGeom>
          <a:solidFill>
            <a:srgbClr val="002060"/>
          </a:solidFill>
          <a:ln>
            <a:solidFill>
              <a:srgbClr val="002060"/>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b="1" i="1" dirty="0">
                <a:solidFill>
                  <a:schemeClr val="bg1"/>
                </a:solidFill>
              </a:rPr>
              <a:t>            Islamic Research and Training Institute (IRTI)                    General Council for Islamic Banks and Financial Institutions (CIBAFI)</a:t>
            </a:r>
            <a:endParaRPr lang="en-US" sz="1600" b="1" i="1" dirty="0">
              <a:solidFill>
                <a:schemeClr val="bg1"/>
              </a:solidFill>
            </a:endParaRPr>
          </a:p>
        </p:txBody>
      </p:sp>
    </p:spTree>
    <p:extLst>
      <p:ext uri="{BB962C8B-B14F-4D97-AF65-F5344CB8AC3E}">
        <p14:creationId xmlns:p14="http://schemas.microsoft.com/office/powerpoint/2010/main" val="3010488421"/>
      </p:ext>
    </p:extLst>
  </p:cSld>
  <p:clrMapOvr>
    <a:masterClrMapping/>
  </p:clrMapOvr>
</p:sld>
</file>

<file path=ppt/theme/theme1.xml><?xml version="1.0" encoding="utf-8"?>
<a:theme xmlns:a="http://schemas.openxmlformats.org/drawingml/2006/main" name="CIBAFI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11705</TotalTime>
  <Words>1164</Words>
  <Application>Microsoft Office PowerPoint</Application>
  <PresentationFormat>On-screen Show (4:3)</PresentationFormat>
  <Paragraphs>131</Paragraphs>
  <Slides>14</Slides>
  <Notes>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Times New Roman</vt:lpstr>
      <vt:lpstr>Wingdings</vt:lpstr>
      <vt:lpstr>CIBAFI1</vt:lpstr>
      <vt:lpstr>Theme1</vt:lpstr>
      <vt:lpstr>Bitmap Image</vt:lpstr>
      <vt:lpstr>PowerPoint Presentation</vt:lpstr>
      <vt:lpstr>Agenda</vt:lpstr>
      <vt:lpstr>Agenda</vt:lpstr>
      <vt:lpstr>PowerPoint Presentation</vt:lpstr>
      <vt:lpstr>PowerPoint Presentation</vt:lpstr>
      <vt:lpstr>Main Objectives</vt:lpstr>
      <vt:lpstr>Target Users</vt:lpstr>
      <vt:lpstr>Components of IFII</vt:lpstr>
      <vt:lpstr>Main Features</vt:lpstr>
      <vt:lpstr>Project Implementation</vt:lpstr>
      <vt:lpstr>Data Collection</vt:lpstr>
      <vt:lpstr>Data Collection</vt:lpstr>
      <vt:lpstr>Data Collection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event/session</dc:title>
  <dc:creator>Aziza</dc:creator>
  <cp:lastModifiedBy>Swe Mar Than</cp:lastModifiedBy>
  <cp:revision>513</cp:revision>
  <cp:lastPrinted>2017-09-20T08:32:26Z</cp:lastPrinted>
  <dcterms:created xsi:type="dcterms:W3CDTF">2014-06-23T06:32:34Z</dcterms:created>
  <dcterms:modified xsi:type="dcterms:W3CDTF">2017-10-16T14:02:28Z</dcterms:modified>
</cp:coreProperties>
</file>