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9" r:id="rId1"/>
    <p:sldMasterId id="2147483673" r:id="rId2"/>
    <p:sldMasterId id="2147483686" r:id="rId3"/>
  </p:sldMasterIdLst>
  <p:notesMasterIdLst>
    <p:notesMasterId r:id="rId25"/>
  </p:notesMasterIdLst>
  <p:handoutMasterIdLst>
    <p:handoutMasterId r:id="rId26"/>
  </p:handoutMasterIdLst>
  <p:sldIdLst>
    <p:sldId id="256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3" r:id="rId14"/>
    <p:sldId id="354" r:id="rId15"/>
    <p:sldId id="355" r:id="rId16"/>
    <p:sldId id="356" r:id="rId17"/>
    <p:sldId id="357" r:id="rId18"/>
    <p:sldId id="362" r:id="rId19"/>
    <p:sldId id="359" r:id="rId20"/>
    <p:sldId id="360" r:id="rId21"/>
    <p:sldId id="364" r:id="rId22"/>
    <p:sldId id="361" r:id="rId23"/>
    <p:sldId id="358" r:id="rId24"/>
  </p:sldIdLst>
  <p:sldSz cx="9144000" cy="6858000" type="screen4x3"/>
  <p:notesSz cx="7099300" cy="939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BC3700"/>
      </a:buClr>
      <a:buFont typeface="Monotype Sorts" pitchFamily="2" charset="2"/>
      <a:buChar char="n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209"/>
    <a:srgbClr val="F39FD1"/>
    <a:srgbClr val="F35B1B"/>
    <a:srgbClr val="BC3700"/>
    <a:srgbClr val="3366CC"/>
    <a:srgbClr val="002BB4"/>
    <a:srgbClr val="0F41EE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75583" autoAdjust="0"/>
  </p:normalViewPr>
  <p:slideViewPr>
    <p:cSldViewPr>
      <p:cViewPr varScale="1">
        <p:scale>
          <a:sx n="56" d="100"/>
          <a:sy n="56" d="100"/>
        </p:scale>
        <p:origin x="18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22"/>
    </p:cViewPr>
  </p:sorterViewPr>
  <p:notesViewPr>
    <p:cSldViewPr>
      <p:cViewPr>
        <p:scale>
          <a:sx n="75" d="100"/>
          <a:sy n="75" d="100"/>
        </p:scale>
        <p:origin x="2370" y="-234"/>
      </p:cViewPr>
      <p:guideLst>
        <p:guide orient="horz" pos="296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228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64050"/>
            <a:ext cx="5203825" cy="422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03" tIns="45734" rIns="93103" bIns="45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6438"/>
            <a:ext cx="4695825" cy="3521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15113" y="8991600"/>
            <a:ext cx="411162" cy="31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3103" tIns="45734" rIns="93103" bIns="45734" anchor="ctr">
            <a:spAutoFit/>
          </a:bodyPr>
          <a:lstStyle/>
          <a:p>
            <a:pPr algn="r" defTabSz="941388">
              <a:spcBef>
                <a:spcPct val="0"/>
              </a:spcBef>
              <a:buClrTx/>
              <a:buFontTx/>
              <a:buNone/>
              <a:defRPr/>
            </a:pPr>
            <a:fld id="{5746C9D3-9835-4222-9996-0FB3F461B31C}" type="slidenum">
              <a:rPr lang="en-US" sz="1400">
                <a:cs typeface="+mn-cs"/>
              </a:rPr>
              <a:pPr algn="r" defTabSz="941388">
                <a:spcBef>
                  <a:spcPct val="0"/>
                </a:spcBef>
                <a:buClrTx/>
                <a:buFontTx/>
                <a:buNone/>
                <a:defRPr/>
              </a:pPr>
              <a:t>‹#›</a:t>
            </a:fld>
            <a:endParaRPr lang="en-US" sz="14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060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7738" y="2851150"/>
            <a:ext cx="5046662" cy="5840413"/>
          </a:xfrm>
          <a:noFill/>
          <a:ln w="9525"/>
        </p:spPr>
        <p:txBody>
          <a:bodyPr/>
          <a:lstStyle/>
          <a:p>
            <a:pPr eaLnBrk="1" hangingPunct="1"/>
            <a:endParaRPr lang="en-US" sz="1800" dirty="0" smtClean="0"/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8363" y="714375"/>
            <a:ext cx="2428875" cy="1820863"/>
          </a:xfrm>
          <a:ln cap="flat"/>
        </p:spPr>
      </p:sp>
    </p:spTree>
    <p:extLst>
      <p:ext uri="{BB962C8B-B14F-4D97-AF65-F5344CB8AC3E}">
        <p14:creationId xmlns:p14="http://schemas.microsoft.com/office/powerpoint/2010/main" val="495007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Accounting definitions of operational expenses can differ</a:t>
            </a:r>
          </a:p>
          <a:p>
            <a:pPr lvl="1"/>
            <a:r>
              <a:rPr lang="en-US" dirty="0" smtClean="0"/>
              <a:t>Normal business operations other than manufacturing costs </a:t>
            </a:r>
          </a:p>
          <a:p>
            <a:pPr lvl="2"/>
            <a:r>
              <a:rPr lang="en-US" dirty="0" smtClean="0"/>
              <a:t>However, sometimes manufacturing costs are included</a:t>
            </a:r>
          </a:p>
          <a:p>
            <a:pPr lvl="1"/>
            <a:r>
              <a:rPr lang="en-US" dirty="0" smtClean="0"/>
              <a:t>Financial changes might be excluded (holding gains and losses, write-offs)</a:t>
            </a:r>
          </a:p>
          <a:p>
            <a:r>
              <a:rPr lang="en-US" dirty="0" smtClean="0"/>
              <a:t>What definitions are used by countries in their statistics for conventional banks?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32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33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solidFill>
                <a:srgbClr val="FF0000"/>
              </a:solidFill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effectLst/>
              </a:rPr>
              <a:t>Derived from Table 4.5 of 2011 Compilation Guide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i="1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effectLst/>
              </a:rPr>
              <a:t>*</a:t>
            </a:r>
            <a:r>
              <a:rPr lang="en-US" sz="1200" i="1" dirty="0" smtClean="0">
                <a:effectLst/>
              </a:rPr>
              <a:t> </a:t>
            </a:r>
            <a:r>
              <a:rPr lang="en-US" sz="1200" b="1" i="1" dirty="0" smtClean="0">
                <a:effectLst/>
              </a:rPr>
              <a:t> </a:t>
            </a:r>
            <a:r>
              <a:rPr lang="en-US" sz="1200" b="0" i="0" dirty="0" smtClean="0">
                <a:effectLst/>
              </a:rPr>
              <a:t>FSI</a:t>
            </a:r>
            <a:r>
              <a:rPr lang="en-US" sz="1200" b="0" i="0" baseline="0" dirty="0" smtClean="0">
                <a:effectLst/>
              </a:rPr>
              <a:t> Compilation Guide ¶4.33 says provisions for interest accrual on nonperforming assets should not be included in loan loss provisions as they are within net interest income. </a:t>
            </a:r>
            <a:endParaRPr lang="en-US" sz="1200" b="1" i="1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effectLst/>
              </a:rPr>
              <a:t>Line 6a – Analogous to interest distributions to depositors in conventional banks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effectLst/>
              </a:rPr>
              <a:t>Line 6b – Analogous to net interest income of conventional banks (Line 2 of Table 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effectLst/>
              </a:rPr>
              <a:t>Line 7 – Bank share in restricted investment income</a:t>
            </a:r>
            <a:r>
              <a:rPr lang="en-US" sz="1200" i="0" baseline="0" dirty="0" smtClean="0">
                <a:effectLst/>
              </a:rPr>
              <a:t> is calculated in separate accounts similar to those for investment funds. Per </a:t>
            </a:r>
            <a:r>
              <a:rPr lang="en-US" sz="1200" b="0" i="0" dirty="0" smtClean="0">
                <a:effectLst/>
              </a:rPr>
              <a:t>Table 4.5 of </a:t>
            </a:r>
            <a:r>
              <a:rPr lang="en-US" sz="1200" b="0" i="1" dirty="0" smtClean="0">
                <a:effectLst/>
              </a:rPr>
              <a:t>2011 Compilation Guide</a:t>
            </a:r>
            <a:r>
              <a:rPr lang="en-US" sz="1200" b="0" i="0" dirty="0" smtClean="0">
                <a:effectLst/>
              </a:rPr>
              <a:t>, only the net income is reflected</a:t>
            </a:r>
            <a:r>
              <a:rPr lang="en-US" sz="1200" b="0" i="0" baseline="0" dirty="0" smtClean="0">
                <a:effectLst/>
              </a:rPr>
              <a:t> on the bank income statement.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D4C1A508-F2DC-4351-9ADD-12D8804469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1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baseline="0" dirty="0" smtClean="0">
                <a:solidFill>
                  <a:srgbClr val="FF0000"/>
                </a:solidFill>
                <a:effectLst/>
              </a:rPr>
              <a:t> </a:t>
            </a:r>
            <a:endParaRPr lang="en-US" sz="1200" b="1" i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D4C1A508-F2DC-4351-9ADD-12D8804469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11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11250" y="4615610"/>
            <a:ext cx="5203825" cy="4227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D4C1A508-F2DC-4351-9ADD-12D8804469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7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268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6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28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55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44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73B1CD8D-B8CD-49EE-BD1C-A3DF249B1150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029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1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0025" y="1149350"/>
            <a:ext cx="4187825" cy="3141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*</a:t>
            </a:r>
            <a:r>
              <a:rPr lang="en-US" dirty="0" smtClean="0"/>
              <a:t> The </a:t>
            </a:r>
            <a:r>
              <a:rPr lang="en-US" i="1" dirty="0" smtClean="0"/>
              <a:t>FSI Compilation Guide </a:t>
            </a:r>
            <a:r>
              <a:rPr lang="en-US" dirty="0"/>
              <a:t>¶6.26 </a:t>
            </a:r>
            <a:r>
              <a:rPr lang="en-US" dirty="0" smtClean="0"/>
              <a:t>recommends that FSIs use an “operational income” concept before extraordinary events and taxes.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D4C1A508-F2DC-4351-9ADD-12D8804469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0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16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6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Ideally, “Income before income tax” (line 11) should be before extraordinary items. Large changes in extraordinary items could result in changes in income taxes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Note – Extraordinary items is no longer permitted under IFRS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4434" y="8843123"/>
            <a:ext cx="3057183" cy="465977"/>
          </a:xfrm>
          <a:prstGeom prst="rect">
            <a:avLst/>
          </a:prstGeom>
        </p:spPr>
        <p:txBody>
          <a:bodyPr/>
          <a:lstStyle/>
          <a:p>
            <a:fld id="{D4C1A508-F2DC-4351-9ADD-12D8804469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5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0D4D5-BD3D-4983-A0AB-66159C964872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6855-06E4-46C8-BA0C-A4A6741F9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0843-B94D-415D-8B0C-5D0F82197EA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4359-9D4A-453C-A097-7552B611F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4226-5CE5-42A8-8C85-4581D19642C9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C182-2306-4E02-97EE-C3C5037FB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buFont typeface="Monotype Sorts" pitchFamily="2" charset="2"/>
              <a:buNone/>
              <a:defRPr b="1"/>
            </a:lvl1pPr>
          </a:lstStyle>
          <a:p>
            <a:pPr>
              <a:defRPr/>
            </a:pPr>
            <a:fld id="{54C9C965-BB5A-4F0B-9BC5-84E4DFBC0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D3F6-65F8-4B0B-A892-FBBA9EC0E13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0C39B-AE74-4871-9E1C-B604CD08B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86075-9996-482A-A850-F5714EDEB645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CB040-CAE1-4D79-87A4-3316D90F2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8A9E2-AE3B-4570-AD2F-F308703E80BD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7DCF3-F057-459F-9934-918235CB8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E72C-F46D-4FF0-9F3C-957E24010790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2BA72-6C27-48A6-A0B4-70EAFBCA6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484AC-EE64-42B1-9501-132B4CAA3843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B671-1FB7-4A50-8C3D-1CCCCC58F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46399-8E0C-4EB5-BDDA-ED63EF0E128B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6E2B0-5DC9-4BFF-87E2-240AFBA1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69118-7FF4-4504-842D-691FA4CFA9A5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DD942-481A-44B7-A963-BA0A24B8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B550-E37F-4238-A156-3E4EFC2C2C00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0AB47-0266-493B-8D6D-022D3E8AF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6DB30-FFA2-476C-9273-5FFA0BF26CC2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06B57-2DC7-41A8-A12E-179DEC56F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90113-765C-45B7-B370-4FEF155CF069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7B26-AAA1-4EB2-8EBA-B33F89D2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13DED-6697-4FD8-88FD-652AD68D78D4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2E07-05F1-4791-926F-E90D087F0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C887-5420-4B0C-B78F-3CF3E2AEB88C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DEBE-D609-4B19-AF74-CF8D664F2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EE780-78B6-4031-BB93-4EA151ED118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10F1-6DE8-46A4-999C-C986986F2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3637-4166-45F2-B366-CFF6871BE12C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0BCE5-16FB-4AFA-BEF2-CA58C92FA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CD643-7FA0-48F3-BEE0-506922BB10B0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96865-E9A0-413A-88C4-7F12CD5E2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6C200-518E-48F3-992A-777842072101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D94-43EF-4C0A-8DD7-C7056F070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AD25-01B8-451C-8133-34BF066AEE82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0175-C43A-483B-94A1-4782782E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E9388-044A-4B49-9456-502BAA3C43A2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FAF34-F94A-4D31-AF71-137366366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ED59-A039-4E68-872D-26A30233FE1D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12391-986D-427B-9195-C9D0CF4C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E5FC8-88A9-40AE-9667-36E2A53AD02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B18F-F9D4-4B25-BE7D-AFC71D22F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DF2CC-561C-4E5A-BB25-41A97F06FFCF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864C-69E2-498A-82CB-958C0418F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52C52-8265-4BB2-9BB1-E84DA2702404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17206-9BE9-427C-9602-14BD47F65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7667-CEA4-4172-821E-1AD2C820A4D2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381F-57F3-451D-9295-A9C8C0C91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A8FA-E539-4FB4-8355-8A7A9513E0CF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EEDD-6A19-4E19-8344-B130F1DE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0EFDC-7277-406A-93A6-61CB7B55A58A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F7852-FAC1-42EF-AB71-C822A7473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525B-E924-45C4-8131-93DD39A96620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E31B5-E298-4460-8202-DF2A9A91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9712-32BD-4293-BFAD-DEE12A743AF3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83575-942D-4DCD-92A0-849952D04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1744A-2C37-46A7-A485-A33D95447E7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EE23-41FF-4B4F-938C-B9C8C998B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B5909-6048-47C9-9BF8-7D2F7E78AD57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1E72C-C257-4846-9DAF-09E7B3118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463281D6-A1CD-41AD-ACA7-8B703F33831A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22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522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DDF4C60-D977-4C09-B0A6-7090A61F8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10EEAB-F0A1-4874-9A05-D92FD9F44B36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B106BC-DB8D-41C0-9500-2E04692F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818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818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7818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01" r:id="rId2"/>
    <p:sldLayoutId id="2147483923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96C8D02-4AA0-4773-AF9A-F4BB57A69B7D}" type="datetime4">
              <a:rPr lang="en-US"/>
              <a:pPr>
                <a:defRPr/>
              </a:pPr>
              <a:t>October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ITP - 2009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3769452-7844-4083-869E-DD4C08B98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9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696200" cy="762000"/>
          </a:xfrm>
          <a:noFill/>
        </p:spPr>
        <p:txBody>
          <a:bodyPr/>
          <a:lstStyle/>
          <a:p>
            <a:pPr algn="ctr" eaLnBrk="1" hangingPunct="1"/>
            <a:r>
              <a:rPr lang="en-US" sz="2400" dirty="0">
                <a:latin typeface="Tahoma" pitchFamily="34" charset="0"/>
                <a:cs typeface="Tahoma" pitchFamily="34" charset="0"/>
              </a:rPr>
              <a:t>ISWGNA Task Force on Islamic Banking</a:t>
            </a:r>
            <a:br>
              <a:rPr lang="en-US" sz="2400" dirty="0">
                <a:latin typeface="Tahoma" pitchFamily="34" charset="0"/>
                <a:cs typeface="Tahoma" pitchFamily="34" charset="0"/>
              </a:rPr>
            </a:b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133600"/>
            <a:ext cx="7924800" cy="4267200"/>
          </a:xfrm>
          <a:noFill/>
        </p:spPr>
        <p:txBody>
          <a:bodyPr/>
          <a:lstStyle/>
          <a:p>
            <a:pPr algn="ctr"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Islamic Bank Income Statement and Balance Sheet</a:t>
            </a:r>
          </a:p>
          <a:p>
            <a:pPr algn="ctr"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sz="2000" dirty="0" smtClean="0">
                <a:latin typeface="Tahoma" pitchFamily="34" charset="0"/>
                <a:cs typeface="Tahoma" pitchFamily="34" charset="0"/>
              </a:rPr>
              <a:t>Russell Krueger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en-US" sz="2000" dirty="0" smtClean="0"/>
              <a:t>Economic </a:t>
            </a:r>
            <a:r>
              <a:rPr lang="en-US" sz="2000" dirty="0"/>
              <a:t>and Social Commission for Western Asia (</a:t>
            </a:r>
            <a:r>
              <a:rPr lang="en-US" sz="2000" dirty="0" smtClean="0"/>
              <a:t>ESCWA)</a:t>
            </a:r>
          </a:p>
          <a:p>
            <a:pPr algn="ctr" eaLnBrk="1" hangingPunct="1"/>
            <a:r>
              <a:rPr lang="en-US" sz="2000" dirty="0" smtClean="0"/>
              <a:t>Beirut</a:t>
            </a:r>
            <a:endParaRPr lang="en-US" dirty="0"/>
          </a:p>
          <a:p>
            <a:pPr algn="ctr" eaLnBrk="1" hangingPunct="1"/>
            <a:r>
              <a:rPr lang="en-US" sz="2000" dirty="0" smtClean="0"/>
              <a:t>October 24 – 26, 2017</a:t>
            </a:r>
          </a:p>
          <a:p>
            <a:pPr algn="r" eaLnBrk="1" hangingPunct="1"/>
            <a:r>
              <a:rPr lang="en-US" dirty="0" smtClean="0">
                <a:latin typeface="Tahoma" pitchFamily="34" charset="0"/>
                <a:cs typeface="Tahoma" pitchFamily="34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600" i="1" dirty="0" smtClean="0"/>
              <a:t>Net interest income </a:t>
            </a:r>
            <a:r>
              <a:rPr lang="en-US" sz="2600" dirty="0" smtClean="0"/>
              <a:t>is the top-line series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Interest receipts and payments are each shown gross, then netted to show </a:t>
            </a:r>
            <a:r>
              <a:rPr lang="en-US" sz="2400" i="1" dirty="0" smtClean="0"/>
              <a:t>net interest income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Interest payments are shown separately from other expenses</a:t>
            </a:r>
          </a:p>
          <a:p>
            <a:pPr>
              <a:lnSpc>
                <a:spcPct val="120000"/>
              </a:lnSpc>
            </a:pPr>
            <a:r>
              <a:rPr lang="en-US" sz="2500" i="1" dirty="0" smtClean="0"/>
              <a:t>Other revenues </a:t>
            </a:r>
            <a:r>
              <a:rPr lang="en-US" sz="2500" dirty="0" smtClean="0"/>
              <a:t>are added to </a:t>
            </a:r>
            <a:r>
              <a:rPr lang="en-US" sz="2500" i="1" dirty="0" smtClean="0"/>
              <a:t>Net interest income</a:t>
            </a:r>
            <a:r>
              <a:rPr lang="en-US" sz="2500" dirty="0" smtClean="0"/>
              <a:t> to get </a:t>
            </a:r>
            <a:r>
              <a:rPr lang="en-US" sz="2500" i="1" dirty="0" smtClean="0"/>
              <a:t>Total revenues</a:t>
            </a:r>
          </a:p>
          <a:p>
            <a:pPr>
              <a:lnSpc>
                <a:spcPct val="120000"/>
              </a:lnSpc>
            </a:pPr>
            <a:r>
              <a:rPr lang="en-US" sz="2500" i="1" dirty="0" smtClean="0"/>
              <a:t>Expenses</a:t>
            </a:r>
            <a:r>
              <a:rPr lang="en-US" sz="2500" dirty="0" smtClean="0"/>
              <a:t> </a:t>
            </a:r>
            <a:r>
              <a:rPr lang="en-US" sz="2500" i="1" dirty="0" smtClean="0"/>
              <a:t>(which exclude interest) </a:t>
            </a:r>
            <a:r>
              <a:rPr lang="en-US" sz="2500" dirty="0" smtClean="0"/>
              <a:t>are subtracted from </a:t>
            </a:r>
            <a:r>
              <a:rPr lang="en-US" sz="2500" i="1" dirty="0" smtClean="0"/>
              <a:t>Total revenues</a:t>
            </a:r>
            <a:r>
              <a:rPr lang="en-US" sz="2500" dirty="0" smtClean="0"/>
              <a:t> to get </a:t>
            </a:r>
            <a:r>
              <a:rPr lang="en-US" sz="2500" i="1" dirty="0" smtClean="0"/>
              <a:t>Net income before taxes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The income statement is not limited to transactions – it includes items such as gains and losses on holdings of financial instruments, write downs, catastrophic losses.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Inclusion of holding gains and losses defines operational income differently from that used in the national accounts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3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1(c) – Islamic bank 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As shown in 2011 </a:t>
            </a:r>
            <a:r>
              <a:rPr lang="en-US" sz="2400" i="1" dirty="0" smtClean="0"/>
              <a:t>PSIFI Compilation Guide, </a:t>
            </a:r>
            <a:r>
              <a:rPr lang="en-US" sz="2400" dirty="0" smtClean="0"/>
              <a:t>the accounts are broadly analogous to those of conventional banks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Income is reflected in three ways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N</a:t>
            </a:r>
            <a:r>
              <a:rPr lang="en-US" sz="2000" dirty="0" smtClean="0"/>
              <a:t>et income from jointly funded accounts (for </a:t>
            </a:r>
            <a:r>
              <a:rPr lang="en-US" sz="2000" i="1" dirty="0" smtClean="0"/>
              <a:t>unrestricted</a:t>
            </a:r>
            <a:r>
              <a:rPr lang="en-US" sz="2000" dirty="0" smtClean="0"/>
              <a:t> </a:t>
            </a:r>
            <a:r>
              <a:rPr lang="en-US" sz="2000" dirty="0" smtClean="0"/>
              <a:t> PSIA</a:t>
            </a:r>
            <a:r>
              <a:rPr lang="en-US" sz="2000" dirty="0" smtClean="0"/>
              <a:t>) parallels net interest income for conventional banks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N</a:t>
            </a:r>
            <a:r>
              <a:rPr lang="en-US" sz="2000" dirty="0" smtClean="0"/>
              <a:t>et income from </a:t>
            </a:r>
            <a:r>
              <a:rPr lang="en-US" sz="2000" i="1" dirty="0" smtClean="0"/>
              <a:t>restricted</a:t>
            </a:r>
            <a:r>
              <a:rPr lang="en-US" sz="2000" dirty="0" smtClean="0"/>
              <a:t> PSIA (revenues and expenses are off-income statement)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Other revenues and </a:t>
            </a:r>
            <a:r>
              <a:rPr lang="en-US" sz="2000" dirty="0"/>
              <a:t>expenses </a:t>
            </a:r>
            <a:r>
              <a:rPr lang="en-US" sz="2000" dirty="0" smtClean="0"/>
              <a:t>(parallels </a:t>
            </a:r>
            <a:r>
              <a:rPr lang="en-US" sz="2000" dirty="0"/>
              <a:t>revenues and expenses </a:t>
            </a:r>
            <a:r>
              <a:rPr lang="en-US" sz="2000" dirty="0" smtClean="0"/>
              <a:t>conventional banks)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Next slide shows the component detail of </a:t>
            </a:r>
            <a:r>
              <a:rPr lang="en-US" sz="2400" i="1" dirty="0" smtClean="0"/>
              <a:t>Net income from</a:t>
            </a:r>
            <a:r>
              <a:rPr lang="en-US" sz="2400" dirty="0" smtClean="0"/>
              <a:t> </a:t>
            </a:r>
            <a:r>
              <a:rPr lang="en-US" sz="2400" i="1" dirty="0" smtClean="0"/>
              <a:t>jointly funded assets </a:t>
            </a:r>
            <a:r>
              <a:rPr lang="en-US" sz="2400" dirty="0"/>
              <a:t>based on </a:t>
            </a:r>
            <a:r>
              <a:rPr lang="en-US" sz="2400" i="1" dirty="0" smtClean="0"/>
              <a:t>2011 PSIFI </a:t>
            </a:r>
            <a:r>
              <a:rPr lang="en-US" sz="2400" i="1" dirty="0"/>
              <a:t>Compilation Guide </a:t>
            </a:r>
            <a:r>
              <a:rPr lang="en-US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pp. 37-38.</a:t>
            </a:r>
            <a:endParaRPr lang="en-US" sz="2400" i="1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The following slide 3 </a:t>
            </a:r>
            <a:r>
              <a:rPr lang="en-US" sz="2400" dirty="0"/>
              <a:t>synopsizes </a:t>
            </a:r>
            <a:r>
              <a:rPr lang="en-US" sz="2400" dirty="0" smtClean="0"/>
              <a:t>the full Islamic </a:t>
            </a:r>
            <a:r>
              <a:rPr lang="en-US" sz="2400" dirty="0"/>
              <a:t>bank income </a:t>
            </a:r>
            <a:r>
              <a:rPr lang="en-US" sz="2400" dirty="0" smtClean="0"/>
              <a:t>statement</a:t>
            </a:r>
            <a:endParaRPr lang="en-US" sz="2400" i="1" dirty="0"/>
          </a:p>
          <a:p>
            <a:endParaRPr lang="en-US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94906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Islamic bank revenue from jointly funded assets</a:t>
            </a:r>
            <a:br>
              <a:rPr lang="en-US" sz="3200" dirty="0" smtClean="0"/>
            </a:br>
            <a:r>
              <a:rPr lang="en-US" sz="3200" dirty="0"/>
              <a:t>p</a:t>
            </a:r>
            <a:r>
              <a:rPr lang="en-US" sz="3200" dirty="0" smtClean="0"/>
              <a:t>er </a:t>
            </a:r>
            <a:r>
              <a:rPr lang="en-US" sz="3200" i="1" dirty="0" smtClean="0"/>
              <a:t>PSIFI Compilation Guide</a:t>
            </a:r>
            <a:endParaRPr lang="en-US" sz="32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517167"/>
              </p:ext>
            </p:extLst>
          </p:nvPr>
        </p:nvGraphicFramePr>
        <p:xfrm>
          <a:off x="914400" y="1828802"/>
          <a:ext cx="7315200" cy="4170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200"/>
                <a:gridCol w="5133392"/>
                <a:gridCol w="1343608"/>
              </a:tblGrid>
              <a:tr h="3047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Components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 Revenue from Jointly Funded Assets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Formula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Income</a:t>
                      </a:r>
                      <a:r>
                        <a:rPr lang="en-US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from Jointly Funded Assets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6a + 7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6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Revenue from Jointly Funded Assets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(UPSIA)</a:t>
                      </a:r>
                      <a:endParaRPr lang="en-US" sz="1400" b="1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3 – 4– 5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dirty="0" smtClean="0">
                          <a:effectLst/>
                        </a:rPr>
                        <a:t>Revenues</a:t>
                      </a:r>
                      <a:r>
                        <a:rPr lang="en-US" sz="1400" baseline="0" dirty="0" smtClean="0">
                          <a:effectLst/>
                        </a:rPr>
                        <a:t> by type of income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3a – 3b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      By type of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17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      </a:t>
                      </a:r>
                      <a:r>
                        <a:rPr lang="en-US" sz="1400" i="1" dirty="0" smtClean="0">
                          <a:effectLst/>
                        </a:rPr>
                        <a:t>less</a:t>
                      </a:r>
                      <a:r>
                        <a:rPr lang="en-US" sz="1400" dirty="0" smtClean="0">
                          <a:effectLst/>
                        </a:rPr>
                        <a:t> Provisions for accrued income on non-performing assets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i="1" dirty="0" smtClean="0">
                          <a:effectLst/>
                        </a:rPr>
                        <a:t>less</a:t>
                      </a:r>
                      <a:r>
                        <a:rPr lang="en-US" sz="1400" dirty="0" smtClean="0">
                          <a:effectLst/>
                        </a:rPr>
                        <a:t> Financing </a:t>
                      </a:r>
                      <a:r>
                        <a:rPr lang="en-US" sz="1400" dirty="0">
                          <a:effectLst/>
                        </a:rPr>
                        <a:t>and nonfinancing costs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4a + 4b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dirty="0" smtClean="0">
                          <a:effectLst/>
                        </a:rPr>
                        <a:t>     Provisions </a:t>
                      </a:r>
                      <a:r>
                        <a:rPr lang="en-US" sz="1400" dirty="0">
                          <a:effectLst/>
                        </a:rPr>
                        <a:t>for sub-standard or bad financing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dirty="0" smtClean="0">
                          <a:effectLst/>
                        </a:rPr>
                        <a:t>     Other </a:t>
                      </a:r>
                      <a:r>
                        <a:rPr lang="en-US" sz="1400" dirty="0">
                          <a:effectLst/>
                        </a:rPr>
                        <a:t>costs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</a:t>
                      </a:r>
                      <a:r>
                        <a:rPr lang="en-US" sz="1400" i="1" dirty="0" smtClean="0">
                          <a:effectLst/>
                        </a:rPr>
                        <a:t>less</a:t>
                      </a:r>
                      <a:r>
                        <a:rPr lang="en-US" sz="1400" dirty="0" smtClean="0">
                          <a:effectLst/>
                        </a:rPr>
                        <a:t> Transfer </a:t>
                      </a:r>
                      <a:r>
                        <a:rPr lang="en-US" sz="1400" dirty="0">
                          <a:effectLst/>
                        </a:rPr>
                        <a:t>to Profit Equalization Reserve (PER) 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5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</a:rPr>
                        <a:t>    </a:t>
                      </a:r>
                      <a:r>
                        <a:rPr lang="en-US" sz="1400" i="1" dirty="0" smtClean="0">
                          <a:effectLst/>
                        </a:rPr>
                        <a:t>Memo: Income </a:t>
                      </a:r>
                      <a:r>
                        <a:rPr lang="en-US" sz="1400" i="1" dirty="0">
                          <a:effectLst/>
                        </a:rPr>
                        <a:t>available to </a:t>
                      </a:r>
                      <a:r>
                        <a:rPr lang="en-US" sz="1400" i="1" dirty="0" smtClean="0">
                          <a:effectLst/>
                        </a:rPr>
                        <a:t>IAH </a:t>
                      </a:r>
                      <a:r>
                        <a:rPr lang="en-US" sz="1400" i="1" dirty="0">
                          <a:effectLst/>
                        </a:rPr>
                        <a:t>and bank </a:t>
                      </a:r>
                      <a:r>
                        <a:rPr lang="en-US" sz="1400" i="1" dirty="0" smtClean="0">
                          <a:effectLst/>
                        </a:rPr>
                        <a:t>(UPSIA)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</a:rPr>
                        <a:t>6a + 6b</a:t>
                      </a:r>
                      <a:r>
                        <a:rPr lang="en-US" sz="1400" i="1" dirty="0">
                          <a:effectLst/>
                        </a:rPr>
                        <a:t> 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effectLst/>
                        </a:rPr>
                        <a:t>    </a:t>
                      </a:r>
                      <a:r>
                        <a:rPr lang="en-US" sz="1400" i="0" dirty="0" smtClean="0">
                          <a:effectLst/>
                        </a:rPr>
                        <a:t>     Income </a:t>
                      </a:r>
                      <a:r>
                        <a:rPr lang="en-US" sz="1400" i="0" dirty="0">
                          <a:effectLst/>
                        </a:rPr>
                        <a:t>distributed to </a:t>
                      </a:r>
                      <a:r>
                        <a:rPr lang="en-US" sz="1400" i="0" dirty="0" smtClean="0">
                          <a:effectLst/>
                        </a:rPr>
                        <a:t>IAH</a:t>
                      </a:r>
                      <a:r>
                        <a:rPr lang="en-US" sz="1400" i="1" dirty="0" smtClean="0">
                          <a:effectLst/>
                        </a:rPr>
                        <a:t>*</a:t>
                      </a:r>
                      <a:endParaRPr lang="en-US" sz="14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2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Income available to bank from unrestricted revenues</a:t>
                      </a:r>
                      <a:r>
                        <a:rPr lang="en-US" sz="1400" i="1" dirty="0" smtClean="0">
                          <a:effectLst/>
                        </a:rPr>
                        <a:t>*</a:t>
                      </a:r>
                      <a:endParaRPr lang="en-US" sz="1400" i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2983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effectLst/>
                        </a:rPr>
                        <a:t>Bank </a:t>
                      </a:r>
                      <a:r>
                        <a:rPr lang="en-US" sz="1400" i="0" dirty="0">
                          <a:effectLst/>
                        </a:rPr>
                        <a:t>share in restricted investment </a:t>
                      </a:r>
                      <a:r>
                        <a:rPr lang="en-US" sz="1400" i="0" dirty="0" smtClean="0">
                          <a:effectLst/>
                        </a:rPr>
                        <a:t>income </a:t>
                      </a:r>
                      <a:r>
                        <a:rPr lang="en-US" sz="1400" b="1" i="0" dirty="0" smtClean="0">
                          <a:solidFill>
                            <a:srgbClr val="FF0000"/>
                          </a:solidFill>
                          <a:effectLst/>
                        </a:rPr>
                        <a:t>(RPSIA)</a:t>
                      </a:r>
                      <a:r>
                        <a:rPr lang="en-US" sz="1400" i="0" dirty="0" smtClean="0">
                          <a:effectLst/>
                        </a:rPr>
                        <a:t> </a:t>
                      </a:r>
                      <a:r>
                        <a:rPr lang="en-US" sz="1400" i="1" dirty="0" smtClean="0">
                          <a:effectLst/>
                        </a:rPr>
                        <a:t>*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257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smtClean="0"/>
              <a:t>Income statement for an Islamic bank</a:t>
            </a:r>
            <a:br>
              <a:rPr lang="en-US" sz="2200" b="1" dirty="0" smtClean="0"/>
            </a:br>
            <a:r>
              <a:rPr lang="en-US" sz="2200" dirty="0"/>
              <a:t>per </a:t>
            </a:r>
            <a:r>
              <a:rPr lang="en-US" sz="2200" i="1" dirty="0"/>
              <a:t>PSIFI Compilation Guide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514084"/>
              </p:ext>
            </p:extLst>
          </p:nvPr>
        </p:nvGraphicFramePr>
        <p:xfrm>
          <a:off x="457200" y="1222437"/>
          <a:ext cx="8229600" cy="6021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3730"/>
                <a:gridCol w="5794310"/>
                <a:gridCol w="1511560"/>
              </a:tblGrid>
              <a:tr h="377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Representative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Income Statement of Islamic Bank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Formula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Net Income from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</a:rPr>
                        <a:t>Jointly Funded Assets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– </a:t>
                      </a:r>
                      <a:r>
                        <a:rPr lang="en-US" sz="1400" dirty="0" smtClean="0">
                          <a:effectLst/>
                        </a:rPr>
                        <a:t>6a + 7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Total revenues from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Jointly Funded Assets (UPSIA)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 – 4 – </a:t>
                      </a:r>
                      <a:r>
                        <a:rPr lang="en-US" sz="1400" baseline="0" dirty="0" smtClean="0">
                          <a:effectLst/>
                        </a:rPr>
                        <a:t>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 Revenues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    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  <a:effectLst/>
                        </a:rPr>
                        <a:t> less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Financing and nonfinancing costs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  <a:effectLst/>
                        </a:rPr>
                        <a:t>less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 Transfer to Profit Equalization Reserve (PER) 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r>
                        <a:rPr lang="en-US" sz="1400" i="1" dirty="0" smtClean="0">
                          <a:solidFill>
                            <a:srgbClr val="FF0000"/>
                          </a:solidFill>
                          <a:effectLst/>
                        </a:rPr>
                        <a:t>  Memo: Income available to unrestricted IAH and bank (UPSIA)</a:t>
                      </a:r>
                      <a:endParaRPr lang="en-US" sz="14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6a + 6b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6a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FF0000"/>
                          </a:solidFill>
                          <a:effectLst/>
                        </a:rPr>
                        <a:t>           Income distributed to IAH</a:t>
                      </a:r>
                      <a:endParaRPr lang="en-US" sz="14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6b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en-US" sz="1400" i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available to bank</a:t>
                      </a:r>
                      <a:endParaRPr lang="en-US" sz="140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0" dirty="0" smtClean="0">
                          <a:solidFill>
                            <a:srgbClr val="FF0000"/>
                          </a:solidFill>
                          <a:effectLst/>
                        </a:rPr>
                        <a:t>Bank </a:t>
                      </a:r>
                      <a:r>
                        <a:rPr lang="en-US" sz="1400" i="0" dirty="0">
                          <a:solidFill>
                            <a:srgbClr val="FF0000"/>
                          </a:solidFill>
                          <a:effectLst/>
                        </a:rPr>
                        <a:t>share in restricted investment </a:t>
                      </a:r>
                      <a:r>
                        <a:rPr lang="en-US" sz="1400" i="0" dirty="0" smtClean="0">
                          <a:solidFill>
                            <a:srgbClr val="FF0000"/>
                          </a:solidFill>
                          <a:effectLst/>
                        </a:rPr>
                        <a:t>income (RPSIA)</a:t>
                      </a:r>
                      <a:endParaRPr lang="en-US" sz="140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Other Income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Fee-based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Other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 Gross Income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+ </a:t>
                      </a:r>
                      <a:r>
                        <a:rPr lang="en-US" sz="1400" dirty="0" smtClean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27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Expenses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Salaries and other operating expenses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Depreciation and other provisions  	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Net income before taxes and zakah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11 </a:t>
                      </a: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dirty="0" smtClean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Taxes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Zakah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Net income after taxes and zakah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15 </a:t>
                      </a:r>
                      <a:r>
                        <a:rPr lang="en-US" sz="1400" dirty="0">
                          <a:effectLst/>
                        </a:rPr>
                        <a:t>– </a:t>
                      </a:r>
                      <a:r>
                        <a:rPr lang="en-US" sz="1400" dirty="0" smtClean="0">
                          <a:effectLst/>
                        </a:rPr>
                        <a:t>16 </a:t>
                      </a:r>
                      <a:r>
                        <a:rPr lang="en-US" sz="1400" dirty="0">
                          <a:effectLst/>
                        </a:rPr>
                        <a:t>– </a:t>
                      </a:r>
                      <a:r>
                        <a:rPr lang="en-US" sz="1400" dirty="0" smtClean="0">
                          <a:effectLst/>
                        </a:rPr>
                        <a:t>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Dividends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Retained earnings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18 – 19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Revenue for jointly funded assets (UPSIA) is a net concept broadly analogous to net interest income component for conventional banks. </a:t>
            </a:r>
          </a:p>
          <a:p>
            <a:pPr>
              <a:lnSpc>
                <a:spcPct val="120000"/>
              </a:lnSpc>
            </a:pPr>
            <a:r>
              <a:rPr lang="en-US" sz="2000" i="1" dirty="0">
                <a:solidFill>
                  <a:srgbClr val="FF0209"/>
                </a:solidFill>
              </a:rPr>
              <a:t>2</a:t>
            </a:r>
            <a:r>
              <a:rPr lang="en-US" sz="2000" i="1" dirty="0" smtClean="0">
                <a:solidFill>
                  <a:srgbClr val="FF0209"/>
                </a:solidFill>
              </a:rPr>
              <a:t>011 PSIFI Compilation Guide  </a:t>
            </a:r>
            <a:r>
              <a:rPr lang="en-US" sz="2000" dirty="0" smtClean="0">
                <a:solidFill>
                  <a:srgbClr val="FF0209"/>
                </a:solidFill>
              </a:rPr>
              <a:t>“Conventional </a:t>
            </a:r>
            <a:r>
              <a:rPr lang="en-US" sz="2000" dirty="0">
                <a:solidFill>
                  <a:srgbClr val="FF0209"/>
                </a:solidFill>
              </a:rPr>
              <a:t>interest income earned is replaced with profit/rent from each financing </a:t>
            </a:r>
            <a:r>
              <a:rPr lang="en-US" sz="2000" dirty="0" smtClean="0">
                <a:solidFill>
                  <a:srgbClr val="FF0209"/>
                </a:solidFill>
              </a:rPr>
              <a:t>type” (Table 4.1, p. 39)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Calculation is parallel </a:t>
            </a:r>
            <a:r>
              <a:rPr lang="en-US" dirty="0" smtClean="0"/>
              <a:t>for gross revenues (conventional) and total gross income from jointly funded assets;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Expenses (interest for conventional banks; profit distributions for IFIs) are subtracted in similar manner.</a:t>
            </a:r>
          </a:p>
        </p:txBody>
      </p:sp>
    </p:spTree>
    <p:extLst>
      <p:ext uri="{BB962C8B-B14F-4D97-AF65-F5344CB8AC3E}">
        <p14:creationId xmlns:p14="http://schemas.microsoft.com/office/powerpoint/2010/main" val="1042937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MY" sz="2200" b="1" dirty="0"/>
              <a:t>INCOME </a:t>
            </a:r>
            <a:r>
              <a:rPr lang="en-MY" sz="2200" b="1" dirty="0" smtClean="0"/>
              <a:t>STATEMENT </a:t>
            </a:r>
            <a:br>
              <a:rPr lang="en-MY" sz="2200" b="1" dirty="0" smtClean="0"/>
            </a:br>
            <a:r>
              <a:rPr lang="en-MY" sz="2200" b="1" dirty="0" smtClean="0"/>
              <a:t>(AAOIFI STANDARD)</a:t>
            </a:r>
            <a:endParaRPr lang="en-MY" sz="2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78942"/>
              </p:ext>
            </p:extLst>
          </p:nvPr>
        </p:nvGraphicFramePr>
        <p:xfrm>
          <a:off x="841247" y="1828803"/>
          <a:ext cx="7674103" cy="44649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998"/>
                <a:gridCol w="201168"/>
                <a:gridCol w="3162603"/>
                <a:gridCol w="3183334"/>
              </a:tblGrid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 sales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3211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on Unrestricted Investment </a:t>
                      </a:r>
                      <a:r>
                        <a:rPr lang="en-MY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Accounts before Bank's 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as a Mudarib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Bank's Share as a Mudarib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26504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on Unrestricted Investment accounts Before Zakat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Bank's Share in Income from Investment (as a 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Mudarib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as fund owner)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4660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Bank's Income from its own 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9184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Bank's Share in Restricted Investment Profit as 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Mudarib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Bank's Fees as an Investment Agent for Restricted 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from Banking Services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Revenues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Bank Revenue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and General Expenditures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4660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(loss) Before Zakat and Tax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16743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 for Zakat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4660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 Before Minority Interest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Minority Interest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90040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 Income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17" marR="3917" marT="3917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B948E2-4646-42BE-BF73-36E9C52E3E2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103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8978" y="1843881"/>
          <a:ext cx="3710686" cy="4081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0686"/>
              </a:tblGrid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 Total assets (= 15+16 = 31)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Non-financial assets</a:t>
                      </a:r>
                      <a:endParaRPr lang="en-MY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 Financial assets (=17 to 22)</a:t>
                      </a:r>
                      <a:endParaRPr lang="en-MY" sz="12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   Currency and deposits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   Loans (after specific provisions)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(i)  Gross loans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(i.i)  Interbank loans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(i.i.i)  Resident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(i.i.ii)  Nonresident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(i.ii)  Non-interbank loans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(i.ii.i)    Central bank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(i.ii.ii)   General government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(i.ii.iii)  Other financial corporations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(i.ii.iv)  Nonfinancial corporations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(i.ii.v)   Other domestic sectors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(i.ii.vi)  Nonresidents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(ii)  Specific provisions 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   Debt securities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  Shares and other equity   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   Financial derivatives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435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   Other assets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B948E2-4646-42BE-BF73-36E9C52E3E25}" type="slidenum">
              <a:rPr lang="en-MY" smtClean="0"/>
              <a:t>15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7270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400" b="1" dirty="0"/>
              <a:t>Balance Sheet</a:t>
            </a:r>
            <a:r>
              <a:rPr lang="en-MY" sz="2200" b="1" dirty="0" smtClean="0"/>
              <a:t/>
            </a:r>
            <a:br>
              <a:rPr lang="en-MY" sz="2200" b="1" dirty="0" smtClean="0"/>
            </a:br>
            <a:r>
              <a:rPr lang="en-MY" sz="2200" b="1" dirty="0" smtClean="0"/>
              <a:t>Example: Consolidated Balance Sheet Per IMF FSI Template</a:t>
            </a:r>
            <a:endParaRPr lang="en-MY" sz="2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480560" y="1843881"/>
          <a:ext cx="4315968" cy="40814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5968"/>
              </a:tblGrid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 Liabilities (= 28 +29) </a:t>
                      </a:r>
                      <a:endParaRPr lang="en-MY" sz="1200" b="1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   Currency and deposits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(i) Customer deposits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(ii) Interbank deposits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(ii.i)   Resident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(ii.ii)  Nonresident      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(iii) Other currency and deposits   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  Loans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  Debt securities 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  Other liabilities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  Debt (= 24+25+26+27)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  Financial derivatives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  Capital and reserves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6766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(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Narrow capital (funds contributed by owners + retained earnings)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0918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         Balance sheet total (=23+30 = 14)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7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302125"/>
          </a:xfrm>
        </p:spPr>
        <p:txBody>
          <a:bodyPr/>
          <a:lstStyle/>
          <a:p>
            <a:r>
              <a:rPr lang="en-US" sz="2000" dirty="0"/>
              <a:t>The balance sheet of an Islamic bank closely parallels conventional balance sheets with </a:t>
            </a:r>
            <a:r>
              <a:rPr lang="en-US" sz="2000" dirty="0" smtClean="0"/>
              <a:t>three </a:t>
            </a:r>
            <a:r>
              <a:rPr lang="en-US" sz="2000" dirty="0"/>
              <a:t>notable changes.  </a:t>
            </a:r>
          </a:p>
          <a:p>
            <a:r>
              <a:rPr lang="en-US" sz="2000" i="1" dirty="0"/>
              <a:t>Nonfinancial </a:t>
            </a:r>
            <a:r>
              <a:rPr lang="en-US" sz="2000" i="1" dirty="0" smtClean="0"/>
              <a:t>assets – </a:t>
            </a:r>
            <a:r>
              <a:rPr lang="en-US" sz="2000" dirty="0" smtClean="0"/>
              <a:t>Islamic financial instruments often generate income through sale or lease of underlying goods. </a:t>
            </a:r>
          </a:p>
          <a:p>
            <a:pPr lvl="1"/>
            <a:r>
              <a:rPr lang="en-US" sz="1600" dirty="0" smtClean="0"/>
              <a:t>The Islamic bank must have legal ownership of the underlying assets even if for only an instant – during which period the bank incurs all the risks and rewards of holding the asset. 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“Non-Financial </a:t>
            </a:r>
            <a:r>
              <a:rPr lang="en-US" sz="1600" dirty="0">
                <a:solidFill>
                  <a:srgbClr val="FF0000"/>
                </a:solidFill>
              </a:rPr>
              <a:t>Assets Related to Sales, Lease, and Equity Financing</a:t>
            </a:r>
            <a:r>
              <a:rPr lang="en-US" sz="1600" dirty="0" smtClean="0">
                <a:solidFill>
                  <a:srgbClr val="FF0000"/>
                </a:solidFill>
              </a:rPr>
              <a:t>” </a:t>
            </a:r>
            <a:r>
              <a:rPr lang="en-US" sz="1600" dirty="0" smtClean="0"/>
              <a:t>includes all assets linked </a:t>
            </a:r>
            <a:r>
              <a:rPr lang="en-US" sz="1600" dirty="0"/>
              <a:t>to </a:t>
            </a:r>
            <a:r>
              <a:rPr lang="en-US" sz="1600" dirty="0" smtClean="0"/>
              <a:t>Islamic financial </a:t>
            </a:r>
            <a:r>
              <a:rPr lang="en-US" sz="1600" dirty="0"/>
              <a:t>contracts with </a:t>
            </a:r>
            <a:r>
              <a:rPr lang="en-US" sz="1600" dirty="0" smtClean="0"/>
              <a:t>customers; they could </a:t>
            </a:r>
            <a:r>
              <a:rPr lang="en-US" sz="1600" dirty="0"/>
              <a:t>be volatile and different in behavior from other nonfinancial </a:t>
            </a:r>
            <a:r>
              <a:rPr lang="en-US" sz="1600" dirty="0" smtClean="0"/>
              <a:t>assets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“Other nonfinancial assets” </a:t>
            </a:r>
            <a:r>
              <a:rPr lang="en-US" sz="1600" dirty="0" smtClean="0"/>
              <a:t>records all other types of nonfinancial assets such as property, plant, and equipment and inventories. 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two items sum to Nonfinancial assets as reported in </a:t>
            </a:r>
            <a:r>
              <a:rPr lang="en-US" sz="2000" dirty="0" smtClean="0"/>
              <a:t>the </a:t>
            </a:r>
            <a:r>
              <a:rPr lang="en-US" sz="2000" dirty="0"/>
              <a:t>SNA </a:t>
            </a:r>
            <a:r>
              <a:rPr lang="en-US" sz="2000" dirty="0" smtClean="0"/>
              <a:t>framework; it </a:t>
            </a:r>
            <a:r>
              <a:rPr lang="en-US" sz="2000" dirty="0"/>
              <a:t>is recommended </a:t>
            </a:r>
            <a:r>
              <a:rPr lang="en-US" sz="2000" dirty="0" smtClean="0"/>
              <a:t>an </a:t>
            </a:r>
            <a:r>
              <a:rPr lang="en-US" sz="2000" dirty="0"/>
              <a:t>“</a:t>
            </a:r>
            <a:r>
              <a:rPr lang="en-US" sz="2000" i="1" dirty="0"/>
              <a:t>of which” </a:t>
            </a:r>
            <a:r>
              <a:rPr lang="en-US" sz="2000" i="1" dirty="0" smtClean="0"/>
              <a:t> </a:t>
            </a:r>
            <a:r>
              <a:rPr lang="en-US" sz="2000" dirty="0" smtClean="0"/>
              <a:t>line </a:t>
            </a:r>
            <a:r>
              <a:rPr lang="en-US" sz="2000" dirty="0"/>
              <a:t>be added for Non-Financial Assets Related to Sales, Lease, and Equity Financing.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2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Treatment </a:t>
            </a:r>
            <a:r>
              <a:rPr lang="en-US" sz="2800" dirty="0"/>
              <a:t>of nonfinancial assets under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302125"/>
          </a:xfrm>
        </p:spPr>
        <p:txBody>
          <a:bodyPr/>
          <a:lstStyle/>
          <a:p>
            <a:r>
              <a:rPr lang="en-US" u="sng" dirty="0" smtClean="0"/>
              <a:t>Holding </a:t>
            </a:r>
            <a:r>
              <a:rPr lang="en-US" u="sng" dirty="0"/>
              <a:t>Gains and Losses</a:t>
            </a:r>
            <a:r>
              <a:rPr lang="en-US" dirty="0"/>
              <a:t> – While under possession of the bank the assets could experience holding gains or losses, which should be recorded in the SNA revaluation account. </a:t>
            </a:r>
          </a:p>
          <a:p>
            <a:r>
              <a:rPr lang="en-US" u="sng" dirty="0"/>
              <a:t>Regular income on the contract</a:t>
            </a:r>
            <a:r>
              <a:rPr lang="en-US" dirty="0"/>
              <a:t> – A contract might specify the price for the underlying good creating a net profit for the bank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SNA </a:t>
            </a:r>
            <a:r>
              <a:rPr lang="en-US" dirty="0" smtClean="0"/>
              <a:t>purposes, it </a:t>
            </a:r>
            <a:r>
              <a:rPr lang="en-US" dirty="0"/>
              <a:t>could be difficult to disentangle types of flows (trading gains, fees, holding gains)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Accounting Issue – Per </a:t>
            </a:r>
            <a:r>
              <a:rPr lang="en-US" sz="1600" i="1" dirty="0" smtClean="0"/>
              <a:t>IFRS </a:t>
            </a:r>
            <a:r>
              <a:rPr lang="en-US" sz="1600" i="1" dirty="0"/>
              <a:t>15 Revenue from Contracts with Customers</a:t>
            </a:r>
            <a:r>
              <a:rPr lang="en-US" sz="1600" dirty="0"/>
              <a:t>, the gain or loss on nonfinancial assets </a:t>
            </a:r>
            <a:r>
              <a:rPr lang="en-US" sz="1600" dirty="0" smtClean="0"/>
              <a:t>is recorded </a:t>
            </a:r>
            <a:r>
              <a:rPr lang="en-US" sz="1600" dirty="0"/>
              <a:t>as income using a 5-step model as the conditions of the contract are met. </a:t>
            </a:r>
            <a:r>
              <a:rPr lang="en-US" sz="1600" dirty="0" smtClean="0"/>
              <a:t>The </a:t>
            </a:r>
            <a:r>
              <a:rPr lang="en-US" sz="1600" dirty="0"/>
              <a:t>AAOIFI </a:t>
            </a:r>
            <a:r>
              <a:rPr lang="en-US" sz="1600" dirty="0" smtClean="0"/>
              <a:t>is examining whether </a:t>
            </a:r>
            <a:r>
              <a:rPr lang="en-US" sz="1600" dirty="0"/>
              <a:t>financial contracts with customers involving delivery of goods should go through an IFRS 15 review before being treated as a financial instrument – there is no current information </a:t>
            </a:r>
            <a:r>
              <a:rPr lang="en-US" sz="1600" dirty="0" smtClean="0"/>
              <a:t>which </a:t>
            </a:r>
            <a:r>
              <a:rPr lang="en-US" sz="1600" dirty="0"/>
              <a:t>way the decision might go </a:t>
            </a:r>
            <a:r>
              <a:rPr lang="en-US" sz="1600" dirty="0" smtClean="0"/>
              <a:t>nor  </a:t>
            </a:r>
            <a:r>
              <a:rPr lang="en-US" sz="1600" dirty="0"/>
              <a:t>the implications for the bank income statement and balance sheet.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29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dirty="0"/>
              <a:t>Profit Equalization Reserve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Under </a:t>
            </a:r>
            <a:r>
              <a:rPr lang="en-US" sz="2400" dirty="0"/>
              <a:t>a profit-sharing model, an Islamic bank can withhold part of the IAH’s (depositors) net profits as part of a PER – Profit Equalization Reserve, which will be shown in equity as “PER Allocated to Shareholders.” </a:t>
            </a:r>
          </a:p>
          <a:p>
            <a:r>
              <a:rPr lang="en-US" sz="2400" dirty="0"/>
              <a:t>Under SNA accrual rules, the net profits for IAH (including </a:t>
            </a:r>
            <a:r>
              <a:rPr lang="en-US" sz="2400" dirty="0" smtClean="0"/>
              <a:t>amounts transferred </a:t>
            </a:r>
            <a:r>
              <a:rPr lang="en-US" sz="2400" dirty="0"/>
              <a:t>in PER) should be treated as distributed; the PER component is subsequently treated as a separate transaction to reinvest funds into the reserve. The IAH have equity ownership in the PER held by the bank; to be treated in the SNA as a component of the bank’s equity.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0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Income and expense PSIFIs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402027"/>
              </p:ext>
            </p:extLst>
          </p:nvPr>
        </p:nvGraphicFramePr>
        <p:xfrm>
          <a:off x="1447799" y="1904999"/>
          <a:ext cx="64008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702"/>
                <a:gridCol w="5839098"/>
              </a:tblGrid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CP07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Return on assets (ROA)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Net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income (before extraordinary items, taxes, and Zakat)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Total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assets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+mn-lt"/>
                        </a:rPr>
                        <a:t>CP08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Return on equity (ROE)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Net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income (before extraordinary items, taxes, and Zakat)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Equity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+mn-lt"/>
                        </a:rPr>
                        <a:t>CP09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Net profit margin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Net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income (before extraordinary items, taxes, and Zakat)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Gross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  <a:latin typeface="+mn-lt"/>
                        </a:rPr>
                        <a:t>CP10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Cost to income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Operating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costs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250">
                <a:tc>
                  <a:txBody>
                    <a:bodyPr/>
                    <a:lstStyle/>
                    <a:p>
                      <a:pPr algn="l" fontAlgn="ctr"/>
                      <a:endParaRPr lang="en-US" sz="18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    Gross 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986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sz="2400" dirty="0" smtClean="0"/>
              <a:t>Quasi-equity;</a:t>
            </a:r>
            <a:r>
              <a:rPr lang="en-US" sz="2400" i="1" dirty="0" smtClean="0"/>
              <a:t> </a:t>
            </a:r>
            <a:r>
              <a:rPr lang="en-US" sz="2400" dirty="0" smtClean="0"/>
              <a:t>Puttable </a:t>
            </a:r>
            <a:r>
              <a:rPr lang="en-US" sz="2400" dirty="0"/>
              <a:t>financial </a:t>
            </a:r>
            <a:r>
              <a:rPr lang="en-US" sz="2400" dirty="0" smtClean="0"/>
              <a:t>instruments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Quasi-equity</a:t>
            </a:r>
            <a:r>
              <a:rPr lang="en-US" sz="2000" dirty="0" smtClean="0"/>
              <a:t> – </a:t>
            </a:r>
            <a:r>
              <a:rPr lang="en-US" sz="2000" dirty="0" smtClean="0"/>
              <a:t>Per </a:t>
            </a:r>
            <a:r>
              <a:rPr lang="en-US" sz="2000" dirty="0" smtClean="0"/>
              <a:t>AAOIFI</a:t>
            </a:r>
            <a:r>
              <a:rPr lang="en-US" sz="2000" dirty="0"/>
              <a:t>, returns to IAH can be presented in a separate quasi-equity section below bank liabilities, but before equity.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 smtClean="0"/>
              <a:t>IFRS </a:t>
            </a:r>
            <a:r>
              <a:rPr lang="en-US" sz="2000" dirty="0"/>
              <a:t>treat such positions </a:t>
            </a:r>
            <a:r>
              <a:rPr lang="en-US" sz="2000" dirty="0" smtClean="0"/>
              <a:t>as </a:t>
            </a:r>
            <a:r>
              <a:rPr lang="en-US" sz="2000" dirty="0"/>
              <a:t>“puttable financial instruments” that must be classified based on their substance either as a liability or as </a:t>
            </a:r>
            <a:r>
              <a:rPr lang="en-US" sz="2000" dirty="0" smtClean="0"/>
              <a:t>equity – this is the recommended treatment for SNA.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50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709858"/>
              </p:ext>
            </p:extLst>
          </p:nvPr>
        </p:nvGraphicFramePr>
        <p:xfrm>
          <a:off x="347473" y="1731011"/>
          <a:ext cx="2377440" cy="4751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480"/>
                <a:gridCol w="191901"/>
                <a:gridCol w="1823059"/>
              </a:tblGrid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Assets: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and Cash Equivalent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</a:t>
                      </a:r>
                      <a:r>
                        <a:rPr lang="en-MY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Receivables</a:t>
                      </a:r>
                      <a:endParaRPr lang="en-MY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Investments: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4838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securities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34838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Mudaraba financing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462145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Musharaka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Participations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Inventories </a:t>
                      </a:r>
                      <a:endParaRPr lang="en-MY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34838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Investment in real estate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 for rent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Istisna'a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34838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34838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investments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</a:tr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Assets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34627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Fixed Assets (net)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2086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10" marR="7110" marT="7110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B948E2-4646-42BE-BF73-36E9C52E3E25}" type="slidenum">
              <a:rPr lang="en-MY" smtClean="0"/>
              <a:t>20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1016680"/>
            <a:ext cx="7886700" cy="67400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MY" sz="2200" b="1" dirty="0" smtClean="0"/>
              <a:t>Memo: CONSOLIDATED </a:t>
            </a:r>
            <a:r>
              <a:rPr lang="en-MY" sz="2200" b="1" dirty="0"/>
              <a:t>STATEMENT OF BALANCE SHEET </a:t>
            </a:r>
            <a:r>
              <a:rPr lang="en-MY" sz="2200" b="1" dirty="0" smtClean="0"/>
              <a:t/>
            </a:r>
            <a:br>
              <a:rPr lang="en-MY" sz="2200" b="1" dirty="0" smtClean="0"/>
            </a:br>
            <a:r>
              <a:rPr lang="en-MY" sz="2200" b="1" dirty="0" smtClean="0"/>
              <a:t>(AAOIFI STANDARD)</a:t>
            </a:r>
            <a:endParaRPr lang="en-MY" sz="22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035807" y="1731011"/>
          <a:ext cx="5980178" cy="4847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68"/>
                <a:gridCol w="215451"/>
                <a:gridCol w="5382159"/>
              </a:tblGrid>
              <a:tr h="28521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Liabilities, Unrestricted Investment Accounts, Minority Interest and Owners' Equity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Liabilities: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650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</a:t>
                      </a:r>
                      <a:r>
                        <a:rPr lang="en-MY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accounts 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saving accounts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66174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accounts 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banks and financial institutions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Payables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 dividends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liabilities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3650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of Unrestricted Investment Account Holders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Minority interest</a:t>
                      </a:r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509262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Liabilities, Unrestricted Investment Accounts, and Minority Interest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Owners' Equity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Paid-up capital 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21146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Retained earnings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237355"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owners' equity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 anchor="b"/>
                </a:tc>
              </a:tr>
              <a:tr h="3857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/>
                </a:tc>
                <a:tc>
                  <a:txBody>
                    <a:bodyPr/>
                    <a:lstStyle/>
                    <a:p>
                      <a:pPr algn="l" fontAlgn="b"/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liabilities, Unrestricted Investment Accounts, and Minority Interest and Owner's equity</a:t>
                      </a:r>
                      <a:endParaRPr lang="en-MY" sz="1100" b="1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MY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23" marR="4523" marT="452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5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Income and Expense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Income and expense statements can be constructed in diverse ways</a:t>
            </a:r>
          </a:p>
          <a:p>
            <a:pPr lvl="1"/>
            <a:r>
              <a:rPr lang="en-US" sz="2400" dirty="0" smtClean="0"/>
              <a:t>National Accounts </a:t>
            </a:r>
          </a:p>
          <a:p>
            <a:pPr lvl="1"/>
            <a:r>
              <a:rPr lang="en-US" sz="2400" dirty="0" smtClean="0"/>
              <a:t>Conventional bank income statement</a:t>
            </a:r>
          </a:p>
          <a:p>
            <a:pPr lvl="1"/>
            <a:r>
              <a:rPr lang="en-US" sz="2400" dirty="0" smtClean="0"/>
              <a:t>Islamic bank income statement </a:t>
            </a:r>
          </a:p>
          <a:p>
            <a:pPr lvl="2"/>
            <a:r>
              <a:rPr lang="en-US" sz="2000" dirty="0" smtClean="0"/>
              <a:t>per </a:t>
            </a:r>
            <a:r>
              <a:rPr lang="en-US" sz="2000" i="1" dirty="0" smtClean="0"/>
              <a:t>PSIFI Compilation Guide</a:t>
            </a:r>
          </a:p>
          <a:p>
            <a:pPr lvl="2"/>
            <a:r>
              <a:rPr lang="en-US" sz="2000" dirty="0" smtClean="0"/>
              <a:t>per</a:t>
            </a:r>
            <a:r>
              <a:rPr lang="en-US" sz="2000" i="1" dirty="0" smtClean="0"/>
              <a:t> AAOIFI</a:t>
            </a:r>
          </a:p>
          <a:p>
            <a:r>
              <a:rPr lang="en-US" sz="2800" dirty="0" smtClean="0"/>
              <a:t>Country standards and formats vary – might significantly differ from the options </a:t>
            </a:r>
            <a:r>
              <a:rPr lang="en-US" sz="2800" dirty="0" smtClean="0"/>
              <a:t>above</a:t>
            </a:r>
          </a:p>
          <a:p>
            <a:pPr lvl="1"/>
            <a:r>
              <a:rPr lang="en-US" sz="2600" dirty="0" smtClean="0"/>
              <a:t>Differences should be described in metadata</a:t>
            </a:r>
            <a:endParaRPr lang="en-US" sz="2600" dirty="0" smtClean="0"/>
          </a:p>
          <a:p>
            <a:pPr marL="457200" lvl="1" indent="0">
              <a:buNone/>
            </a:pPr>
            <a:r>
              <a:rPr lang="en-US" sz="2400" i="1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16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1(a) – National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Goal – Isolate current </a:t>
            </a:r>
            <a:r>
              <a:rPr lang="en-US" sz="2800" i="1" dirty="0" smtClean="0"/>
              <a:t>transactions</a:t>
            </a:r>
            <a:r>
              <a:rPr lang="en-US" sz="2800" dirty="0" smtClean="0"/>
              <a:t> that generate revenue, incur expenses, and create net operating income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Used to measure sales of goods and services of </a:t>
            </a:r>
            <a:r>
              <a:rPr lang="en-US" sz="2800" dirty="0" smtClean="0"/>
              <a:t>aggregate banking subsector </a:t>
            </a:r>
            <a:r>
              <a:rPr lang="en-US" sz="2800" dirty="0" smtClean="0"/>
              <a:t>with other sectors and the production of banks within the Gross Domestic Product (GDP)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GDP is a “flow” measure of production and income occurring in a specific time period</a:t>
            </a:r>
          </a:p>
          <a:p>
            <a:pPr>
              <a:lnSpc>
                <a:spcPct val="120000"/>
              </a:lnSpc>
            </a:pPr>
            <a:r>
              <a:rPr lang="en-US" sz="2800" i="1" dirty="0" smtClean="0"/>
              <a:t>Nontransactions changes in revenues, expenses, and income </a:t>
            </a:r>
            <a:r>
              <a:rPr lang="en-US" sz="2800" dirty="0" smtClean="0"/>
              <a:t>are excluded – gains/losses on securities, exchange rate changes, catastrophic losses, etc</a:t>
            </a:r>
            <a:r>
              <a:rPr lang="en-US" sz="2800" dirty="0" smtClean="0"/>
              <a:t>. These are reported elsewhere in the integrated accounts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Thus differs from financial accounting income statements (IFRS, AAOIFI, national GAAP)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0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Accounts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Transactions revenues of banks (Gross income)</a:t>
            </a:r>
          </a:p>
          <a:p>
            <a:pPr lvl="1"/>
            <a:r>
              <a:rPr lang="en-US" sz="2000" dirty="0" smtClean="0"/>
              <a:t>Interest received</a:t>
            </a:r>
          </a:p>
          <a:p>
            <a:pPr lvl="1"/>
            <a:r>
              <a:rPr lang="en-US" sz="2000" dirty="0" smtClean="0"/>
              <a:t>Fees</a:t>
            </a:r>
          </a:p>
          <a:p>
            <a:pPr lvl="1"/>
            <a:r>
              <a:rPr lang="en-US" sz="2000" dirty="0" smtClean="0"/>
              <a:t>Commissions</a:t>
            </a:r>
          </a:p>
          <a:p>
            <a:pPr lvl="1"/>
            <a:r>
              <a:rPr lang="en-US" sz="2000" dirty="0" smtClean="0"/>
              <a:t>Sales of goods and services</a:t>
            </a:r>
          </a:p>
          <a:p>
            <a:pPr lvl="1"/>
            <a:r>
              <a:rPr lang="en-US" sz="2000" dirty="0" smtClean="0"/>
              <a:t>Other operating income </a:t>
            </a:r>
          </a:p>
          <a:p>
            <a:r>
              <a:rPr lang="en-US" sz="2400" dirty="0" smtClean="0"/>
              <a:t>Transactions expenses of banks</a:t>
            </a:r>
          </a:p>
          <a:p>
            <a:pPr lvl="1"/>
            <a:r>
              <a:rPr lang="en-US" sz="2000" dirty="0" smtClean="0"/>
              <a:t>Interest paid </a:t>
            </a:r>
          </a:p>
          <a:p>
            <a:pPr lvl="1"/>
            <a:r>
              <a:rPr lang="en-US" sz="2000" dirty="0" smtClean="0"/>
              <a:t>Purchases of goods and services</a:t>
            </a:r>
          </a:p>
          <a:p>
            <a:pPr lvl="1"/>
            <a:r>
              <a:rPr lang="en-US" sz="2000" dirty="0" smtClean="0"/>
              <a:t>Salaries</a:t>
            </a:r>
          </a:p>
          <a:p>
            <a:pPr lvl="1"/>
            <a:r>
              <a:rPr lang="en-US" sz="2000" dirty="0" smtClean="0"/>
              <a:t>Rent, utilities, etc.</a:t>
            </a:r>
          </a:p>
          <a:p>
            <a:pPr lvl="1"/>
            <a:r>
              <a:rPr lang="en-US" sz="2000" dirty="0" smtClean="0"/>
              <a:t>Other operating expenses</a:t>
            </a:r>
          </a:p>
          <a:p>
            <a:r>
              <a:rPr lang="en-US" sz="2400" dirty="0" smtClean="0"/>
              <a:t>Net income (Operating </a:t>
            </a:r>
            <a:r>
              <a:rPr lang="en-US" sz="2400" dirty="0"/>
              <a:t>income </a:t>
            </a:r>
            <a:r>
              <a:rPr lang="en-US" sz="2400" dirty="0" smtClean="0"/>
              <a:t>= Revenues – Expenses)</a:t>
            </a:r>
          </a:p>
          <a:p>
            <a:pPr lvl="1">
              <a:lnSpc>
                <a:spcPct val="120000"/>
              </a:lnSpc>
            </a:pPr>
            <a:r>
              <a:rPr lang="en-US" sz="2000" i="1" dirty="0"/>
              <a:t>FSI Compilation Guide </a:t>
            </a:r>
            <a:r>
              <a:rPr lang="en-US" sz="2000" dirty="0"/>
              <a:t>¶6.26 recommends </a:t>
            </a:r>
            <a:r>
              <a:rPr lang="en-US" sz="2000" dirty="0" smtClean="0"/>
              <a:t>FSIs using “</a:t>
            </a:r>
            <a:r>
              <a:rPr lang="en-US" sz="2000" dirty="0"/>
              <a:t>operational income”  </a:t>
            </a:r>
            <a:r>
              <a:rPr lang="en-US" sz="2000" dirty="0" smtClean="0"/>
              <a:t>before </a:t>
            </a:r>
            <a:r>
              <a:rPr lang="en-US" sz="2000" dirty="0"/>
              <a:t>extraordinary events and taxes. </a:t>
            </a:r>
          </a:p>
          <a:p>
            <a:pPr lvl="1">
              <a:lnSpc>
                <a:spcPct val="12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72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Implications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Net income = revenues – expenses</a:t>
            </a:r>
          </a:p>
          <a:p>
            <a:pPr marL="457200" lvl="1" indent="0" algn="ctr">
              <a:buNone/>
            </a:pPr>
            <a:r>
              <a:rPr lang="en-US" sz="2200" i="1" dirty="0">
                <a:solidFill>
                  <a:srgbClr val="FF0000"/>
                </a:solidFill>
              </a:rPr>
              <a:t>Interest paid is an </a:t>
            </a:r>
            <a:r>
              <a:rPr lang="en-US" sz="2200" i="1" dirty="0" smtClean="0">
                <a:solidFill>
                  <a:srgbClr val="FF0000"/>
                </a:solidFill>
              </a:rPr>
              <a:t>expense</a:t>
            </a:r>
            <a:endParaRPr lang="en-US" sz="2200" dirty="0" smtClean="0"/>
          </a:p>
          <a:p>
            <a:r>
              <a:rPr lang="en-US" sz="2400" dirty="0" smtClean="0"/>
              <a:t>Interest income and income expense cannot be netted because the counterparties are different</a:t>
            </a:r>
          </a:p>
          <a:p>
            <a:r>
              <a:rPr lang="en-US" sz="2400" dirty="0" smtClean="0"/>
              <a:t>(Net income/gross income) + (expenses/gross income) = 100%</a:t>
            </a:r>
          </a:p>
          <a:p>
            <a:r>
              <a:rPr lang="en-US" sz="2400" dirty="0" smtClean="0"/>
              <a:t>The national income basis enhances analysis of how financial sector variables relate to other macroeconomic activities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4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1(b) – Conventional bank 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commonly available. Published by individual banks. </a:t>
            </a:r>
            <a:endParaRPr lang="en-US" sz="2400" dirty="0"/>
          </a:p>
          <a:p>
            <a:r>
              <a:rPr lang="en-US" sz="2400" dirty="0" smtClean="0"/>
              <a:t>Highlights the major function of attracting deposits in order to use the funds to extend credit. </a:t>
            </a:r>
          </a:p>
          <a:p>
            <a:pPr lvl="1"/>
            <a:r>
              <a:rPr lang="en-US" dirty="0" smtClean="0"/>
              <a:t>Attract </a:t>
            </a:r>
            <a:r>
              <a:rPr lang="en-US" dirty="0" smtClean="0"/>
              <a:t>funds by paying interest or providing safekeeping and current account services</a:t>
            </a:r>
          </a:p>
          <a:p>
            <a:pPr lvl="1"/>
            <a:r>
              <a:rPr lang="en-US" dirty="0" smtClean="0"/>
              <a:t>Earn </a:t>
            </a:r>
            <a:r>
              <a:rPr lang="en-US" dirty="0" smtClean="0"/>
              <a:t>interest income by extending credit to customers</a:t>
            </a:r>
          </a:p>
          <a:p>
            <a:r>
              <a:rPr lang="en-US" sz="2400" dirty="0" smtClean="0"/>
              <a:t>Accounts highlight </a:t>
            </a:r>
            <a:r>
              <a:rPr lang="en-US" sz="2400" i="1" u="sng" dirty="0" smtClean="0"/>
              <a:t>Net</a:t>
            </a:r>
            <a:r>
              <a:rPr lang="en-US" sz="2400" i="1" dirty="0" smtClean="0"/>
              <a:t> interest</a:t>
            </a:r>
            <a:r>
              <a:rPr lang="en-US" sz="2400" dirty="0" smtClean="0"/>
              <a:t> as the main source of revenue. (line 2 of next slide)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0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Format of conventional bank income statement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13295"/>
              </p:ext>
            </p:extLst>
          </p:nvPr>
        </p:nvGraphicFramePr>
        <p:xfrm>
          <a:off x="990600" y="1824117"/>
          <a:ext cx="7162800" cy="4771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5638800"/>
                <a:gridCol w="914400"/>
              </a:tblGrid>
              <a:tr h="5315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Representative Income Statement of a Conventional Bank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Formula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Revenue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   Net interest income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 –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       Interest receipts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       Interest payments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Noninterest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Revenue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+ 5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Expense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Expense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 + 10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Noninterest </a:t>
                      </a:r>
                      <a:r>
                        <a:rPr lang="en-US" sz="1400" dirty="0" smtClean="0">
                          <a:effectLst/>
                        </a:rPr>
                        <a:t>expense (Salaries, purchases, all other)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Provisions for loan loss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before income tax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– 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Income tax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Net Income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 – 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 Dividends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Retained earnings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 – 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57400" y="210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057400" y="2100263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69453"/>
              </p:ext>
            </p:extLst>
          </p:nvPr>
        </p:nvGraphicFramePr>
        <p:xfrm>
          <a:off x="1415035" y="1828801"/>
          <a:ext cx="6071615" cy="5057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1615"/>
              </a:tblGrid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     Interest income</a:t>
                      </a:r>
                      <a:endParaRPr lang="en-MY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</a:t>
                      </a:r>
                      <a:r>
                        <a:rPr lang="en-MY" sz="120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Gross interest income</a:t>
                      </a:r>
                      <a:endParaRPr lang="en-MY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383963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(ii) Less provisions for accrued interest </a:t>
                      </a:r>
                      <a:b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on nonperforming assets</a:t>
                      </a:r>
                      <a:endParaRPr lang="en-MY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     Interest expense</a:t>
                      </a:r>
                      <a:endParaRPr lang="en-MY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     Net interest income (= 1 minus 2)</a:t>
                      </a:r>
                      <a:endParaRPr lang="en-MY" sz="1200" b="0" i="1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     Noninterest income 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Fees and commissions receivable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381594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(ii)  Gains or losses on financial instruments 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(iii)  Prorated earnings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(iv) Other income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      Gross income  (= 3 plus 4) </a:t>
                      </a:r>
                      <a:endParaRPr lang="en-MY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      Noninterest expenses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Personnel costs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(ii) Other expenses*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      Provisions (net)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</a:t>
                      </a:r>
                      <a:r>
                        <a:rPr lang="en-MY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  Loan loss provisions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(ii)   Other financial asset provisions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383963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       Net income (before extraordinary items </a:t>
                      </a:r>
                      <a:b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and taxes)  (= 5 minus (6+7))</a:t>
                      </a:r>
                      <a:endParaRPr lang="en-MY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       Extraordinary items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     Income tax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      Net income after tax (= 8 minus (9 +10))</a:t>
                      </a:r>
                      <a:endParaRPr lang="en-MY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     Dividends payable</a:t>
                      </a:r>
                      <a:endParaRPr lang="en-MY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  <a:tr h="195401"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     Retained earnings (= 11 minus 12)</a:t>
                      </a:r>
                      <a:endParaRPr lang="en-MY" sz="12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33" marR="6633" marT="6633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B948E2-4646-42BE-BF73-36E9C52E3E25}" type="slidenum">
              <a:rPr lang="en-MY" smtClean="0"/>
              <a:t>8</a:t>
            </a:fld>
            <a:endParaRPr lang="en-MY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MY" sz="1800" b="1" dirty="0"/>
              <a:t>INCOME </a:t>
            </a:r>
            <a:r>
              <a:rPr lang="en-MY" sz="1800" b="1" dirty="0" smtClean="0"/>
              <a:t>STATEMENT BASED </a:t>
            </a:r>
            <a:r>
              <a:rPr lang="en-MY" sz="1800" b="1" dirty="0"/>
              <a:t>ON </a:t>
            </a:r>
            <a:r>
              <a:rPr lang="en-MY" sz="1800" b="1" dirty="0" smtClean="0"/>
              <a:t>IMF’S FSI TEMPLATE</a:t>
            </a:r>
            <a:br>
              <a:rPr lang="en-MY" sz="1800" b="1" dirty="0" smtClean="0"/>
            </a:br>
            <a:r>
              <a:rPr lang="en-MY" sz="1600" dirty="0" smtClean="0"/>
              <a:t>(Like slide 8 with additional detail)</a:t>
            </a:r>
            <a:br>
              <a:rPr lang="en-MY" sz="1600" dirty="0" smtClean="0"/>
            </a:br>
            <a:r>
              <a:rPr lang="en-MY" sz="1600" dirty="0" smtClean="0"/>
              <a:t>Covers conventional and Islamic banks, usually based on supervisory data</a:t>
            </a:r>
            <a:endParaRPr lang="en-MY" sz="1600" dirty="0"/>
          </a:p>
        </p:txBody>
      </p:sp>
    </p:spTree>
    <p:extLst>
      <p:ext uri="{BB962C8B-B14F-4D97-AF65-F5344CB8AC3E}">
        <p14:creationId xmlns:p14="http://schemas.microsoft.com/office/powerpoint/2010/main" val="2832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C3700"/>
          </a:buClr>
          <a:buSzTx/>
          <a:buFont typeface="Monotype Sorts" pitchFamily="2" charset="2"/>
          <a:buChar char="n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BC3700"/>
          </a:buClr>
          <a:buSzTx/>
          <a:buFont typeface="Monotype Sorts" pitchFamily="2" charset="2"/>
          <a:buChar char="n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apadacci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13033376</TotalTime>
  <Pages>11</Pages>
  <Words>2603</Words>
  <Application>Microsoft Office PowerPoint</Application>
  <PresentationFormat>On-screen Show (4:3)</PresentationFormat>
  <Paragraphs>482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Monotype Sorts</vt:lpstr>
      <vt:lpstr>Tahoma</vt:lpstr>
      <vt:lpstr>Times New Roman</vt:lpstr>
      <vt:lpstr>Wingdings</vt:lpstr>
      <vt:lpstr>Custom Design</vt:lpstr>
      <vt:lpstr>Papadacci</vt:lpstr>
      <vt:lpstr>1_Custom Design</vt:lpstr>
      <vt:lpstr>ISWGNA Task Force on Islamic Banking </vt:lpstr>
      <vt:lpstr>I. Income and expense PSIFIs</vt:lpstr>
      <vt:lpstr>I. Income and Expense Statements</vt:lpstr>
      <vt:lpstr>1(a) – National accounts</vt:lpstr>
      <vt:lpstr>National Accounts Format</vt:lpstr>
      <vt:lpstr>Implications</vt:lpstr>
      <vt:lpstr>1(b) – Conventional bank income statement</vt:lpstr>
      <vt:lpstr>Format of conventional bank income statement</vt:lpstr>
      <vt:lpstr>INCOME STATEMENT BASED ON IMF’S FSI TEMPLATE (Like slide 8 with additional detail) Covers conventional and Islamic banks, usually based on supervisory data</vt:lpstr>
      <vt:lpstr>Implications</vt:lpstr>
      <vt:lpstr>1(c) – Islamic bank income statement</vt:lpstr>
      <vt:lpstr>Islamic bank revenue from jointly funded assets per PSIFI Compilation Guide</vt:lpstr>
      <vt:lpstr>Income statement for an Islamic bank per PSIFI Compilation Guide </vt:lpstr>
      <vt:lpstr>Implications</vt:lpstr>
      <vt:lpstr>INCOME STATEMENT  (AAOIFI STANDARD)</vt:lpstr>
      <vt:lpstr>Balance Sheet Example: Consolidated Balance Sheet Per IMF FSI Template</vt:lpstr>
      <vt:lpstr>Balance Sheet</vt:lpstr>
      <vt:lpstr>Treatment of nonfinancial assets under contract</vt:lpstr>
      <vt:lpstr>Profit Equalization Reserve</vt:lpstr>
      <vt:lpstr>Quasi-equity; Puttable financial instruments</vt:lpstr>
      <vt:lpstr>Memo: CONSOLIDATED STATEMENT OF BALANCE SHEET  (AAOIFI STANDARD)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Bank and the Financial Sector</dc:title>
  <dc:subject>Philapelphia Club</dc:subject>
  <dc:creator>JLF</dc:creator>
  <cp:lastModifiedBy>russell krueger</cp:lastModifiedBy>
  <cp:revision>520</cp:revision>
  <cp:lastPrinted>2000-10-07T19:54:52Z</cp:lastPrinted>
  <dcterms:created xsi:type="dcterms:W3CDTF">1998-05-08T06:51:56Z</dcterms:created>
  <dcterms:modified xsi:type="dcterms:W3CDTF">2017-10-20T03:57:28Z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