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2" r:id="rId3"/>
    <p:sldMasterId id="2147483732" r:id="rId4"/>
  </p:sldMasterIdLst>
  <p:notesMasterIdLst>
    <p:notesMasterId r:id="rId42"/>
  </p:notesMasterIdLst>
  <p:sldIdLst>
    <p:sldId id="257" r:id="rId5"/>
    <p:sldId id="326" r:id="rId6"/>
    <p:sldId id="316" r:id="rId7"/>
    <p:sldId id="305" r:id="rId8"/>
    <p:sldId id="306" r:id="rId9"/>
    <p:sldId id="307" r:id="rId10"/>
    <p:sldId id="308" r:id="rId11"/>
    <p:sldId id="309" r:id="rId12"/>
    <p:sldId id="317" r:id="rId13"/>
    <p:sldId id="27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318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25" r:id="rId33"/>
    <p:sldId id="320" r:id="rId34"/>
    <p:sldId id="310" r:id="rId35"/>
    <p:sldId id="311" r:id="rId36"/>
    <p:sldId id="312" r:id="rId37"/>
    <p:sldId id="313" r:id="rId38"/>
    <p:sldId id="314" r:id="rId39"/>
    <p:sldId id="323" r:id="rId40"/>
    <p:sldId id="284" r:id="rId4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B8D3"/>
    <a:srgbClr val="E6F3FA"/>
    <a:srgbClr val="CC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280" autoAdjust="0"/>
  </p:normalViewPr>
  <p:slideViewPr>
    <p:cSldViewPr snapToGrid="0">
      <p:cViewPr varScale="1">
        <p:scale>
          <a:sx n="105" d="100"/>
          <a:sy n="105" d="100"/>
        </p:scale>
        <p:origin x="1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Bahan%20Libanon-Pak%20Wandi\berkas%20pak%20wandi-libano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Bahan%20Libanon-Pak%20Wandi\berkas%20pak%20wandi-liban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Economic Growth (y-on-y)</a:t>
            </a:r>
          </a:p>
        </c:rich>
      </c:tx>
      <c:layout>
        <c:manualLayout>
          <c:xMode val="edge"/>
          <c:yMode val="edge"/>
          <c:x val="0.31098676269931297"/>
          <c:y val="5.010813648293963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5"/>
          <c:y val="0.10827165756374918"/>
          <c:w val="0.80763677610168239"/>
          <c:h val="0.66518635170603679"/>
        </c:manualLayout>
      </c:layout>
      <c:lineChart>
        <c:grouping val="standard"/>
        <c:varyColors val="0"/>
        <c:ser>
          <c:idx val="0"/>
          <c:order val="0"/>
          <c:tx>
            <c:strRef>
              <c:f>'Global - 1'!$A$4</c:f>
              <c:strCache>
                <c:ptCount val="1"/>
                <c:pt idx="0">
                  <c:v>US</c:v>
                </c:pt>
              </c:strCache>
            </c:strRef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tar"/>
            <c:size val="4"/>
          </c:marker>
          <c:cat>
            <c:strRef>
              <c:f>'Global - 1'!$AA$3:$AI$3</c:f>
              <c:strCache>
                <c:ptCount val="9"/>
                <c:pt idx="0">
                  <c:v>Q2/15</c:v>
                </c:pt>
                <c:pt idx="1">
                  <c:v>Q3/15</c:v>
                </c:pt>
                <c:pt idx="2">
                  <c:v>Q4/15</c:v>
                </c:pt>
                <c:pt idx="3">
                  <c:v>Q1/16</c:v>
                </c:pt>
                <c:pt idx="4">
                  <c:v>Q2/16</c:v>
                </c:pt>
                <c:pt idx="5">
                  <c:v>Q3/16</c:v>
                </c:pt>
                <c:pt idx="6">
                  <c:v>Q4/16</c:v>
                </c:pt>
                <c:pt idx="7">
                  <c:v>Q1/17</c:v>
                </c:pt>
                <c:pt idx="8">
                  <c:v>Q2/17</c:v>
                </c:pt>
              </c:strCache>
            </c:strRef>
          </c:cat>
          <c:val>
            <c:numRef>
              <c:f>'Global - 1'!$AA$4:$AI$4</c:f>
              <c:numCache>
                <c:formatCode>0.0</c:formatCode>
                <c:ptCount val="9"/>
                <c:pt idx="0">
                  <c:v>3.3</c:v>
                </c:pt>
                <c:pt idx="1">
                  <c:v>2.4</c:v>
                </c:pt>
                <c:pt idx="2">
                  <c:v>2</c:v>
                </c:pt>
                <c:pt idx="3">
                  <c:v>1.4</c:v>
                </c:pt>
                <c:pt idx="4">
                  <c:v>1.2</c:v>
                </c:pt>
                <c:pt idx="5">
                  <c:v>1.5</c:v>
                </c:pt>
                <c:pt idx="6">
                  <c:v>1.8</c:v>
                </c:pt>
                <c:pt idx="7">
                  <c:v>2</c:v>
                </c:pt>
                <c:pt idx="8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47-4DDD-A1C2-A806A6C3F83F}"/>
            </c:ext>
          </c:extLst>
        </c:ser>
        <c:ser>
          <c:idx val="5"/>
          <c:order val="1"/>
          <c:tx>
            <c:strRef>
              <c:f>'Global - 1'!$A$9</c:f>
              <c:strCache>
                <c:ptCount val="1"/>
                <c:pt idx="0">
                  <c:v>Tiongkok</c:v>
                </c:pt>
              </c:strCache>
            </c:strRef>
          </c:tx>
          <c:cat>
            <c:strRef>
              <c:f>'Global - 1'!$AA$3:$AI$3</c:f>
              <c:strCache>
                <c:ptCount val="9"/>
                <c:pt idx="0">
                  <c:v>Q2/15</c:v>
                </c:pt>
                <c:pt idx="1">
                  <c:v>Q3/15</c:v>
                </c:pt>
                <c:pt idx="2">
                  <c:v>Q4/15</c:v>
                </c:pt>
                <c:pt idx="3">
                  <c:v>Q1/16</c:v>
                </c:pt>
                <c:pt idx="4">
                  <c:v>Q2/16</c:v>
                </c:pt>
                <c:pt idx="5">
                  <c:v>Q3/16</c:v>
                </c:pt>
                <c:pt idx="6">
                  <c:v>Q4/16</c:v>
                </c:pt>
                <c:pt idx="7">
                  <c:v>Q1/17</c:v>
                </c:pt>
                <c:pt idx="8">
                  <c:v>Q2/17</c:v>
                </c:pt>
              </c:strCache>
            </c:strRef>
          </c:cat>
          <c:val>
            <c:numRef>
              <c:f>'Global - 1'!$AA$9:$AI$9</c:f>
              <c:numCache>
                <c:formatCode>0.0</c:formatCode>
                <c:ptCount val="9"/>
                <c:pt idx="0">
                  <c:v>7</c:v>
                </c:pt>
                <c:pt idx="1">
                  <c:v>6.9</c:v>
                </c:pt>
                <c:pt idx="2">
                  <c:v>6.8</c:v>
                </c:pt>
                <c:pt idx="3">
                  <c:v>6.7</c:v>
                </c:pt>
                <c:pt idx="4">
                  <c:v>6.7</c:v>
                </c:pt>
                <c:pt idx="5">
                  <c:v>6.7</c:v>
                </c:pt>
                <c:pt idx="6">
                  <c:v>6.8</c:v>
                </c:pt>
                <c:pt idx="7">
                  <c:v>6.9</c:v>
                </c:pt>
                <c:pt idx="8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47-4DDD-A1C2-A806A6C3F83F}"/>
            </c:ext>
          </c:extLst>
        </c:ser>
        <c:ser>
          <c:idx val="2"/>
          <c:order val="2"/>
          <c:tx>
            <c:strRef>
              <c:f>'Global - 1'!$A$5</c:f>
              <c:strCache>
                <c:ptCount val="1"/>
                <c:pt idx="0">
                  <c:v>Jepang</c:v>
                </c:pt>
              </c:strCache>
            </c:strRef>
          </c:tx>
          <c:cat>
            <c:strRef>
              <c:f>'Global - 1'!$AA$3:$AI$3</c:f>
              <c:strCache>
                <c:ptCount val="9"/>
                <c:pt idx="0">
                  <c:v>Q2/15</c:v>
                </c:pt>
                <c:pt idx="1">
                  <c:v>Q3/15</c:v>
                </c:pt>
                <c:pt idx="2">
                  <c:v>Q4/15</c:v>
                </c:pt>
                <c:pt idx="3">
                  <c:v>Q1/16</c:v>
                </c:pt>
                <c:pt idx="4">
                  <c:v>Q2/16</c:v>
                </c:pt>
                <c:pt idx="5">
                  <c:v>Q3/16</c:v>
                </c:pt>
                <c:pt idx="6">
                  <c:v>Q4/16</c:v>
                </c:pt>
                <c:pt idx="7">
                  <c:v>Q1/17</c:v>
                </c:pt>
                <c:pt idx="8">
                  <c:v>Q2/17</c:v>
                </c:pt>
              </c:strCache>
            </c:strRef>
          </c:cat>
          <c:val>
            <c:numRef>
              <c:f>'Global - 1'!$AA$5:$AI$5</c:f>
              <c:numCache>
                <c:formatCode>0.0</c:formatCode>
                <c:ptCount val="9"/>
                <c:pt idx="0">
                  <c:v>1.7</c:v>
                </c:pt>
                <c:pt idx="1">
                  <c:v>2</c:v>
                </c:pt>
                <c:pt idx="2">
                  <c:v>1.1000000000000001</c:v>
                </c:pt>
                <c:pt idx="3">
                  <c:v>0.5</c:v>
                </c:pt>
                <c:pt idx="4">
                  <c:v>1</c:v>
                </c:pt>
                <c:pt idx="5">
                  <c:v>1</c:v>
                </c:pt>
                <c:pt idx="6">
                  <c:v>1.7</c:v>
                </c:pt>
                <c:pt idx="7">
                  <c:v>1.4</c:v>
                </c:pt>
                <c:pt idx="8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47-4DDD-A1C2-A806A6C3F83F}"/>
            </c:ext>
          </c:extLst>
        </c:ser>
        <c:ser>
          <c:idx val="3"/>
          <c:order val="3"/>
          <c:tx>
            <c:strRef>
              <c:f>'Global - 1'!$A$15</c:f>
              <c:strCache>
                <c:ptCount val="1"/>
                <c:pt idx="0">
                  <c:v>Euro Area*</c:v>
                </c:pt>
              </c:strCache>
            </c:strRef>
          </c:tx>
          <c:cat>
            <c:strRef>
              <c:f>'Global - 1'!$AA$3:$AI$3</c:f>
              <c:strCache>
                <c:ptCount val="9"/>
                <c:pt idx="0">
                  <c:v>Q2/15</c:v>
                </c:pt>
                <c:pt idx="1">
                  <c:v>Q3/15</c:v>
                </c:pt>
                <c:pt idx="2">
                  <c:v>Q4/15</c:v>
                </c:pt>
                <c:pt idx="3">
                  <c:v>Q1/16</c:v>
                </c:pt>
                <c:pt idx="4">
                  <c:v>Q2/16</c:v>
                </c:pt>
                <c:pt idx="5">
                  <c:v>Q3/16</c:v>
                </c:pt>
                <c:pt idx="6">
                  <c:v>Q4/16</c:v>
                </c:pt>
                <c:pt idx="7">
                  <c:v>Q1/17</c:v>
                </c:pt>
                <c:pt idx="8">
                  <c:v>Q2/17</c:v>
                </c:pt>
              </c:strCache>
            </c:strRef>
          </c:cat>
          <c:val>
            <c:numRef>
              <c:f>'Global - 1'!$AA$15:$AI$15</c:f>
              <c:numCache>
                <c:formatCode>0.0</c:formatCode>
                <c:ptCount val="9"/>
                <c:pt idx="0">
                  <c:v>1.9</c:v>
                </c:pt>
                <c:pt idx="1">
                  <c:v>2</c:v>
                </c:pt>
                <c:pt idx="2">
                  <c:v>1.9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1.9</c:v>
                </c:pt>
                <c:pt idx="7">
                  <c:v>2</c:v>
                </c:pt>
                <c:pt idx="8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47-4DDD-A1C2-A806A6C3F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55232"/>
        <c:axId val="1563968"/>
      </c:lineChart>
      <c:catAx>
        <c:axId val="14505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" lastClr="FFFFFF">
              <a:alpha val="75000"/>
            </a:sysClr>
          </a:solidFill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639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563968"/>
        <c:scaling>
          <c:orientation val="minMax"/>
          <c:max val="8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Persen</a:t>
                </a:r>
              </a:p>
            </c:rich>
          </c:tx>
          <c:layout>
            <c:manualLayout>
              <c:xMode val="edge"/>
              <c:yMode val="edge"/>
              <c:x val="6.5781861279138223E-2"/>
              <c:y val="5.7621297570378911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5055232"/>
        <c:crosses val="autoZero"/>
        <c:crossBetween val="between"/>
        <c:majorUnit val="1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7.6997445220654478E-2"/>
          <c:y val="0.83846005249343847"/>
          <c:w val="0.7769103676792396"/>
          <c:h val="0.1401703443196082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>
      <a:solidFill>
        <a:schemeClr val="tx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rebuchet MS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Employer Pension Funds - Defined Benefit Plans (DPPK PPMP)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#,##0.00</c:formatCode>
                <c:ptCount val="5"/>
                <c:pt idx="0">
                  <c:v>2451.33</c:v>
                </c:pt>
                <c:pt idx="1">
                  <c:v>2557.85</c:v>
                </c:pt>
                <c:pt idx="2">
                  <c:v>2946.89</c:v>
                </c:pt>
                <c:pt idx="3">
                  <c:v>2600.85</c:v>
                </c:pt>
                <c:pt idx="4">
                  <c:v>3170.06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C5-444B-A95D-35174D9E06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47570688"/>
        <c:axId val="146617984"/>
      </c:lineChart>
      <c:catAx>
        <c:axId val="1475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17984"/>
        <c:crosses val="autoZero"/>
        <c:auto val="1"/>
        <c:lblAlgn val="ctr"/>
        <c:lblOffset val="100"/>
        <c:noMultiLvlLbl val="0"/>
      </c:catAx>
      <c:valAx>
        <c:axId val="146617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1475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Bank</c:v>
                </c:pt>
                <c:pt idx="1">
                  <c:v>Insurance Corp</c:v>
                </c:pt>
                <c:pt idx="2">
                  <c:v>Financial Corp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4.87</c:v>
                </c:pt>
                <c:pt idx="1">
                  <c:v>2.2000000000000002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9-4193-AC36-4E41D5A94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Bank</c:v>
                </c:pt>
                <c:pt idx="1">
                  <c:v>Insurance Corp</c:v>
                </c:pt>
                <c:pt idx="2">
                  <c:v>Financial Corp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5.32</c:v>
                </c:pt>
                <c:pt idx="1">
                  <c:v>3.3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9-4193-AC36-4E41D5A94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149424"/>
        <c:axId val="527158280"/>
      </c:barChart>
      <c:catAx>
        <c:axId val="52714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158280"/>
        <c:crosses val="autoZero"/>
        <c:auto val="1"/>
        <c:lblAlgn val="ctr"/>
        <c:lblOffset val="100"/>
        <c:noMultiLvlLbl val="0"/>
      </c:catAx>
      <c:valAx>
        <c:axId val="52715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endParaRPr lang="id-ID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149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Economic Growth (y-on-y)</a:t>
            </a:r>
          </a:p>
        </c:rich>
      </c:tx>
      <c:layout>
        <c:manualLayout>
          <c:xMode val="edge"/>
          <c:yMode val="edge"/>
          <c:x val="0.31098676269931297"/>
          <c:y val="5.010813648293963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5"/>
          <c:y val="0.10827165756374918"/>
          <c:w val="0.80763677610168239"/>
          <c:h val="0.66518635170603679"/>
        </c:manualLayout>
      </c:layout>
      <c:lineChart>
        <c:grouping val="standard"/>
        <c:varyColors val="0"/>
        <c:ser>
          <c:idx val="1"/>
          <c:order val="0"/>
          <c:tx>
            <c:strRef>
              <c:f>'Global - 1'!$A$16</c:f>
              <c:strCache>
                <c:ptCount val="1"/>
                <c:pt idx="0">
                  <c:v>Indonesia</c:v>
                </c:pt>
              </c:strCache>
            </c:strRef>
          </c:tx>
          <c:cat>
            <c:strRef>
              <c:f>'Global - 1'!$AA$3:$AI$3</c:f>
              <c:strCache>
                <c:ptCount val="9"/>
                <c:pt idx="0">
                  <c:v>Q2/15</c:v>
                </c:pt>
                <c:pt idx="1">
                  <c:v>Q3/15</c:v>
                </c:pt>
                <c:pt idx="2">
                  <c:v>Q4/15</c:v>
                </c:pt>
                <c:pt idx="3">
                  <c:v>Q1/16</c:v>
                </c:pt>
                <c:pt idx="4">
                  <c:v>Q2/16</c:v>
                </c:pt>
                <c:pt idx="5">
                  <c:v>Q3/16</c:v>
                </c:pt>
                <c:pt idx="6">
                  <c:v>Q4/16</c:v>
                </c:pt>
                <c:pt idx="7">
                  <c:v>Q1/17</c:v>
                </c:pt>
                <c:pt idx="8">
                  <c:v>Q2/17</c:v>
                </c:pt>
              </c:strCache>
            </c:strRef>
          </c:cat>
          <c:val>
            <c:numRef>
              <c:f>'Global - 1'!$AA$16:$AI$16</c:f>
              <c:numCache>
                <c:formatCode>0.0</c:formatCode>
                <c:ptCount val="9"/>
                <c:pt idx="0">
                  <c:v>4.8</c:v>
                </c:pt>
                <c:pt idx="1">
                  <c:v>4.9000000000000004</c:v>
                </c:pt>
                <c:pt idx="2">
                  <c:v>5.04</c:v>
                </c:pt>
                <c:pt idx="3">
                  <c:v>5</c:v>
                </c:pt>
                <c:pt idx="4">
                  <c:v>5</c:v>
                </c:pt>
                <c:pt idx="5">
                  <c:v>5.0199999999999996</c:v>
                </c:pt>
                <c:pt idx="6">
                  <c:v>5</c:v>
                </c:pt>
                <c:pt idx="7">
                  <c:v>5</c:v>
                </c:pt>
                <c:pt idx="8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ED-4FE7-8FE9-FD57556621E6}"/>
            </c:ext>
          </c:extLst>
        </c:ser>
        <c:ser>
          <c:idx val="4"/>
          <c:order val="1"/>
          <c:tx>
            <c:strRef>
              <c:f>'Global - 1'!$A$8</c:f>
              <c:strCache>
                <c:ptCount val="1"/>
                <c:pt idx="0">
                  <c:v>Singapura</c:v>
                </c:pt>
              </c:strCache>
            </c:strRef>
          </c:tx>
          <c:cat>
            <c:strRef>
              <c:f>'Global - 1'!$AA$3:$AI$3</c:f>
              <c:strCache>
                <c:ptCount val="9"/>
                <c:pt idx="0">
                  <c:v>Q2/15</c:v>
                </c:pt>
                <c:pt idx="1">
                  <c:v>Q3/15</c:v>
                </c:pt>
                <c:pt idx="2">
                  <c:v>Q4/15</c:v>
                </c:pt>
                <c:pt idx="3">
                  <c:v>Q1/16</c:v>
                </c:pt>
                <c:pt idx="4">
                  <c:v>Q2/16</c:v>
                </c:pt>
                <c:pt idx="5">
                  <c:v>Q3/16</c:v>
                </c:pt>
                <c:pt idx="6">
                  <c:v>Q4/16</c:v>
                </c:pt>
                <c:pt idx="7">
                  <c:v>Q1/17</c:v>
                </c:pt>
                <c:pt idx="8">
                  <c:v>Q2/17</c:v>
                </c:pt>
              </c:strCache>
            </c:strRef>
          </c:cat>
          <c:val>
            <c:numRef>
              <c:f>'Global - 1'!$AA$8:$AI$8</c:f>
              <c:numCache>
                <c:formatCode>0.0</c:formatCode>
                <c:ptCount val="9"/>
                <c:pt idx="0">
                  <c:v>2</c:v>
                </c:pt>
                <c:pt idx="1">
                  <c:v>2.1</c:v>
                </c:pt>
                <c:pt idx="2">
                  <c:v>1.3</c:v>
                </c:pt>
                <c:pt idx="3">
                  <c:v>1.9</c:v>
                </c:pt>
                <c:pt idx="4">
                  <c:v>1.9</c:v>
                </c:pt>
                <c:pt idx="5">
                  <c:v>1.2</c:v>
                </c:pt>
                <c:pt idx="6">
                  <c:v>2.9</c:v>
                </c:pt>
                <c:pt idx="7">
                  <c:v>2.5</c:v>
                </c:pt>
                <c:pt idx="8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ED-4FE7-8FE9-FD57556621E6}"/>
            </c:ext>
          </c:extLst>
        </c:ser>
        <c:ser>
          <c:idx val="5"/>
          <c:order val="2"/>
          <c:tx>
            <c:strRef>
              <c:f>'Global - 1'!$A$7</c:f>
              <c:strCache>
                <c:ptCount val="1"/>
                <c:pt idx="0">
                  <c:v>Korea Selatan</c:v>
                </c:pt>
              </c:strCache>
            </c:strRef>
          </c:tx>
          <c:cat>
            <c:strRef>
              <c:f>'Global - 1'!$AA$3:$AI$3</c:f>
              <c:strCache>
                <c:ptCount val="9"/>
                <c:pt idx="0">
                  <c:v>Q2/15</c:v>
                </c:pt>
                <c:pt idx="1">
                  <c:v>Q3/15</c:v>
                </c:pt>
                <c:pt idx="2">
                  <c:v>Q4/15</c:v>
                </c:pt>
                <c:pt idx="3">
                  <c:v>Q1/16</c:v>
                </c:pt>
                <c:pt idx="4">
                  <c:v>Q2/16</c:v>
                </c:pt>
                <c:pt idx="5">
                  <c:v>Q3/16</c:v>
                </c:pt>
                <c:pt idx="6">
                  <c:v>Q4/16</c:v>
                </c:pt>
                <c:pt idx="7">
                  <c:v>Q1/17</c:v>
                </c:pt>
                <c:pt idx="8">
                  <c:v>Q2/17</c:v>
                </c:pt>
              </c:strCache>
            </c:strRef>
          </c:cat>
          <c:val>
            <c:numRef>
              <c:f>'Global - 1'!$AA$7:$AI$7</c:f>
              <c:numCache>
                <c:formatCode>0.0</c:formatCode>
                <c:ptCount val="9"/>
                <c:pt idx="0">
                  <c:v>2.4</c:v>
                </c:pt>
                <c:pt idx="1">
                  <c:v>3</c:v>
                </c:pt>
                <c:pt idx="2">
                  <c:v>3.3</c:v>
                </c:pt>
                <c:pt idx="3">
                  <c:v>2.9</c:v>
                </c:pt>
                <c:pt idx="4">
                  <c:v>3.4</c:v>
                </c:pt>
                <c:pt idx="5">
                  <c:v>2.6</c:v>
                </c:pt>
                <c:pt idx="6">
                  <c:v>2.4</c:v>
                </c:pt>
                <c:pt idx="7">
                  <c:v>3</c:v>
                </c:pt>
                <c:pt idx="8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ED-4FE7-8FE9-FD5755662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06624"/>
        <c:axId val="137061504"/>
      </c:lineChart>
      <c:catAx>
        <c:axId val="509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" lastClr="FFFFFF">
              <a:alpha val="75000"/>
            </a:sysClr>
          </a:solidFill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70615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37061504"/>
        <c:scaling>
          <c:orientation val="minMax"/>
          <c:max val="8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Persen</a:t>
                </a:r>
              </a:p>
            </c:rich>
          </c:tx>
          <c:layout>
            <c:manualLayout>
              <c:xMode val="edge"/>
              <c:yMode val="edge"/>
              <c:x val="6.5781861279138223E-2"/>
              <c:y val="5.7621297570378911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906624"/>
        <c:crosses val="autoZero"/>
        <c:crossBetween val="between"/>
        <c:majorUnit val="1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7.6997445220654478E-2"/>
          <c:y val="0.83846005249343847"/>
          <c:w val="0.7769103676792396"/>
          <c:h val="0.1401703443196082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>
      <a:solidFill>
        <a:schemeClr val="tx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rebuchet MS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Household Exp</c:v>
                </c:pt>
                <c:pt idx="1">
                  <c:v>NPISH Exp</c:v>
                </c:pt>
                <c:pt idx="2">
                  <c:v>Government Exp</c:v>
                </c:pt>
                <c:pt idx="3">
                  <c:v>GFCF</c:v>
                </c:pt>
                <c:pt idx="4">
                  <c:v>Export</c:v>
                </c:pt>
                <c:pt idx="5">
                  <c:v>Import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4.95</c:v>
                </c:pt>
                <c:pt idx="1">
                  <c:v>8.49</c:v>
                </c:pt>
                <c:pt idx="2">
                  <c:v>-1.93</c:v>
                </c:pt>
                <c:pt idx="3">
                  <c:v>5.35</c:v>
                </c:pt>
                <c:pt idx="4">
                  <c:v>3.36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B-4CB8-B93D-CCFC8E749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073088"/>
        <c:axId val="137063808"/>
      </c:barChart>
      <c:catAx>
        <c:axId val="1460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63808"/>
        <c:crosses val="autoZero"/>
        <c:auto val="1"/>
        <c:lblAlgn val="ctr"/>
        <c:lblOffset val="100"/>
        <c:noMultiLvlLbl val="0"/>
      </c:catAx>
      <c:valAx>
        <c:axId val="13706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(%)</a:t>
                </a:r>
                <a:endParaRPr lang="id-ID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F4-4CC1-BC7D-360B331122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F4-4CC1-BC7D-360B331122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F4-4CC1-BC7D-360B331122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F4-4CC1-BC7D-360B331122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F4-4CC1-BC7D-360B331122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F4-4CC1-BC7D-360B331122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F4-4CC1-BC7D-360B331122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Household Exp</c:v>
                </c:pt>
                <c:pt idx="1">
                  <c:v>NPISH Exp</c:v>
                </c:pt>
                <c:pt idx="2">
                  <c:v>Government Exp</c:v>
                </c:pt>
                <c:pt idx="3">
                  <c:v>GFCF</c:v>
                </c:pt>
                <c:pt idx="4">
                  <c:v>Inventory</c:v>
                </c:pt>
                <c:pt idx="5">
                  <c:v>Export</c:v>
                </c:pt>
                <c:pt idx="6">
                  <c:v>Import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55.61</c:v>
                </c:pt>
                <c:pt idx="1">
                  <c:v>1.18</c:v>
                </c:pt>
                <c:pt idx="2">
                  <c:v>8.6300000000000008</c:v>
                </c:pt>
                <c:pt idx="3">
                  <c:v>31.36</c:v>
                </c:pt>
                <c:pt idx="4">
                  <c:v>2.77</c:v>
                </c:pt>
                <c:pt idx="5">
                  <c:v>19.100000000000001</c:v>
                </c:pt>
                <c:pt idx="6">
                  <c:v>17.79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B-4CB8-B93D-CCFC8E749C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Agricultural</c:v>
                </c:pt>
                <c:pt idx="1">
                  <c:v>Mining</c:v>
                </c:pt>
                <c:pt idx="2">
                  <c:v>Industry</c:v>
                </c:pt>
                <c:pt idx="3">
                  <c:v>Electrical and Gas</c:v>
                </c:pt>
                <c:pt idx="4">
                  <c:v>Water, Waste, and Recycle</c:v>
                </c:pt>
                <c:pt idx="5">
                  <c:v>Construction</c:v>
                </c:pt>
                <c:pt idx="6">
                  <c:v>Trade and Reparation</c:v>
                </c:pt>
                <c:pt idx="7">
                  <c:v>Transportation and Warehousing</c:v>
                </c:pt>
                <c:pt idx="8">
                  <c:v>Accomodation</c:v>
                </c:pt>
                <c:pt idx="9">
                  <c:v>Information and Communication</c:v>
                </c:pt>
                <c:pt idx="10">
                  <c:v>Financial Services</c:v>
                </c:pt>
                <c:pt idx="11">
                  <c:v>Real Estate</c:v>
                </c:pt>
                <c:pt idx="12">
                  <c:v>Business Services</c:v>
                </c:pt>
                <c:pt idx="13">
                  <c:v>Government Services</c:v>
                </c:pt>
                <c:pt idx="14">
                  <c:v>Educational Services</c:v>
                </c:pt>
                <c:pt idx="15">
                  <c:v>Health and Social Services</c:v>
                </c:pt>
                <c:pt idx="16">
                  <c:v>Others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3.33</c:v>
                </c:pt>
                <c:pt idx="1">
                  <c:v>2.2400000000000002</c:v>
                </c:pt>
                <c:pt idx="2">
                  <c:v>3.54</c:v>
                </c:pt>
                <c:pt idx="3">
                  <c:v>-2.5299999999999998</c:v>
                </c:pt>
                <c:pt idx="4">
                  <c:v>3.67</c:v>
                </c:pt>
                <c:pt idx="5">
                  <c:v>6.96</c:v>
                </c:pt>
                <c:pt idx="6">
                  <c:v>3.78</c:v>
                </c:pt>
                <c:pt idx="7">
                  <c:v>8.3699999999999992</c:v>
                </c:pt>
                <c:pt idx="8">
                  <c:v>5.07</c:v>
                </c:pt>
                <c:pt idx="9">
                  <c:v>10.88</c:v>
                </c:pt>
                <c:pt idx="10">
                  <c:v>5.94</c:v>
                </c:pt>
                <c:pt idx="11">
                  <c:v>3.86</c:v>
                </c:pt>
                <c:pt idx="12">
                  <c:v>8.14</c:v>
                </c:pt>
                <c:pt idx="13">
                  <c:v>-0.33</c:v>
                </c:pt>
                <c:pt idx="14">
                  <c:v>0.9</c:v>
                </c:pt>
                <c:pt idx="15">
                  <c:v>6.4</c:v>
                </c:pt>
                <c:pt idx="16">
                  <c:v>8.6300000000000008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B-4CB8-B93D-CCFC8E749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948160"/>
        <c:axId val="137067840"/>
      </c:barChart>
      <c:catAx>
        <c:axId val="1459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67840"/>
        <c:crosses val="autoZero"/>
        <c:auto val="1"/>
        <c:lblAlgn val="ctr"/>
        <c:lblOffset val="100"/>
        <c:noMultiLvlLbl val="0"/>
      </c:catAx>
      <c:valAx>
        <c:axId val="13706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(%)</a:t>
                </a:r>
                <a:endParaRPr lang="id-ID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6-4C20-9523-2FB854FD2F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F6-4C20-9523-2FB854FD2F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F6-4C20-9523-2FB854FD2F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F6-4C20-9523-2FB854FD2F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F6-4C20-9523-2FB854FD2F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F6-4C20-9523-2FB854FD2F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DF6-4C20-9523-2FB854FD2FF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DF6-4C20-9523-2FB854FD2FF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DF6-4C20-9523-2FB854FD2FF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DF6-4C20-9523-2FB854FD2FF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DF6-4C20-9523-2FB854FD2FF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DF6-4C20-9523-2FB854FD2FF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DF6-4C20-9523-2FB854FD2FF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DF6-4C20-9523-2FB854FD2FF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DF6-4C20-9523-2FB854FD2FF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DF6-4C20-9523-2FB854FD2FF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DF6-4C20-9523-2FB854FD2FFA}"/>
              </c:ext>
            </c:extLst>
          </c:dPt>
          <c:dLbls>
            <c:dLbl>
              <c:idx val="16"/>
              <c:layout>
                <c:manualLayout>
                  <c:x val="1.4790980422511389E-2"/>
                  <c:y val="-2.6861700438179153E-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DF6-4C20-9523-2FB854FD2F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Sheet1!$A$2:$A$18</c:f>
              <c:strCache>
                <c:ptCount val="17"/>
                <c:pt idx="0">
                  <c:v>Agricultural</c:v>
                </c:pt>
                <c:pt idx="1">
                  <c:v>Mining</c:v>
                </c:pt>
                <c:pt idx="2">
                  <c:v>Industry</c:v>
                </c:pt>
                <c:pt idx="3">
                  <c:v>Electrical and Gas</c:v>
                </c:pt>
                <c:pt idx="4">
                  <c:v>Water, Waste, and Recycle</c:v>
                </c:pt>
                <c:pt idx="5">
                  <c:v>Construction</c:v>
                </c:pt>
                <c:pt idx="6">
                  <c:v>Trade and Reparation</c:v>
                </c:pt>
                <c:pt idx="7">
                  <c:v>Transportation and Warehousing</c:v>
                </c:pt>
                <c:pt idx="8">
                  <c:v>Accomodation</c:v>
                </c:pt>
                <c:pt idx="9">
                  <c:v>Information and Communication</c:v>
                </c:pt>
                <c:pt idx="10">
                  <c:v>Financial Services</c:v>
                </c:pt>
                <c:pt idx="11">
                  <c:v>Real Estate</c:v>
                </c:pt>
                <c:pt idx="12">
                  <c:v>Business Services</c:v>
                </c:pt>
                <c:pt idx="13">
                  <c:v>Government Services</c:v>
                </c:pt>
                <c:pt idx="14">
                  <c:v>Educational Services</c:v>
                </c:pt>
                <c:pt idx="15">
                  <c:v>Health and Social Services</c:v>
                </c:pt>
                <c:pt idx="16">
                  <c:v>Others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13.92</c:v>
                </c:pt>
                <c:pt idx="1">
                  <c:v>7.36</c:v>
                </c:pt>
                <c:pt idx="2">
                  <c:v>20.260000000000002</c:v>
                </c:pt>
                <c:pt idx="3">
                  <c:v>1.17</c:v>
                </c:pt>
                <c:pt idx="4">
                  <c:v>7.0000000000000007E-2</c:v>
                </c:pt>
                <c:pt idx="5">
                  <c:v>10.11</c:v>
                </c:pt>
                <c:pt idx="6">
                  <c:v>13.03</c:v>
                </c:pt>
                <c:pt idx="7">
                  <c:v>5.27</c:v>
                </c:pt>
                <c:pt idx="8">
                  <c:v>2.83</c:v>
                </c:pt>
                <c:pt idx="9">
                  <c:v>3.83</c:v>
                </c:pt>
                <c:pt idx="10">
                  <c:v>4.21</c:v>
                </c:pt>
                <c:pt idx="11">
                  <c:v>2.8</c:v>
                </c:pt>
                <c:pt idx="12">
                  <c:v>1.74</c:v>
                </c:pt>
                <c:pt idx="13">
                  <c:v>3.63</c:v>
                </c:pt>
                <c:pt idx="14">
                  <c:v>3.23</c:v>
                </c:pt>
                <c:pt idx="15">
                  <c:v>1.05</c:v>
                </c:pt>
                <c:pt idx="16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B-4CB8-B93D-CCFC8E749C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21432086614173"/>
          <c:y val="6.3439033991201155E-2"/>
          <c:w val="0.34678567913385827"/>
          <c:h val="0.87312174747036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4-424E-A93F-52C0E5A45E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4-424E-A93F-52C0E5A45E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44-424E-A93F-52C0E5A45E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44-424E-A93F-52C0E5A45E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44-424E-A93F-52C0E5A45E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44-424E-A93F-52C0E5A45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Pension Funds</c:v>
                </c:pt>
                <c:pt idx="1">
                  <c:v>Finance Companies</c:v>
                </c:pt>
                <c:pt idx="2">
                  <c:v>Special Financial Services Institutions</c:v>
                </c:pt>
                <c:pt idx="3">
                  <c:v>Supporting Services</c:v>
                </c:pt>
                <c:pt idx="4">
                  <c:v>Microfinance Institutions</c:v>
                </c:pt>
                <c:pt idx="5">
                  <c:v>Insurance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249</c:v>
                </c:pt>
                <c:pt idx="1">
                  <c:v>268</c:v>
                </c:pt>
                <c:pt idx="2">
                  <c:v>31</c:v>
                </c:pt>
                <c:pt idx="3">
                  <c:v>237</c:v>
                </c:pt>
                <c:pt idx="4">
                  <c:v>129</c:v>
                </c:pt>
                <c:pt idx="5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6-4DB9-9D73-A0C6E7C240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024606299212592E-2"/>
          <c:y val="0.85419735148884401"/>
          <c:w val="0.95551328740157471"/>
          <c:h val="0.13174014937622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29360847626078E-2"/>
          <c:y val="0"/>
          <c:w val="0.97354127830474779"/>
          <c:h val="0.73813352462287862"/>
        </c:manualLayout>
      </c:layout>
      <c:barChart>
        <c:barDir val="col"/>
        <c:grouping val="clustered"/>
        <c:varyColors val="0"/>
        <c:ser>
          <c:idx val="0"/>
          <c:order val="0"/>
          <c:tx>
            <c:v>Employer Pension Funds - Defined Benefit Plans (DPPK PPMP)</c:v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112.82</c:v>
                </c:pt>
                <c:pt idx="1">
                  <c:v>112.64</c:v>
                </c:pt>
                <c:pt idx="2">
                  <c:v>127.61</c:v>
                </c:pt>
                <c:pt idx="3">
                  <c:v>130.02000000000001</c:v>
                </c:pt>
                <c:pt idx="4">
                  <c:v>139.87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5-444B-A95D-35174D9E064D}"/>
            </c:ext>
          </c:extLst>
        </c:ser>
        <c:ser>
          <c:idx val="1"/>
          <c:order val="1"/>
          <c:tx>
            <c:v>Employer Pension Funds - Defined Contributed Plans (DPPK PPIP)</c:v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15.37</c:v>
                </c:pt>
                <c:pt idx="1">
                  <c:v>15.91</c:v>
                </c:pt>
                <c:pt idx="2">
                  <c:v>17.59</c:v>
                </c:pt>
                <c:pt idx="3">
                  <c:v>21.69</c:v>
                </c:pt>
                <c:pt idx="4">
                  <c:v>26.07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C5-444B-A95D-35174D9E064D}"/>
            </c:ext>
          </c:extLst>
        </c:ser>
        <c:ser>
          <c:idx val="2"/>
          <c:order val="2"/>
          <c:tx>
            <c:v>Financial Institution Pension Funds (DPLK)</c:v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25.56</c:v>
                </c:pt>
                <c:pt idx="1">
                  <c:v>29.05</c:v>
                </c:pt>
                <c:pt idx="2">
                  <c:v>35.17</c:v>
                </c:pt>
                <c:pt idx="3">
                  <c:v>47.36</c:v>
                </c:pt>
                <c:pt idx="4">
                  <c:v>62.83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C5-444B-A95D-35174D9E0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556416"/>
        <c:axId val="146612800"/>
      </c:barChart>
      <c:catAx>
        <c:axId val="1465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12800"/>
        <c:crosses val="autoZero"/>
        <c:auto val="1"/>
        <c:lblAlgn val="ctr"/>
        <c:lblOffset val="100"/>
        <c:noMultiLvlLbl val="0"/>
      </c:catAx>
      <c:valAx>
        <c:axId val="146612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5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0926831785881"/>
          <c:y val="0.81634893801941355"/>
          <c:w val="0.79277603032999067"/>
          <c:h val="0.1591876769261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29360847626078E-2"/>
          <c:y val="0"/>
          <c:w val="0.97354127830474779"/>
          <c:h val="0.73813352462287862"/>
        </c:manualLayout>
      </c:layout>
      <c:barChart>
        <c:barDir val="col"/>
        <c:grouping val="clustered"/>
        <c:varyColors val="0"/>
        <c:ser>
          <c:idx val="0"/>
          <c:order val="0"/>
          <c:tx>
            <c:v>Asset</c:v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341.77</c:v>
                </c:pt>
                <c:pt idx="1">
                  <c:v>400.63</c:v>
                </c:pt>
                <c:pt idx="2">
                  <c:v>420.44</c:v>
                </c:pt>
                <c:pt idx="3">
                  <c:v>425.72</c:v>
                </c:pt>
                <c:pt idx="4">
                  <c:v>442.77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5-444B-A95D-35174D9E064D}"/>
            </c:ext>
          </c:extLst>
        </c:ser>
        <c:ser>
          <c:idx val="1"/>
          <c:order val="1"/>
          <c:tx>
            <c:v>Labilities</c:v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275.06</c:v>
                </c:pt>
                <c:pt idx="1">
                  <c:v>317.88</c:v>
                </c:pt>
                <c:pt idx="2">
                  <c:v>333.03</c:v>
                </c:pt>
                <c:pt idx="3">
                  <c:v>329.7</c:v>
                </c:pt>
                <c:pt idx="4">
                  <c:v>339.58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C5-444B-A95D-35174D9E064D}"/>
            </c:ext>
          </c:extLst>
        </c:ser>
        <c:ser>
          <c:idx val="2"/>
          <c:order val="2"/>
          <c:tx>
            <c:v>Equities</c:v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66.72</c:v>
                </c:pt>
                <c:pt idx="1">
                  <c:v>82.75</c:v>
                </c:pt>
                <c:pt idx="2">
                  <c:v>87.41</c:v>
                </c:pt>
                <c:pt idx="3">
                  <c:v>96.01</c:v>
                </c:pt>
                <c:pt idx="4">
                  <c:v>103.19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C5-444B-A95D-35174D9E0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558464"/>
        <c:axId val="146615104"/>
      </c:barChart>
      <c:catAx>
        <c:axId val="1465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15104"/>
        <c:crosses val="autoZero"/>
        <c:auto val="1"/>
        <c:lblAlgn val="ctr"/>
        <c:lblOffset val="100"/>
        <c:noMultiLvlLbl val="0"/>
      </c:catAx>
      <c:valAx>
        <c:axId val="146615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5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0926831785881"/>
          <c:y val="0.81634893801941355"/>
          <c:w val="0.79277603032999067"/>
          <c:h val="0.1591876769261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DE576-005B-48E8-8A4B-245C3CEB59D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3CC951CC-6297-414A-B3FF-89C86109B3F2}">
      <dgm:prSet phldrT="[Text]"/>
      <dgm:spPr>
        <a:xfrm>
          <a:off x="293762" y="247372"/>
          <a:ext cx="2741780" cy="2741780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Households </a:t>
          </a:r>
        </a:p>
      </dgm:t>
    </dgm:pt>
    <dgm:pt modelId="{DF1E4E46-9CAF-48EC-8C70-31B3B6826BA0}" type="parTrans" cxnId="{9E35CD08-AAD1-4910-A425-DE0CB5FF026A}">
      <dgm:prSet/>
      <dgm:spPr/>
      <dgm:t>
        <a:bodyPr/>
        <a:lstStyle/>
        <a:p>
          <a:endParaRPr lang="id-ID"/>
        </a:p>
      </dgm:t>
    </dgm:pt>
    <dgm:pt modelId="{9B44BAB6-9A05-4855-B6F8-6CD69EEC1009}" type="sibTrans" cxnId="{9E35CD08-AAD1-4910-A425-DE0CB5FF026A}">
      <dgm:prSet/>
      <dgm:spPr/>
      <dgm:t>
        <a:bodyPr/>
        <a:lstStyle/>
        <a:p>
          <a:endParaRPr lang="id-ID"/>
        </a:p>
      </dgm:t>
    </dgm:pt>
    <dgm:pt modelId="{662752F2-3AA2-4230-B9B8-5249DA057C48}">
      <dgm:prSet phldrT="[Text]"/>
      <dgm:spPr>
        <a:xfrm>
          <a:off x="326402" y="303839"/>
          <a:ext cx="2741780" cy="2741780"/>
        </a:xfrm>
        <a:solidFill>
          <a:srgbClr val="9FB8CD">
            <a:hueOff val="-1708697"/>
            <a:satOff val="4992"/>
            <a:lumOff val="-94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General Government</a:t>
          </a:r>
        </a:p>
      </dgm:t>
    </dgm:pt>
    <dgm:pt modelId="{CE92168E-7841-41DE-B7D2-83DE97E0E88B}" type="parTrans" cxnId="{54A257C3-812E-4564-8BF8-642AB58D7503}">
      <dgm:prSet/>
      <dgm:spPr/>
      <dgm:t>
        <a:bodyPr/>
        <a:lstStyle/>
        <a:p>
          <a:endParaRPr lang="id-ID"/>
        </a:p>
      </dgm:t>
    </dgm:pt>
    <dgm:pt modelId="{ACC55B99-15F3-4407-84AB-7204ACE1A539}" type="sibTrans" cxnId="{54A257C3-812E-4564-8BF8-642AB58D7503}">
      <dgm:prSet/>
      <dgm:spPr/>
      <dgm:t>
        <a:bodyPr/>
        <a:lstStyle/>
        <a:p>
          <a:endParaRPr lang="id-ID"/>
        </a:p>
      </dgm:t>
    </dgm:pt>
    <dgm:pt modelId="{4C708A2A-D5F5-4902-910B-7211924C46BB}">
      <dgm:prSet phldrT="[Text]"/>
      <dgm:spPr>
        <a:xfrm>
          <a:off x="293762" y="360307"/>
          <a:ext cx="2741780" cy="2741780"/>
        </a:xfrm>
        <a:solidFill>
          <a:srgbClr val="9FB8CD">
            <a:hueOff val="-3417395"/>
            <a:satOff val="9985"/>
            <a:lumOff val="-188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Non-Financial</a:t>
          </a:r>
          <a:r>
            <a:rPr lang="id-ID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 </a:t>
          </a:r>
          <a:r>
            <a:rPr lang="id-ID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Corporation</a:t>
          </a:r>
        </a:p>
      </dgm:t>
    </dgm:pt>
    <dgm:pt modelId="{67A4A131-441D-4A13-A5CB-94B86B77246C}" type="parTrans" cxnId="{D315B70B-5A12-4386-87E8-D75E2C13CBC2}">
      <dgm:prSet/>
      <dgm:spPr/>
      <dgm:t>
        <a:bodyPr/>
        <a:lstStyle/>
        <a:p>
          <a:endParaRPr lang="id-ID"/>
        </a:p>
      </dgm:t>
    </dgm:pt>
    <dgm:pt modelId="{FBC548E0-4BFD-4A13-9D0E-9089B119C15E}" type="sibTrans" cxnId="{D315B70B-5A12-4386-87E8-D75E2C13CBC2}">
      <dgm:prSet/>
      <dgm:spPr/>
      <dgm:t>
        <a:bodyPr/>
        <a:lstStyle/>
        <a:p>
          <a:endParaRPr lang="id-ID"/>
        </a:p>
      </dgm:t>
    </dgm:pt>
    <dgm:pt modelId="{E83C7332-095B-4809-BFA0-F8048E76C455}">
      <dgm:prSet phldrT="[Text]"/>
      <dgm:spPr>
        <a:xfrm>
          <a:off x="228481" y="360307"/>
          <a:ext cx="2741780" cy="2741780"/>
        </a:xfrm>
        <a:solidFill>
          <a:srgbClr val="9FB8CD">
            <a:hueOff val="-5126093"/>
            <a:satOff val="14977"/>
            <a:lumOff val="-2824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Financial Corporation</a:t>
          </a:r>
        </a:p>
      </dgm:t>
    </dgm:pt>
    <dgm:pt modelId="{E6832B71-7E5C-43AE-9D0F-BE2CA0A324B4}" type="parTrans" cxnId="{26DF4E2E-9AE8-408B-8E93-BF6F8C1FBD62}">
      <dgm:prSet/>
      <dgm:spPr/>
      <dgm:t>
        <a:bodyPr/>
        <a:lstStyle/>
        <a:p>
          <a:endParaRPr lang="id-ID"/>
        </a:p>
      </dgm:t>
    </dgm:pt>
    <dgm:pt modelId="{B9C121E3-E23F-42EB-A183-35A8A6364C45}" type="sibTrans" cxnId="{26DF4E2E-9AE8-408B-8E93-BF6F8C1FBD62}">
      <dgm:prSet/>
      <dgm:spPr/>
      <dgm:t>
        <a:bodyPr/>
        <a:lstStyle/>
        <a:p>
          <a:endParaRPr lang="id-ID"/>
        </a:p>
      </dgm:t>
    </dgm:pt>
    <dgm:pt modelId="{B4644C93-4446-4E9E-8347-3388E74E0E41}">
      <dgm:prSet phldrT="[Text]"/>
      <dgm:spPr>
        <a:xfrm>
          <a:off x="195841" y="303839"/>
          <a:ext cx="2741780" cy="2741780"/>
        </a:xfrm>
        <a:solidFill>
          <a:srgbClr val="9FB8CD">
            <a:hueOff val="-6834790"/>
            <a:satOff val="19970"/>
            <a:lumOff val="-3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NPISH</a:t>
          </a:r>
        </a:p>
      </dgm:t>
    </dgm:pt>
    <dgm:pt modelId="{59CC9FCC-FB8E-478F-A70E-AB7FA67E7E37}" type="parTrans" cxnId="{3ABF3655-F426-4386-8C68-389B468CB4FC}">
      <dgm:prSet/>
      <dgm:spPr/>
      <dgm:t>
        <a:bodyPr/>
        <a:lstStyle/>
        <a:p>
          <a:endParaRPr lang="id-ID"/>
        </a:p>
      </dgm:t>
    </dgm:pt>
    <dgm:pt modelId="{3CCB84F2-8367-42F2-BE41-EAD90DBF4406}" type="sibTrans" cxnId="{3ABF3655-F426-4386-8C68-389B468CB4FC}">
      <dgm:prSet/>
      <dgm:spPr/>
      <dgm:t>
        <a:bodyPr/>
        <a:lstStyle/>
        <a:p>
          <a:endParaRPr lang="id-ID"/>
        </a:p>
      </dgm:t>
    </dgm:pt>
    <dgm:pt modelId="{68493B44-4E6C-4A7B-BDA6-80A684223FF7}">
      <dgm:prSet phldrT="[Text]"/>
      <dgm:spPr>
        <a:xfrm>
          <a:off x="228481" y="247372"/>
          <a:ext cx="2741780" cy="2741780"/>
        </a:xfrm>
        <a:solidFill>
          <a:srgbClr val="9FB8CD">
            <a:hueOff val="-8543487"/>
            <a:satOff val="24962"/>
            <a:lumOff val="-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Rest of the world</a:t>
          </a:r>
        </a:p>
      </dgm:t>
    </dgm:pt>
    <dgm:pt modelId="{E615D4E5-6DBE-4148-A01A-D0E5DD42C523}" type="parTrans" cxnId="{0B030F45-B174-48E4-968E-8A002A39C225}">
      <dgm:prSet/>
      <dgm:spPr/>
      <dgm:t>
        <a:bodyPr/>
        <a:lstStyle/>
        <a:p>
          <a:endParaRPr lang="id-ID"/>
        </a:p>
      </dgm:t>
    </dgm:pt>
    <dgm:pt modelId="{81639AF4-A02A-4EA1-924B-88039B64168D}" type="sibTrans" cxnId="{0B030F45-B174-48E4-968E-8A002A39C225}">
      <dgm:prSet/>
      <dgm:spPr/>
      <dgm:t>
        <a:bodyPr/>
        <a:lstStyle/>
        <a:p>
          <a:endParaRPr lang="id-ID"/>
        </a:p>
      </dgm:t>
    </dgm:pt>
    <dgm:pt modelId="{0AD8F2C9-5254-4970-91F6-7C1AAC7B5D48}" type="pres">
      <dgm:prSet presAssocID="{0F4DE576-005B-48E8-8A4B-245C3CEB59D5}" presName="compositeShape" presStyleCnt="0">
        <dgm:presLayoutVars>
          <dgm:chMax val="7"/>
          <dgm:dir/>
          <dgm:resizeHandles val="exact"/>
        </dgm:presLayoutVars>
      </dgm:prSet>
      <dgm:spPr/>
    </dgm:pt>
    <dgm:pt modelId="{23E0BF55-29B3-4B67-AE1A-54A892A4B4BD}" type="pres">
      <dgm:prSet presAssocID="{0F4DE576-005B-48E8-8A4B-245C3CEB59D5}" presName="wedge1" presStyleLbl="node1" presStyleIdx="0" presStyleCnt="6"/>
      <dgm:spPr>
        <a:prstGeom prst="pie">
          <a:avLst>
            <a:gd name="adj1" fmla="val 16200000"/>
            <a:gd name="adj2" fmla="val 19800000"/>
          </a:avLst>
        </a:prstGeom>
      </dgm:spPr>
    </dgm:pt>
    <dgm:pt modelId="{C4832A42-2F11-4562-A25F-87374A41E5D4}" type="pres">
      <dgm:prSet presAssocID="{0F4DE576-005B-48E8-8A4B-245C3CEB59D5}" presName="dummy1a" presStyleCnt="0"/>
      <dgm:spPr/>
    </dgm:pt>
    <dgm:pt modelId="{0BF1045D-C811-4F9D-B513-3A3BEAD4DF4A}" type="pres">
      <dgm:prSet presAssocID="{0F4DE576-005B-48E8-8A4B-245C3CEB59D5}" presName="dummy1b" presStyleCnt="0"/>
      <dgm:spPr/>
    </dgm:pt>
    <dgm:pt modelId="{E2A43460-9D19-439E-B3D8-030BC5551F45}" type="pres">
      <dgm:prSet presAssocID="{0F4DE576-005B-48E8-8A4B-245C3CEB59D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0955B66-DE62-4A8B-A95B-9A0F12C76AAC}" type="pres">
      <dgm:prSet presAssocID="{0F4DE576-005B-48E8-8A4B-245C3CEB59D5}" presName="wedge2" presStyleLbl="node1" presStyleIdx="1" presStyleCnt="6"/>
      <dgm:spPr>
        <a:prstGeom prst="pie">
          <a:avLst>
            <a:gd name="adj1" fmla="val 19800000"/>
            <a:gd name="adj2" fmla="val 1800000"/>
          </a:avLst>
        </a:prstGeom>
      </dgm:spPr>
    </dgm:pt>
    <dgm:pt modelId="{3809A874-B66F-42D9-AF55-EF9BDBAB0AE0}" type="pres">
      <dgm:prSet presAssocID="{0F4DE576-005B-48E8-8A4B-245C3CEB59D5}" presName="dummy2a" presStyleCnt="0"/>
      <dgm:spPr/>
    </dgm:pt>
    <dgm:pt modelId="{C9901EF5-2C7A-4426-9396-2346F6FAF20A}" type="pres">
      <dgm:prSet presAssocID="{0F4DE576-005B-48E8-8A4B-245C3CEB59D5}" presName="dummy2b" presStyleCnt="0"/>
      <dgm:spPr/>
    </dgm:pt>
    <dgm:pt modelId="{A6499E27-4DAC-4F27-8970-814D244379DB}" type="pres">
      <dgm:prSet presAssocID="{0F4DE576-005B-48E8-8A4B-245C3CEB59D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8B751F9-B588-4555-9B96-4D1364D68297}" type="pres">
      <dgm:prSet presAssocID="{0F4DE576-005B-48E8-8A4B-245C3CEB59D5}" presName="wedge3" presStyleLbl="node1" presStyleIdx="2" presStyleCnt="6"/>
      <dgm:spPr>
        <a:prstGeom prst="pie">
          <a:avLst>
            <a:gd name="adj1" fmla="val 1800000"/>
            <a:gd name="adj2" fmla="val 5400000"/>
          </a:avLst>
        </a:prstGeom>
      </dgm:spPr>
    </dgm:pt>
    <dgm:pt modelId="{FEAC275C-1CD8-43AF-878C-A5073AF02171}" type="pres">
      <dgm:prSet presAssocID="{0F4DE576-005B-48E8-8A4B-245C3CEB59D5}" presName="dummy3a" presStyleCnt="0"/>
      <dgm:spPr/>
    </dgm:pt>
    <dgm:pt modelId="{C00AF026-18DC-4C21-8167-52FE9567CB9B}" type="pres">
      <dgm:prSet presAssocID="{0F4DE576-005B-48E8-8A4B-245C3CEB59D5}" presName="dummy3b" presStyleCnt="0"/>
      <dgm:spPr/>
    </dgm:pt>
    <dgm:pt modelId="{B915DC11-D162-4185-9A87-0559831EAA73}" type="pres">
      <dgm:prSet presAssocID="{0F4DE576-005B-48E8-8A4B-245C3CEB59D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7780A86-D79F-4331-B493-AB8E19605DBA}" type="pres">
      <dgm:prSet presAssocID="{0F4DE576-005B-48E8-8A4B-245C3CEB59D5}" presName="wedge4" presStyleLbl="node1" presStyleIdx="3" presStyleCnt="6"/>
      <dgm:spPr>
        <a:prstGeom prst="pie">
          <a:avLst>
            <a:gd name="adj1" fmla="val 5400000"/>
            <a:gd name="adj2" fmla="val 9000000"/>
          </a:avLst>
        </a:prstGeom>
      </dgm:spPr>
    </dgm:pt>
    <dgm:pt modelId="{B33F06A4-4648-4030-BECB-D8160D7A1F90}" type="pres">
      <dgm:prSet presAssocID="{0F4DE576-005B-48E8-8A4B-245C3CEB59D5}" presName="dummy4a" presStyleCnt="0"/>
      <dgm:spPr/>
    </dgm:pt>
    <dgm:pt modelId="{E65CFEBD-F113-4071-8196-E6AC8582E92A}" type="pres">
      <dgm:prSet presAssocID="{0F4DE576-005B-48E8-8A4B-245C3CEB59D5}" presName="dummy4b" presStyleCnt="0"/>
      <dgm:spPr/>
    </dgm:pt>
    <dgm:pt modelId="{A15C5204-776D-449A-AEB1-749E90A34B9E}" type="pres">
      <dgm:prSet presAssocID="{0F4DE576-005B-48E8-8A4B-245C3CEB59D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8833F42-2561-434E-871D-0C00E088EDFA}" type="pres">
      <dgm:prSet presAssocID="{0F4DE576-005B-48E8-8A4B-245C3CEB59D5}" presName="wedge5" presStyleLbl="node1" presStyleIdx="4" presStyleCnt="6"/>
      <dgm:spPr>
        <a:prstGeom prst="pie">
          <a:avLst>
            <a:gd name="adj1" fmla="val 9000000"/>
            <a:gd name="adj2" fmla="val 12600000"/>
          </a:avLst>
        </a:prstGeom>
      </dgm:spPr>
    </dgm:pt>
    <dgm:pt modelId="{76F96533-20D3-4B4F-AC92-A8DE2BD57155}" type="pres">
      <dgm:prSet presAssocID="{0F4DE576-005B-48E8-8A4B-245C3CEB59D5}" presName="dummy5a" presStyleCnt="0"/>
      <dgm:spPr/>
    </dgm:pt>
    <dgm:pt modelId="{6BD2A6B2-9A0F-4715-9D09-2A56FB8CA1BB}" type="pres">
      <dgm:prSet presAssocID="{0F4DE576-005B-48E8-8A4B-245C3CEB59D5}" presName="dummy5b" presStyleCnt="0"/>
      <dgm:spPr/>
    </dgm:pt>
    <dgm:pt modelId="{8A89CBAE-9A5D-4EE9-8EEE-510430A86854}" type="pres">
      <dgm:prSet presAssocID="{0F4DE576-005B-48E8-8A4B-245C3CEB59D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5BE1B7A-AB03-4A8A-92D2-6423330E4A92}" type="pres">
      <dgm:prSet presAssocID="{0F4DE576-005B-48E8-8A4B-245C3CEB59D5}" presName="wedge6" presStyleLbl="node1" presStyleIdx="5" presStyleCnt="6"/>
      <dgm:spPr>
        <a:prstGeom prst="pie">
          <a:avLst>
            <a:gd name="adj1" fmla="val 12600000"/>
            <a:gd name="adj2" fmla="val 16200000"/>
          </a:avLst>
        </a:prstGeom>
      </dgm:spPr>
    </dgm:pt>
    <dgm:pt modelId="{6565BDDD-A0B2-4A73-9183-3187822233C6}" type="pres">
      <dgm:prSet presAssocID="{0F4DE576-005B-48E8-8A4B-245C3CEB59D5}" presName="dummy6a" presStyleCnt="0"/>
      <dgm:spPr/>
    </dgm:pt>
    <dgm:pt modelId="{A775A5C5-5C7F-4210-A5FE-E8A26E6A6387}" type="pres">
      <dgm:prSet presAssocID="{0F4DE576-005B-48E8-8A4B-245C3CEB59D5}" presName="dummy6b" presStyleCnt="0"/>
      <dgm:spPr/>
    </dgm:pt>
    <dgm:pt modelId="{DC85D804-5717-41B1-8CFA-003909665E9F}" type="pres">
      <dgm:prSet presAssocID="{0F4DE576-005B-48E8-8A4B-245C3CEB59D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27B79603-EC0E-406B-82C5-4948C231FC62}" type="pres">
      <dgm:prSet presAssocID="{9B44BAB6-9A05-4855-B6F8-6CD69EEC1009}" presName="arrowWedge1" presStyleLbl="fgSibTrans2D1" presStyleIdx="0" presStyleCnt="6"/>
      <dgm:spPr>
        <a:xfrm>
          <a:off x="123932" y="77643"/>
          <a:ext cx="3081238" cy="308123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9FB8CD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8CD6260-16A2-4F56-8E72-6F03F200771F}" type="pres">
      <dgm:prSet presAssocID="{ACC55B99-15F3-4407-84AB-7204ACE1A539}" presName="arrowWedge2" presStyleLbl="fgSibTrans2D1" presStyleIdx="1" presStyleCnt="6"/>
      <dgm:spPr>
        <a:xfrm>
          <a:off x="156573" y="134110"/>
          <a:ext cx="3081238" cy="308123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9FB8CD">
            <a:hueOff val="-1708697"/>
            <a:satOff val="4992"/>
            <a:lumOff val="-941"/>
            <a:alphaOff val="0"/>
          </a:srgbClr>
        </a:solidFill>
        <a:ln>
          <a:noFill/>
        </a:ln>
        <a:effectLst/>
      </dgm:spPr>
    </dgm:pt>
    <dgm:pt modelId="{8C8ADC3C-D713-4723-A1DC-C39C94559BAE}" type="pres">
      <dgm:prSet presAssocID="{FBC548E0-4BFD-4A13-9D0E-9089B119C15E}" presName="arrowWedge3" presStyleLbl="fgSibTrans2D1" presStyleIdx="2" presStyleCnt="6"/>
      <dgm:spPr>
        <a:xfrm>
          <a:off x="123932" y="190578"/>
          <a:ext cx="3081238" cy="308123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9FB8CD">
            <a:hueOff val="-3417395"/>
            <a:satOff val="9985"/>
            <a:lumOff val="-1882"/>
            <a:alphaOff val="0"/>
          </a:srgbClr>
        </a:solidFill>
        <a:ln>
          <a:noFill/>
        </a:ln>
        <a:effectLst/>
      </dgm:spPr>
    </dgm:pt>
    <dgm:pt modelId="{71ABC04C-07FD-4B2D-B457-8C149B92E894}" type="pres">
      <dgm:prSet presAssocID="{B9C121E3-E23F-42EB-A183-35A8A6364C45}" presName="arrowWedge4" presStyleLbl="fgSibTrans2D1" presStyleIdx="3" presStyleCnt="6"/>
      <dgm:spPr>
        <a:xfrm>
          <a:off x="58852" y="190578"/>
          <a:ext cx="3081238" cy="308123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9FB8CD">
            <a:hueOff val="-5126093"/>
            <a:satOff val="14977"/>
            <a:lumOff val="-2824"/>
            <a:alphaOff val="0"/>
          </a:srgbClr>
        </a:solidFill>
        <a:ln>
          <a:noFill/>
        </a:ln>
        <a:effectLst/>
      </dgm:spPr>
    </dgm:pt>
    <dgm:pt modelId="{EA17CE4B-A12A-410C-A12C-7E60B87022D3}" type="pres">
      <dgm:prSet presAssocID="{3CCB84F2-8367-42F2-BE41-EAD90DBF4406}" presName="arrowWedge5" presStyleLbl="fgSibTrans2D1" presStyleIdx="4" presStyleCnt="6"/>
      <dgm:spPr>
        <a:xfrm>
          <a:off x="26212" y="134110"/>
          <a:ext cx="3081238" cy="308123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9FB8CD">
            <a:hueOff val="-6834790"/>
            <a:satOff val="19970"/>
            <a:lumOff val="-3765"/>
            <a:alphaOff val="0"/>
          </a:srgbClr>
        </a:solidFill>
        <a:ln>
          <a:noFill/>
        </a:ln>
        <a:effectLst/>
      </dgm:spPr>
    </dgm:pt>
    <dgm:pt modelId="{A04269DE-D5E2-4724-966A-6C54F36A1C9C}" type="pres">
      <dgm:prSet presAssocID="{81639AF4-A02A-4EA1-924B-88039B64168D}" presName="arrowWedge6" presStyleLbl="fgSibTrans2D1" presStyleIdx="5" presStyleCnt="6"/>
      <dgm:spPr>
        <a:xfrm>
          <a:off x="58852" y="77643"/>
          <a:ext cx="3081238" cy="308123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9FB8CD">
            <a:hueOff val="-8543487"/>
            <a:satOff val="24962"/>
            <a:lumOff val="-4706"/>
            <a:alphaOff val="0"/>
          </a:srgbClr>
        </a:solidFill>
        <a:ln>
          <a:noFill/>
        </a:ln>
        <a:effectLst/>
      </dgm:spPr>
    </dgm:pt>
  </dgm:ptLst>
  <dgm:cxnLst>
    <dgm:cxn modelId="{9E35CD08-AAD1-4910-A425-DE0CB5FF026A}" srcId="{0F4DE576-005B-48E8-8A4B-245C3CEB59D5}" destId="{3CC951CC-6297-414A-B3FF-89C86109B3F2}" srcOrd="0" destOrd="0" parTransId="{DF1E4E46-9CAF-48EC-8C70-31B3B6826BA0}" sibTransId="{9B44BAB6-9A05-4855-B6F8-6CD69EEC1009}"/>
    <dgm:cxn modelId="{D315B70B-5A12-4386-87E8-D75E2C13CBC2}" srcId="{0F4DE576-005B-48E8-8A4B-245C3CEB59D5}" destId="{4C708A2A-D5F5-4902-910B-7211924C46BB}" srcOrd="2" destOrd="0" parTransId="{67A4A131-441D-4A13-A5CB-94B86B77246C}" sibTransId="{FBC548E0-4BFD-4A13-9D0E-9089B119C15E}"/>
    <dgm:cxn modelId="{D20A452D-BF7B-445B-B409-56B6907AA1CD}" type="presOf" srcId="{3CC951CC-6297-414A-B3FF-89C86109B3F2}" destId="{23E0BF55-29B3-4B67-AE1A-54A892A4B4BD}" srcOrd="0" destOrd="0" presId="urn:microsoft.com/office/officeart/2005/8/layout/cycle8"/>
    <dgm:cxn modelId="{26DF4E2E-9AE8-408B-8E93-BF6F8C1FBD62}" srcId="{0F4DE576-005B-48E8-8A4B-245C3CEB59D5}" destId="{E83C7332-095B-4809-BFA0-F8048E76C455}" srcOrd="3" destOrd="0" parTransId="{E6832B71-7E5C-43AE-9D0F-BE2CA0A324B4}" sibTransId="{B9C121E3-E23F-42EB-A183-35A8A6364C45}"/>
    <dgm:cxn modelId="{30D97B2F-BA5A-487E-943A-461084E8C19A}" type="presOf" srcId="{0F4DE576-005B-48E8-8A4B-245C3CEB59D5}" destId="{0AD8F2C9-5254-4970-91F6-7C1AAC7B5D48}" srcOrd="0" destOrd="0" presId="urn:microsoft.com/office/officeart/2005/8/layout/cycle8"/>
    <dgm:cxn modelId="{BDB02D30-0E26-486B-8762-612224B76F04}" type="presOf" srcId="{3CC951CC-6297-414A-B3FF-89C86109B3F2}" destId="{E2A43460-9D19-439E-B3D8-030BC5551F45}" srcOrd="1" destOrd="0" presId="urn:microsoft.com/office/officeart/2005/8/layout/cycle8"/>
    <dgm:cxn modelId="{90560F5C-DC6E-4496-9B91-B63434B83185}" type="presOf" srcId="{E83C7332-095B-4809-BFA0-F8048E76C455}" destId="{67780A86-D79F-4331-B493-AB8E19605DBA}" srcOrd="0" destOrd="0" presId="urn:microsoft.com/office/officeart/2005/8/layout/cycle8"/>
    <dgm:cxn modelId="{0B030F45-B174-48E4-968E-8A002A39C225}" srcId="{0F4DE576-005B-48E8-8A4B-245C3CEB59D5}" destId="{68493B44-4E6C-4A7B-BDA6-80A684223FF7}" srcOrd="5" destOrd="0" parTransId="{E615D4E5-6DBE-4148-A01A-D0E5DD42C523}" sibTransId="{81639AF4-A02A-4EA1-924B-88039B64168D}"/>
    <dgm:cxn modelId="{92491D45-9D40-46ED-8554-CCBF0CED64A3}" type="presOf" srcId="{68493B44-4E6C-4A7B-BDA6-80A684223FF7}" destId="{DC85D804-5717-41B1-8CFA-003909665E9F}" srcOrd="1" destOrd="0" presId="urn:microsoft.com/office/officeart/2005/8/layout/cycle8"/>
    <dgm:cxn modelId="{3ABF3655-F426-4386-8C68-389B468CB4FC}" srcId="{0F4DE576-005B-48E8-8A4B-245C3CEB59D5}" destId="{B4644C93-4446-4E9E-8347-3388E74E0E41}" srcOrd="4" destOrd="0" parTransId="{59CC9FCC-FB8E-478F-A70E-AB7FA67E7E37}" sibTransId="{3CCB84F2-8367-42F2-BE41-EAD90DBF4406}"/>
    <dgm:cxn modelId="{F0C4D59F-5D1C-450F-B0A7-D1A995DEA7D1}" type="presOf" srcId="{B4644C93-4446-4E9E-8347-3388E74E0E41}" destId="{48833F42-2561-434E-871D-0C00E088EDFA}" srcOrd="0" destOrd="0" presId="urn:microsoft.com/office/officeart/2005/8/layout/cycle8"/>
    <dgm:cxn modelId="{40001DA0-B4F2-4222-9828-66FBE2557BBF}" type="presOf" srcId="{4C708A2A-D5F5-4902-910B-7211924C46BB}" destId="{78B751F9-B588-4555-9B96-4D1364D68297}" srcOrd="0" destOrd="0" presId="urn:microsoft.com/office/officeart/2005/8/layout/cycle8"/>
    <dgm:cxn modelId="{311D14B4-F006-48F6-A518-D710EB3A5B76}" type="presOf" srcId="{4C708A2A-D5F5-4902-910B-7211924C46BB}" destId="{B915DC11-D162-4185-9A87-0559831EAA73}" srcOrd="1" destOrd="0" presId="urn:microsoft.com/office/officeart/2005/8/layout/cycle8"/>
    <dgm:cxn modelId="{54A257C3-812E-4564-8BF8-642AB58D7503}" srcId="{0F4DE576-005B-48E8-8A4B-245C3CEB59D5}" destId="{662752F2-3AA2-4230-B9B8-5249DA057C48}" srcOrd="1" destOrd="0" parTransId="{CE92168E-7841-41DE-B7D2-83DE97E0E88B}" sibTransId="{ACC55B99-15F3-4407-84AB-7204ACE1A539}"/>
    <dgm:cxn modelId="{CAB5C5C7-2C5A-46D7-BA1D-03154500E2F3}" type="presOf" srcId="{68493B44-4E6C-4A7B-BDA6-80A684223FF7}" destId="{05BE1B7A-AB03-4A8A-92D2-6423330E4A92}" srcOrd="0" destOrd="0" presId="urn:microsoft.com/office/officeart/2005/8/layout/cycle8"/>
    <dgm:cxn modelId="{87BE88D3-80AF-4282-96BC-6F6CB0069826}" type="presOf" srcId="{662752F2-3AA2-4230-B9B8-5249DA057C48}" destId="{80955B66-DE62-4A8B-A95B-9A0F12C76AAC}" srcOrd="0" destOrd="0" presId="urn:microsoft.com/office/officeart/2005/8/layout/cycle8"/>
    <dgm:cxn modelId="{699FB9D6-7966-4487-9F25-B1898D671562}" type="presOf" srcId="{B4644C93-4446-4E9E-8347-3388E74E0E41}" destId="{8A89CBAE-9A5D-4EE9-8EEE-510430A86854}" srcOrd="1" destOrd="0" presId="urn:microsoft.com/office/officeart/2005/8/layout/cycle8"/>
    <dgm:cxn modelId="{BAD59CE1-A920-463C-9BB3-998BF1AC668B}" type="presOf" srcId="{662752F2-3AA2-4230-B9B8-5249DA057C48}" destId="{A6499E27-4DAC-4F27-8970-814D244379DB}" srcOrd="1" destOrd="0" presId="urn:microsoft.com/office/officeart/2005/8/layout/cycle8"/>
    <dgm:cxn modelId="{F55247EB-6875-4060-92AD-FF09900257AF}" type="presOf" srcId="{E83C7332-095B-4809-BFA0-F8048E76C455}" destId="{A15C5204-776D-449A-AEB1-749E90A34B9E}" srcOrd="1" destOrd="0" presId="urn:microsoft.com/office/officeart/2005/8/layout/cycle8"/>
    <dgm:cxn modelId="{EBA01895-D20A-4798-8146-34E54BE557AB}" type="presParOf" srcId="{0AD8F2C9-5254-4970-91F6-7C1AAC7B5D48}" destId="{23E0BF55-29B3-4B67-AE1A-54A892A4B4BD}" srcOrd="0" destOrd="0" presId="urn:microsoft.com/office/officeart/2005/8/layout/cycle8"/>
    <dgm:cxn modelId="{5FF31611-B0DC-45A2-9E37-FD26BEAC162C}" type="presParOf" srcId="{0AD8F2C9-5254-4970-91F6-7C1AAC7B5D48}" destId="{C4832A42-2F11-4562-A25F-87374A41E5D4}" srcOrd="1" destOrd="0" presId="urn:microsoft.com/office/officeart/2005/8/layout/cycle8"/>
    <dgm:cxn modelId="{B294565C-5BDD-40C5-BB3D-1368A692C6B8}" type="presParOf" srcId="{0AD8F2C9-5254-4970-91F6-7C1AAC7B5D48}" destId="{0BF1045D-C811-4F9D-B513-3A3BEAD4DF4A}" srcOrd="2" destOrd="0" presId="urn:microsoft.com/office/officeart/2005/8/layout/cycle8"/>
    <dgm:cxn modelId="{8E1DB445-D4FE-491E-B01F-32C60294E5E8}" type="presParOf" srcId="{0AD8F2C9-5254-4970-91F6-7C1AAC7B5D48}" destId="{E2A43460-9D19-439E-B3D8-030BC5551F45}" srcOrd="3" destOrd="0" presId="urn:microsoft.com/office/officeart/2005/8/layout/cycle8"/>
    <dgm:cxn modelId="{A122845B-56D1-4177-AC86-63CB840715B3}" type="presParOf" srcId="{0AD8F2C9-5254-4970-91F6-7C1AAC7B5D48}" destId="{80955B66-DE62-4A8B-A95B-9A0F12C76AAC}" srcOrd="4" destOrd="0" presId="urn:microsoft.com/office/officeart/2005/8/layout/cycle8"/>
    <dgm:cxn modelId="{3F9484EA-8E8F-4F99-AA7C-E26479522C95}" type="presParOf" srcId="{0AD8F2C9-5254-4970-91F6-7C1AAC7B5D48}" destId="{3809A874-B66F-42D9-AF55-EF9BDBAB0AE0}" srcOrd="5" destOrd="0" presId="urn:microsoft.com/office/officeart/2005/8/layout/cycle8"/>
    <dgm:cxn modelId="{FC209C5F-07C4-4ED6-8AD3-55658A955595}" type="presParOf" srcId="{0AD8F2C9-5254-4970-91F6-7C1AAC7B5D48}" destId="{C9901EF5-2C7A-4426-9396-2346F6FAF20A}" srcOrd="6" destOrd="0" presId="urn:microsoft.com/office/officeart/2005/8/layout/cycle8"/>
    <dgm:cxn modelId="{2A5583C8-EDED-467A-8120-60937398CE1B}" type="presParOf" srcId="{0AD8F2C9-5254-4970-91F6-7C1AAC7B5D48}" destId="{A6499E27-4DAC-4F27-8970-814D244379DB}" srcOrd="7" destOrd="0" presId="urn:microsoft.com/office/officeart/2005/8/layout/cycle8"/>
    <dgm:cxn modelId="{9C3274E8-708B-4280-838B-8C9A94C72C79}" type="presParOf" srcId="{0AD8F2C9-5254-4970-91F6-7C1AAC7B5D48}" destId="{78B751F9-B588-4555-9B96-4D1364D68297}" srcOrd="8" destOrd="0" presId="urn:microsoft.com/office/officeart/2005/8/layout/cycle8"/>
    <dgm:cxn modelId="{32EDD77D-1CD9-4277-A719-1E3B1A9B533E}" type="presParOf" srcId="{0AD8F2C9-5254-4970-91F6-7C1AAC7B5D48}" destId="{FEAC275C-1CD8-43AF-878C-A5073AF02171}" srcOrd="9" destOrd="0" presId="urn:microsoft.com/office/officeart/2005/8/layout/cycle8"/>
    <dgm:cxn modelId="{E0A3B8E5-260A-40DC-B4DB-19241DB0BAA6}" type="presParOf" srcId="{0AD8F2C9-5254-4970-91F6-7C1AAC7B5D48}" destId="{C00AF026-18DC-4C21-8167-52FE9567CB9B}" srcOrd="10" destOrd="0" presId="urn:microsoft.com/office/officeart/2005/8/layout/cycle8"/>
    <dgm:cxn modelId="{85D54CF0-15E4-4836-84E3-6E2B7B078AF6}" type="presParOf" srcId="{0AD8F2C9-5254-4970-91F6-7C1AAC7B5D48}" destId="{B915DC11-D162-4185-9A87-0559831EAA73}" srcOrd="11" destOrd="0" presId="urn:microsoft.com/office/officeart/2005/8/layout/cycle8"/>
    <dgm:cxn modelId="{8D1103B4-2D41-4267-A2DA-A4CFC7D4FBAB}" type="presParOf" srcId="{0AD8F2C9-5254-4970-91F6-7C1AAC7B5D48}" destId="{67780A86-D79F-4331-B493-AB8E19605DBA}" srcOrd="12" destOrd="0" presId="urn:microsoft.com/office/officeart/2005/8/layout/cycle8"/>
    <dgm:cxn modelId="{9B7A8359-4BDE-4E92-BB85-125D23B9F869}" type="presParOf" srcId="{0AD8F2C9-5254-4970-91F6-7C1AAC7B5D48}" destId="{B33F06A4-4648-4030-BECB-D8160D7A1F90}" srcOrd="13" destOrd="0" presId="urn:microsoft.com/office/officeart/2005/8/layout/cycle8"/>
    <dgm:cxn modelId="{48D73961-884C-44DB-BC2F-1930DC11ADFB}" type="presParOf" srcId="{0AD8F2C9-5254-4970-91F6-7C1AAC7B5D48}" destId="{E65CFEBD-F113-4071-8196-E6AC8582E92A}" srcOrd="14" destOrd="0" presId="urn:microsoft.com/office/officeart/2005/8/layout/cycle8"/>
    <dgm:cxn modelId="{98E565CB-57D7-4B9A-964C-F90212D39B3C}" type="presParOf" srcId="{0AD8F2C9-5254-4970-91F6-7C1AAC7B5D48}" destId="{A15C5204-776D-449A-AEB1-749E90A34B9E}" srcOrd="15" destOrd="0" presId="urn:microsoft.com/office/officeart/2005/8/layout/cycle8"/>
    <dgm:cxn modelId="{C01DAC0B-49B9-4F45-AF8C-993DB907BC1D}" type="presParOf" srcId="{0AD8F2C9-5254-4970-91F6-7C1AAC7B5D48}" destId="{48833F42-2561-434E-871D-0C00E088EDFA}" srcOrd="16" destOrd="0" presId="urn:microsoft.com/office/officeart/2005/8/layout/cycle8"/>
    <dgm:cxn modelId="{1DFFFF8B-03BF-4390-A5CB-861DD3374E3B}" type="presParOf" srcId="{0AD8F2C9-5254-4970-91F6-7C1AAC7B5D48}" destId="{76F96533-20D3-4B4F-AC92-A8DE2BD57155}" srcOrd="17" destOrd="0" presId="urn:microsoft.com/office/officeart/2005/8/layout/cycle8"/>
    <dgm:cxn modelId="{03EABA29-61E3-474C-9943-2D0D74F9EA3C}" type="presParOf" srcId="{0AD8F2C9-5254-4970-91F6-7C1AAC7B5D48}" destId="{6BD2A6B2-9A0F-4715-9D09-2A56FB8CA1BB}" srcOrd="18" destOrd="0" presId="urn:microsoft.com/office/officeart/2005/8/layout/cycle8"/>
    <dgm:cxn modelId="{47789640-5F95-4D70-A912-5A534A434634}" type="presParOf" srcId="{0AD8F2C9-5254-4970-91F6-7C1AAC7B5D48}" destId="{8A89CBAE-9A5D-4EE9-8EEE-510430A86854}" srcOrd="19" destOrd="0" presId="urn:microsoft.com/office/officeart/2005/8/layout/cycle8"/>
    <dgm:cxn modelId="{98E8BC87-6DB2-434C-9121-994659D0ABEC}" type="presParOf" srcId="{0AD8F2C9-5254-4970-91F6-7C1AAC7B5D48}" destId="{05BE1B7A-AB03-4A8A-92D2-6423330E4A92}" srcOrd="20" destOrd="0" presId="urn:microsoft.com/office/officeart/2005/8/layout/cycle8"/>
    <dgm:cxn modelId="{9B98B7DA-5ECF-404B-B271-D1ACDCDBA7CA}" type="presParOf" srcId="{0AD8F2C9-5254-4970-91F6-7C1AAC7B5D48}" destId="{6565BDDD-A0B2-4A73-9183-3187822233C6}" srcOrd="21" destOrd="0" presId="urn:microsoft.com/office/officeart/2005/8/layout/cycle8"/>
    <dgm:cxn modelId="{37487299-7CD5-4354-AFD2-873FBC266E66}" type="presParOf" srcId="{0AD8F2C9-5254-4970-91F6-7C1AAC7B5D48}" destId="{A775A5C5-5C7F-4210-A5FE-E8A26E6A6387}" srcOrd="22" destOrd="0" presId="urn:microsoft.com/office/officeart/2005/8/layout/cycle8"/>
    <dgm:cxn modelId="{4AC3D35F-A15B-4C37-ABFF-AA1B38460CDC}" type="presParOf" srcId="{0AD8F2C9-5254-4970-91F6-7C1AAC7B5D48}" destId="{DC85D804-5717-41B1-8CFA-003909665E9F}" srcOrd="23" destOrd="0" presId="urn:microsoft.com/office/officeart/2005/8/layout/cycle8"/>
    <dgm:cxn modelId="{AC804483-CF3D-4A53-BFAA-8374A3046D8F}" type="presParOf" srcId="{0AD8F2C9-5254-4970-91F6-7C1AAC7B5D48}" destId="{27B79603-EC0E-406B-82C5-4948C231FC62}" srcOrd="24" destOrd="0" presId="urn:microsoft.com/office/officeart/2005/8/layout/cycle8"/>
    <dgm:cxn modelId="{E733B1B2-0B69-4E7E-B651-BF923F124B3E}" type="presParOf" srcId="{0AD8F2C9-5254-4970-91F6-7C1AAC7B5D48}" destId="{D8CD6260-16A2-4F56-8E72-6F03F200771F}" srcOrd="25" destOrd="0" presId="urn:microsoft.com/office/officeart/2005/8/layout/cycle8"/>
    <dgm:cxn modelId="{8F28B80A-70E4-4BAB-B407-20F360267C1A}" type="presParOf" srcId="{0AD8F2C9-5254-4970-91F6-7C1AAC7B5D48}" destId="{8C8ADC3C-D713-4723-A1DC-C39C94559BAE}" srcOrd="26" destOrd="0" presId="urn:microsoft.com/office/officeart/2005/8/layout/cycle8"/>
    <dgm:cxn modelId="{2BAFE80A-AE3A-42B9-821A-6972F5B792F3}" type="presParOf" srcId="{0AD8F2C9-5254-4970-91F6-7C1AAC7B5D48}" destId="{71ABC04C-07FD-4B2D-B457-8C149B92E894}" srcOrd="27" destOrd="0" presId="urn:microsoft.com/office/officeart/2005/8/layout/cycle8"/>
    <dgm:cxn modelId="{5DDFA968-158D-4FEA-A809-861B44E342C8}" type="presParOf" srcId="{0AD8F2C9-5254-4970-91F6-7C1AAC7B5D48}" destId="{EA17CE4B-A12A-410C-A12C-7E60B87022D3}" srcOrd="28" destOrd="0" presId="urn:microsoft.com/office/officeart/2005/8/layout/cycle8"/>
    <dgm:cxn modelId="{185BD0F9-126F-4F03-BD02-B9F6AC8914FB}" type="presParOf" srcId="{0AD8F2C9-5254-4970-91F6-7C1AAC7B5D48}" destId="{A04269DE-D5E2-4724-966A-6C54F36A1C9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0BF55-29B3-4B67-AE1A-54A892A4B4BD}">
      <dsp:nvSpPr>
        <dsp:cNvPr id="0" name=""/>
        <dsp:cNvSpPr/>
      </dsp:nvSpPr>
      <dsp:spPr>
        <a:xfrm>
          <a:off x="787977" y="194268"/>
          <a:ext cx="2843786" cy="2843786"/>
        </a:xfrm>
        <a:prstGeom prst="pie">
          <a:avLst>
            <a:gd name="adj1" fmla="val 16200000"/>
            <a:gd name="adj2" fmla="val 19800000"/>
          </a:avLst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Households </a:t>
          </a:r>
        </a:p>
      </dsp:txBody>
      <dsp:txXfrm>
        <a:off x="2277579" y="557528"/>
        <a:ext cx="744801" cy="575528"/>
      </dsp:txXfrm>
    </dsp:sp>
    <dsp:sp modelId="{80955B66-DE62-4A8B-A95B-9A0F12C76AAC}">
      <dsp:nvSpPr>
        <dsp:cNvPr id="0" name=""/>
        <dsp:cNvSpPr/>
      </dsp:nvSpPr>
      <dsp:spPr>
        <a:xfrm>
          <a:off x="821831" y="252836"/>
          <a:ext cx="2843786" cy="2843786"/>
        </a:xfrm>
        <a:prstGeom prst="pie">
          <a:avLst>
            <a:gd name="adj1" fmla="val 19800000"/>
            <a:gd name="adj2" fmla="val 1800000"/>
          </a:avLst>
        </a:prstGeom>
        <a:solidFill>
          <a:srgbClr val="9FB8CD">
            <a:hueOff val="-1708697"/>
            <a:satOff val="4992"/>
            <a:lumOff val="-941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General Government</a:t>
          </a:r>
        </a:p>
      </dsp:txBody>
      <dsp:txXfrm>
        <a:off x="2751544" y="1403893"/>
        <a:ext cx="778655" cy="558600"/>
      </dsp:txXfrm>
    </dsp:sp>
    <dsp:sp modelId="{78B751F9-B588-4555-9B96-4D1364D68297}">
      <dsp:nvSpPr>
        <dsp:cNvPr id="0" name=""/>
        <dsp:cNvSpPr/>
      </dsp:nvSpPr>
      <dsp:spPr>
        <a:xfrm>
          <a:off x="787977" y="311405"/>
          <a:ext cx="2843786" cy="2843786"/>
        </a:xfrm>
        <a:prstGeom prst="pie">
          <a:avLst>
            <a:gd name="adj1" fmla="val 1800000"/>
            <a:gd name="adj2" fmla="val 5400000"/>
          </a:avLst>
        </a:prstGeom>
        <a:solidFill>
          <a:srgbClr val="9FB8CD">
            <a:hueOff val="-3417395"/>
            <a:satOff val="9985"/>
            <a:lumOff val="-1882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Non-Financial</a:t>
          </a:r>
          <a:r>
            <a:rPr lang="id-ID" sz="10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 </a:t>
          </a:r>
          <a:r>
            <a:rPr lang="id-ID" sz="1000" kern="1200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Corporation</a:t>
          </a:r>
        </a:p>
      </dsp:txBody>
      <dsp:txXfrm>
        <a:off x="2277579" y="2233330"/>
        <a:ext cx="744801" cy="575528"/>
      </dsp:txXfrm>
    </dsp:sp>
    <dsp:sp modelId="{67780A86-D79F-4331-B493-AB8E19605DBA}">
      <dsp:nvSpPr>
        <dsp:cNvPr id="0" name=""/>
        <dsp:cNvSpPr/>
      </dsp:nvSpPr>
      <dsp:spPr>
        <a:xfrm>
          <a:off x="720268" y="311405"/>
          <a:ext cx="2843786" cy="2843786"/>
        </a:xfrm>
        <a:prstGeom prst="pie">
          <a:avLst>
            <a:gd name="adj1" fmla="val 5400000"/>
            <a:gd name="adj2" fmla="val 9000000"/>
          </a:avLst>
        </a:prstGeom>
        <a:solidFill>
          <a:srgbClr val="9FB8CD">
            <a:hueOff val="-5126093"/>
            <a:satOff val="14977"/>
            <a:lumOff val="-2824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Financial Corporation</a:t>
          </a:r>
        </a:p>
      </dsp:txBody>
      <dsp:txXfrm>
        <a:off x="1329650" y="2233330"/>
        <a:ext cx="744801" cy="575528"/>
      </dsp:txXfrm>
    </dsp:sp>
    <dsp:sp modelId="{48833F42-2561-434E-871D-0C00E088EDFA}">
      <dsp:nvSpPr>
        <dsp:cNvPr id="0" name=""/>
        <dsp:cNvSpPr/>
      </dsp:nvSpPr>
      <dsp:spPr>
        <a:xfrm>
          <a:off x="686413" y="252836"/>
          <a:ext cx="2843786" cy="2843786"/>
        </a:xfrm>
        <a:prstGeom prst="pie">
          <a:avLst>
            <a:gd name="adj1" fmla="val 9000000"/>
            <a:gd name="adj2" fmla="val 12600000"/>
          </a:avLst>
        </a:prstGeom>
        <a:solidFill>
          <a:srgbClr val="9FB8CD">
            <a:hueOff val="-6834790"/>
            <a:satOff val="19970"/>
            <a:lumOff val="-3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NPISH</a:t>
          </a:r>
        </a:p>
      </dsp:txBody>
      <dsp:txXfrm>
        <a:off x="821832" y="1403893"/>
        <a:ext cx="778655" cy="558600"/>
      </dsp:txXfrm>
    </dsp:sp>
    <dsp:sp modelId="{05BE1B7A-AB03-4A8A-92D2-6423330E4A92}">
      <dsp:nvSpPr>
        <dsp:cNvPr id="0" name=""/>
        <dsp:cNvSpPr/>
      </dsp:nvSpPr>
      <dsp:spPr>
        <a:xfrm>
          <a:off x="720268" y="194268"/>
          <a:ext cx="2843786" cy="2843786"/>
        </a:xfrm>
        <a:prstGeom prst="pie">
          <a:avLst>
            <a:gd name="adj1" fmla="val 12600000"/>
            <a:gd name="adj2" fmla="val 16200000"/>
          </a:avLst>
        </a:prstGeom>
        <a:solidFill>
          <a:srgbClr val="9FB8CD">
            <a:hueOff val="-8543487"/>
            <a:satOff val="24962"/>
            <a:lumOff val="-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solidFill>
                <a:sysClr val="windowText" lastClr="000000"/>
              </a:solidFill>
              <a:latin typeface="Gill Sans MT"/>
              <a:ea typeface="+mn-ea"/>
              <a:cs typeface="+mn-cs"/>
            </a:rPr>
            <a:t>Rest of the world</a:t>
          </a:r>
        </a:p>
      </dsp:txBody>
      <dsp:txXfrm>
        <a:off x="1329650" y="557528"/>
        <a:ext cx="744801" cy="575528"/>
      </dsp:txXfrm>
    </dsp:sp>
    <dsp:sp modelId="{27B79603-EC0E-406B-82C5-4948C231FC62}">
      <dsp:nvSpPr>
        <dsp:cNvPr id="0" name=""/>
        <dsp:cNvSpPr/>
      </dsp:nvSpPr>
      <dsp:spPr>
        <a:xfrm>
          <a:off x="611829" y="18224"/>
          <a:ext cx="3195874" cy="319587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9FB8C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D6260-16A2-4F56-8E72-6F03F200771F}">
      <dsp:nvSpPr>
        <dsp:cNvPr id="0" name=""/>
        <dsp:cNvSpPr/>
      </dsp:nvSpPr>
      <dsp:spPr>
        <a:xfrm>
          <a:off x="645684" y="76792"/>
          <a:ext cx="3195874" cy="319587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9FB8CD">
            <a:hueOff val="-1708697"/>
            <a:satOff val="4992"/>
            <a:lumOff val="-94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ADC3C-D713-4723-A1DC-C39C94559BAE}">
      <dsp:nvSpPr>
        <dsp:cNvPr id="0" name=""/>
        <dsp:cNvSpPr/>
      </dsp:nvSpPr>
      <dsp:spPr>
        <a:xfrm>
          <a:off x="611829" y="135361"/>
          <a:ext cx="3195874" cy="319587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9FB8CD">
            <a:hueOff val="-3417395"/>
            <a:satOff val="9985"/>
            <a:lumOff val="-188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BC04C-07FD-4B2D-B457-8C149B92E894}">
      <dsp:nvSpPr>
        <dsp:cNvPr id="0" name=""/>
        <dsp:cNvSpPr/>
      </dsp:nvSpPr>
      <dsp:spPr>
        <a:xfrm>
          <a:off x="544328" y="135361"/>
          <a:ext cx="3195874" cy="319587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9FB8CD">
            <a:hueOff val="-5126093"/>
            <a:satOff val="14977"/>
            <a:lumOff val="-282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7CE4B-A12A-410C-A12C-7E60B87022D3}">
      <dsp:nvSpPr>
        <dsp:cNvPr id="0" name=""/>
        <dsp:cNvSpPr/>
      </dsp:nvSpPr>
      <dsp:spPr>
        <a:xfrm>
          <a:off x="510473" y="76792"/>
          <a:ext cx="3195874" cy="319587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9FB8CD">
            <a:hueOff val="-6834790"/>
            <a:satOff val="19970"/>
            <a:lumOff val="-3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269DE-D5E2-4724-966A-6C54F36A1C9C}">
      <dsp:nvSpPr>
        <dsp:cNvPr id="0" name=""/>
        <dsp:cNvSpPr/>
      </dsp:nvSpPr>
      <dsp:spPr>
        <a:xfrm>
          <a:off x="544328" y="18224"/>
          <a:ext cx="3195874" cy="319587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9FB8CD">
            <a:hueOff val="-8543487"/>
            <a:satOff val="24962"/>
            <a:lumOff val="-4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FB224-19CA-40EA-BA4D-3720F4859509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A93A2-43E4-49B8-B0A2-F2EF332287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730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D29C-5EBE-49AC-B50B-0D570FF151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8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Most of the</a:t>
            </a:r>
            <a:r>
              <a:rPr lang="en-US" baseline="0"/>
              <a:t> pictures taken from freepik.com with modification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1B1B8-CECF-44E3-A5A5-C13E102E13A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959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943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90018" y="668693"/>
            <a:ext cx="12397246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2584555" y="1217078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4" name="円/楕円 63"/>
          <p:cNvSpPr/>
          <p:nvPr userDrawn="1"/>
        </p:nvSpPr>
        <p:spPr>
          <a:xfrm>
            <a:off x="295779" y="27865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3" name="円/楕円 62"/>
          <p:cNvSpPr/>
          <p:nvPr userDrawn="1"/>
        </p:nvSpPr>
        <p:spPr>
          <a:xfrm>
            <a:off x="2027797" y="499514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9" name="円/楕円 68"/>
          <p:cNvSpPr/>
          <p:nvPr userDrawn="1"/>
        </p:nvSpPr>
        <p:spPr>
          <a:xfrm>
            <a:off x="4895012" y="216886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0" name="円/楕円 69"/>
          <p:cNvSpPr/>
          <p:nvPr userDrawn="1"/>
        </p:nvSpPr>
        <p:spPr>
          <a:xfrm>
            <a:off x="7227150" y="313729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1" name="円/楕円 70"/>
          <p:cNvSpPr/>
          <p:nvPr userDrawn="1"/>
        </p:nvSpPr>
        <p:spPr>
          <a:xfrm>
            <a:off x="9585013" y="405907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2" name="円/楕円 71"/>
          <p:cNvSpPr/>
          <p:nvPr userDrawn="1"/>
        </p:nvSpPr>
        <p:spPr>
          <a:xfrm>
            <a:off x="4325649" y="144878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3" name="円/楕円 72"/>
          <p:cNvSpPr/>
          <p:nvPr userDrawn="1"/>
        </p:nvSpPr>
        <p:spPr>
          <a:xfrm>
            <a:off x="6636106" y="2408888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4" name="円/楕円 73"/>
          <p:cNvSpPr/>
          <p:nvPr userDrawn="1"/>
        </p:nvSpPr>
        <p:spPr>
          <a:xfrm>
            <a:off x="8976569" y="3398997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5" name="円/楕円 74"/>
          <p:cNvSpPr/>
          <p:nvPr userDrawn="1"/>
        </p:nvSpPr>
        <p:spPr>
          <a:xfrm>
            <a:off x="11317032" y="432910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1080" y="3612374"/>
            <a:ext cx="4505498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3758" y="5117644"/>
            <a:ext cx="5862277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4796" y="5087803"/>
            <a:ext cx="62712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40252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534656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064111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576546" y="-484057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2225234" y="634625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4518272" y="1583892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6828729" y="2543998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9169192" y="3534108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4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1509655" y="4464212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4151" y="54868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843767" y="1502807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152459" y="246584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6363" y="342302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33386" y="434480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3713327" y="3206809"/>
            <a:ext cx="7329223" cy="101920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3018542" y="1861294"/>
            <a:ext cx="7329223" cy="1030188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2307281" y="524019"/>
            <a:ext cx="7329223" cy="103293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1871296" y="0"/>
            <a:ext cx="2887384" cy="5096933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527555" y="439628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4753513" y="5087803"/>
            <a:ext cx="74384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218440" y="1774776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1922724" y="3109924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35750" y="4357144"/>
            <a:ext cx="6721330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35750" y="5174192"/>
            <a:ext cx="6721330" cy="1013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822404" y="581632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3523669" y="1901779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2683" y="3251929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390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1609376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8" y="634314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520515" y="1317625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95548" y="878717"/>
            <a:ext cx="6721330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25451" y="2182259"/>
            <a:ext cx="6361259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25451" y="1795972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25451" y="3511331"/>
            <a:ext cx="6361259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525451" y="3125044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25451" y="4869160"/>
            <a:ext cx="6361259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25451" y="4482874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4205626" y="1926696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ホームベース 30"/>
          <p:cNvSpPr/>
          <p:nvPr userDrawn="1"/>
        </p:nvSpPr>
        <p:spPr>
          <a:xfrm>
            <a:off x="4205626" y="3255768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ホームベース 33"/>
          <p:cNvSpPr/>
          <p:nvPr userDrawn="1"/>
        </p:nvSpPr>
        <p:spPr>
          <a:xfrm>
            <a:off x="4205626" y="4613597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3549013"/>
            <a:ext cx="12192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8" y="634314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520515" y="1317625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95548" y="3609020"/>
            <a:ext cx="6721330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15608" y="4509120"/>
            <a:ext cx="7261437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340758" y="4179083"/>
            <a:ext cx="5791146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平行四辺形 30"/>
          <p:cNvSpPr/>
          <p:nvPr userDrawn="1"/>
        </p:nvSpPr>
        <p:spPr>
          <a:xfrm>
            <a:off x="195484" y="4179084"/>
            <a:ext cx="57312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" name="平行四辺形 4"/>
          <p:cNvSpPr/>
          <p:nvPr userDrawn="1"/>
        </p:nvSpPr>
        <p:spPr>
          <a:xfrm>
            <a:off x="1270942" y="1388773"/>
            <a:ext cx="4440878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平行四辺形 29"/>
          <p:cNvSpPr/>
          <p:nvPr userDrawn="1"/>
        </p:nvSpPr>
        <p:spPr>
          <a:xfrm>
            <a:off x="1130884" y="1388774"/>
            <a:ext cx="57312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平行四辺形 9"/>
          <p:cNvSpPr/>
          <p:nvPr userDrawn="1"/>
        </p:nvSpPr>
        <p:spPr>
          <a:xfrm>
            <a:off x="790847" y="2783929"/>
            <a:ext cx="510100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平行四辺形 7"/>
          <p:cNvSpPr/>
          <p:nvPr userDrawn="1"/>
        </p:nvSpPr>
        <p:spPr>
          <a:xfrm>
            <a:off x="650789" y="2783928"/>
            <a:ext cx="57312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6005185" y="3182283"/>
            <a:ext cx="61868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26" y="634314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4975993" y="1317625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06279" y="1358770"/>
            <a:ext cx="4500891" cy="18182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506278" y="3286625"/>
            <a:ext cx="4320856" cy="233261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95546" y="1508787"/>
            <a:ext cx="3056085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70942" y="2894949"/>
            <a:ext cx="3493431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50859" y="4290103"/>
            <a:ext cx="3913514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168360" y="881748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313875" y="977977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0098BF"/>
                </a:solidFill>
                <a:effectLst/>
                <a:uLnTx/>
                <a:uFillTx/>
                <a:latin typeface="Roboto Light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0098B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705001" y="2245917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50516" y="2342146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0098BF"/>
                </a:solidFill>
                <a:effectLst/>
                <a:uLnTx/>
                <a:uFillTx/>
                <a:latin typeface="Roboto Light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0098B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254912" y="3641072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400427" y="3737301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0098BF"/>
                </a:solidFill>
                <a:effectLst/>
                <a:uLnTx/>
                <a:uFillTx/>
                <a:latin typeface="Roboto Light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0098B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3549013"/>
            <a:ext cx="12192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04" y="340622"/>
            <a:ext cx="2547226" cy="6173623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10" y="968727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6486077" y="1652038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4866" y="3609020"/>
            <a:ext cx="5731134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64865" y="4509120"/>
            <a:ext cx="5731134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2168860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98" y="578684"/>
            <a:ext cx="3810754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7" y="2556065"/>
            <a:ext cx="1689072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699185" y="3000976"/>
            <a:ext cx="1440517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2304485" y="1097356"/>
            <a:ext cx="3292180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65994" y="848714"/>
            <a:ext cx="5821152" cy="13254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6106240" y="2479604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26065" y="2735166"/>
            <a:ext cx="546108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26065" y="2348880"/>
            <a:ext cx="546108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6106240" y="4240880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26065" y="4496443"/>
            <a:ext cx="546108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426065" y="4110157"/>
            <a:ext cx="546108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3549013"/>
            <a:ext cx="12192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98" y="578684"/>
            <a:ext cx="3810754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7" y="2556065"/>
            <a:ext cx="1689072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699185" y="3000976"/>
            <a:ext cx="1440517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2304485" y="1097356"/>
            <a:ext cx="3292180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05982" y="3609020"/>
            <a:ext cx="5671122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042" y="4509120"/>
            <a:ext cx="5681068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183707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26244" y="1328767"/>
            <a:ext cx="4560902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8" y="1133641"/>
            <a:ext cx="5274870" cy="4272731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065131" y="1313661"/>
            <a:ext cx="4890968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3" y="2752124"/>
            <a:ext cx="1363426" cy="2777109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731414" y="3105629"/>
            <a:ext cx="1139924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326243" y="3270007"/>
            <a:ext cx="4560902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4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4029067"/>
            <a:ext cx="12192000" cy="13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54" y="308653"/>
            <a:ext cx="5274870" cy="42727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76" y="950241"/>
            <a:ext cx="2554068" cy="36311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1804275"/>
            <a:ext cx="1363426" cy="2777109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908725" y="2157779"/>
            <a:ext cx="1139924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448" y="488673"/>
            <a:ext cx="4890968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496475" y="1298763"/>
            <a:ext cx="2190433" cy="29403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65938" y="4653871"/>
            <a:ext cx="9460124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9994" y="5499230"/>
            <a:ext cx="10172013" cy="78008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4546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1954939" y="2589148"/>
            <a:ext cx="1650085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3605266" y="2589148"/>
            <a:ext cx="1650085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5255592" y="4239090"/>
            <a:ext cx="1650085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304854" y="2588907"/>
            <a:ext cx="1650085" cy="1649942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1955181" y="938724"/>
            <a:ext cx="1650085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3605507" y="938724"/>
            <a:ext cx="1650085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5255834" y="938724"/>
            <a:ext cx="1650085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6906160" y="938965"/>
            <a:ext cx="1650085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28" y="2688055"/>
            <a:ext cx="6301247" cy="7377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35869" y="3338990"/>
            <a:ext cx="6331253" cy="7200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1954939" y="4239090"/>
            <a:ext cx="1650085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3605266" y="4239090"/>
            <a:ext cx="1650085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0206813" y="4239090"/>
            <a:ext cx="1650085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6906160" y="4239090"/>
            <a:ext cx="1650085" cy="16499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8556487" y="4239090"/>
            <a:ext cx="1650085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4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33486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3183707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7276" y="1328767"/>
            <a:ext cx="5599871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87276" y="3270007"/>
            <a:ext cx="5599870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74848" y="0"/>
            <a:ext cx="582115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63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1429" y="3318426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344687" y="243359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777945" y="3318426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644463" y="3318426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12064" y="243359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4025965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94122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941222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4025965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4025965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62508"/>
            <a:ext cx="351397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2" y="2962508"/>
            <a:ext cx="351397" cy="35136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62508"/>
            <a:ext cx="351397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483121" y="2918943"/>
            <a:ext cx="351397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2957620"/>
            <a:ext cx="351397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3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3960116" y="1824859"/>
            <a:ext cx="4270708" cy="3681964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5414278" y="930420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8" name="円/楕円 37"/>
          <p:cNvSpPr/>
          <p:nvPr userDrawn="1"/>
        </p:nvSpPr>
        <p:spPr>
          <a:xfrm>
            <a:off x="7236226" y="1920530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9" name="円/楕円 38"/>
          <p:cNvSpPr/>
          <p:nvPr userDrawn="1"/>
        </p:nvSpPr>
        <p:spPr>
          <a:xfrm>
            <a:off x="7236226" y="4020764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5414278" y="5040877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3579354" y="4020764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3579354" y="1914975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655715" y="3300331"/>
            <a:ext cx="2850564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657051" y="2270292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478417" y="1254901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302772" y="2270292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645901" y="4365801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291622" y="4365801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478417" y="5385914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5317862" y="833090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6638407" y="1059719"/>
            <a:ext cx="376803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7138353" y="1807986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8458898" y="2034615"/>
            <a:ext cx="3336192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7138353" y="3913775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8458898" y="4140403"/>
            <a:ext cx="3336192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3475570" y="1808053"/>
            <a:ext cx="1547193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347164" y="2034615"/>
            <a:ext cx="3354987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3475570" y="3913842"/>
            <a:ext cx="1547193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347164" y="4140403"/>
            <a:ext cx="3354987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5296128" y="4950822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1651143" y="6271386"/>
            <a:ext cx="3871499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937316" y="1134929"/>
            <a:ext cx="3469121" cy="56489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731347" y="2135731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739814" y="4227003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30956" y="2135237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47164" y="4235470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746799" y="5622262"/>
            <a:ext cx="3469121" cy="56489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4826" y="235778"/>
            <a:ext cx="4513125" cy="13220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528" y="1581689"/>
            <a:ext cx="49761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047206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096529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143735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047206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6096529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9143735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3047206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6095471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9142677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058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3048264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6096529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9143735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1752600"/>
            <a:ext cx="12235395" cy="1972733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583375" y="3971043"/>
            <a:ext cx="2280451" cy="114530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197276" y="3828022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346111" y="3987977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943" y="3025316"/>
            <a:ext cx="2359229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15923" y="4186122"/>
            <a:ext cx="1897873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00670" y="1795180"/>
            <a:ext cx="2359229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380398" y="2362655"/>
            <a:ext cx="2359229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939113" y="2487708"/>
            <a:ext cx="2359229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810879" y="2935306"/>
            <a:ext cx="2359229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2506878" y="505037"/>
            <a:ext cx="2280451" cy="114530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798363" y="540095"/>
            <a:ext cx="1838937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7386255" y="1075100"/>
            <a:ext cx="2280451" cy="114530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695579" y="1110158"/>
            <a:ext cx="1821098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4955245" y="3467030"/>
            <a:ext cx="2280451" cy="114530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69822" y="3682109"/>
            <a:ext cx="1815846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9786730" y="3887280"/>
            <a:ext cx="2280451" cy="114530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096054" y="4068492"/>
            <a:ext cx="1821098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2272393" y="2691198"/>
            <a:ext cx="270053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9651703" y="2733645"/>
            <a:ext cx="270053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8" name="円/楕円 67"/>
          <p:cNvSpPr/>
          <p:nvPr userDrawn="1"/>
        </p:nvSpPr>
        <p:spPr>
          <a:xfrm>
            <a:off x="2197427" y="195739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2346262" y="355694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4645921" y="3292804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4794756" y="3452759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7076932" y="763137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7225767" y="923092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9477407" y="3730507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9626242" y="3890462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281348" y="4718066"/>
            <a:ext cx="5599871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2222164" y="5556706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222164" y="5621867"/>
            <a:ext cx="7755523" cy="72813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529" y="2719394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1334288" y="1646518"/>
            <a:ext cx="4270708" cy="3681964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涙形 4"/>
          <p:cNvSpPr/>
          <p:nvPr userDrawn="1"/>
        </p:nvSpPr>
        <p:spPr>
          <a:xfrm rot="8100000">
            <a:off x="2551057" y="535524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涙形 5"/>
          <p:cNvSpPr/>
          <p:nvPr userDrawn="1"/>
        </p:nvSpPr>
        <p:spPr>
          <a:xfrm rot="4500000">
            <a:off x="859453" y="1488983"/>
            <a:ext cx="1809177" cy="1809334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涙形 6"/>
          <p:cNvSpPr/>
          <p:nvPr userDrawn="1"/>
        </p:nvSpPr>
        <p:spPr>
          <a:xfrm rot="900000">
            <a:off x="859374" y="3410630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涙形 7"/>
          <p:cNvSpPr/>
          <p:nvPr userDrawn="1"/>
        </p:nvSpPr>
        <p:spPr>
          <a:xfrm rot="18900000">
            <a:off x="2564976" y="4350127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涙形 8"/>
          <p:cNvSpPr/>
          <p:nvPr userDrawn="1"/>
        </p:nvSpPr>
        <p:spPr>
          <a:xfrm rot="15300000">
            <a:off x="4256737" y="3396511"/>
            <a:ext cx="1809177" cy="1809334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4256659" y="1475021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615310" y="1088741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201545" y="624808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699282" y="1388773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313098" y="2062730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4899333" y="1598797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397070" y="2362763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915813" y="2032727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1502048" y="1568794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999785" y="2332760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15813" y="3951433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1502048" y="3487500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99785" y="4251466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313098" y="3939057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4899333" y="3475125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4397070" y="4239090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2615310" y="4883043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3201545" y="4389107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699282" y="5153073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66052" y="811523"/>
            <a:ext cx="5277068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6411094" y="2937725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730919" y="3186100"/>
            <a:ext cx="4886173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30919" y="2799814"/>
            <a:ext cx="4886173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6411094" y="4549834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730919" y="4805396"/>
            <a:ext cx="4886173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730919" y="4411923"/>
            <a:ext cx="4886173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389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274848" y="805403"/>
            <a:ext cx="4147751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444726" y="955419"/>
            <a:ext cx="3822564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7726478" y="800965"/>
            <a:ext cx="4147751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7896356" y="950981"/>
            <a:ext cx="3822564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697687" y="638691"/>
            <a:ext cx="4798788" cy="38826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876789" y="800964"/>
            <a:ext cx="4440879" cy="243027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135217" y="3759037"/>
            <a:ext cx="1020202" cy="10201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5009" y="5225444"/>
            <a:ext cx="3150623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5009" y="4839157"/>
            <a:ext cx="315062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5585899" y="3759037"/>
            <a:ext cx="1020202" cy="10201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35691" y="5225444"/>
            <a:ext cx="3150623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535691" y="4839157"/>
            <a:ext cx="315062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036582" y="3759037"/>
            <a:ext cx="1020202" cy="10201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986374" y="5225444"/>
            <a:ext cx="3150623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86374" y="4839157"/>
            <a:ext cx="315062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38910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8860"/>
            <a:ext cx="12192000" cy="510117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19301"/>
            <a:ext cx="12192000" cy="1169806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874535" y="548680"/>
            <a:ext cx="2460919" cy="3838010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425471" y="2701764"/>
            <a:ext cx="828163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425471" y="3253573"/>
            <a:ext cx="8281639" cy="110553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055036" y="1178511"/>
            <a:ext cx="2099916" cy="32109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44" y="-21708"/>
            <a:ext cx="12220131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35361" y="188640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323999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9427685" y="0"/>
            <a:ext cx="3091543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9082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84144" y="469082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7720" y="4686834"/>
            <a:ext cx="3048000" cy="217116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247237" y="4690824"/>
            <a:ext cx="2944764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194554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00680" y="784950"/>
            <a:ext cx="5666442" cy="9638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00680" y="398664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99552" y="3008953"/>
            <a:ext cx="5666442" cy="930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99552" y="2622667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950640" cy="4389107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3640983" y="2147917"/>
            <a:ext cx="2634635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5225828" y="-2"/>
            <a:ext cx="6966171" cy="4389107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831499" y="2152650"/>
            <a:ext cx="2254446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5852033" y="1616634"/>
            <a:ext cx="2634635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42550" y="1621367"/>
            <a:ext cx="2254446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6" y="677953"/>
            <a:ext cx="8752511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2126621" y="770516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涙形 8"/>
          <p:cNvSpPr/>
          <p:nvPr userDrawn="1"/>
        </p:nvSpPr>
        <p:spPr>
          <a:xfrm rot="8100000">
            <a:off x="3174865" y="2507047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涙形 9"/>
          <p:cNvSpPr/>
          <p:nvPr userDrawn="1"/>
        </p:nvSpPr>
        <p:spPr>
          <a:xfrm rot="8100000">
            <a:off x="5202348" y="422875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7731584" y="870743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5334163" y="2060609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8753163" y="2787135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407791" y="1101669"/>
            <a:ext cx="1627131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408597" y="2739164"/>
            <a:ext cx="1627131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3485065" y="629350"/>
            <a:ext cx="1627131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326113" y="2494440"/>
            <a:ext cx="1627131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8722493" y="1063802"/>
            <a:ext cx="1627131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9731382" y="2907655"/>
            <a:ext cx="1627131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210184" y="717771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387" y="2454303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281890" y="372853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413705" y="2007864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7813197" y="817999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832704" y="2734390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6" y="677953"/>
            <a:ext cx="8752511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3038957"/>
            <a:ext cx="9402435" cy="129014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72015" y="1958837"/>
            <a:ext cx="1034086" cy="103399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44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1748813"/>
            <a:ext cx="9402435" cy="4200467"/>
          </a:xfrm>
        </p:spPr>
        <p:txBody>
          <a:bodyPr anchor="t">
            <a:noAutofit/>
          </a:bodyPr>
          <a:lstStyle>
            <a:lvl1pPr marL="288014" indent="-288014" algn="l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+mn-lt"/>
              </a:defRPr>
            </a:lvl1pPr>
            <a:lvl2pPr marL="600030" indent="-288014">
              <a:buFont typeface="Wingdings" panose="05000000000000000000" pitchFamily="2" charset="2"/>
              <a:buChar char="l"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ssss</a:t>
            </a:r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72015" y="668693"/>
            <a:ext cx="1034086" cy="103399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1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883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7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14895" y="2498897"/>
            <a:ext cx="3900772" cy="390043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805194" y="3189017"/>
            <a:ext cx="1380230" cy="138011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04913" y="4539124"/>
            <a:ext cx="3720736" cy="79317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26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46326" y="2498897"/>
            <a:ext cx="3900772" cy="390043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036625" y="3189017"/>
            <a:ext cx="1380230" cy="138011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836344" y="4539124"/>
            <a:ext cx="3720736" cy="79317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26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2192000" cy="3429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1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78867"/>
            <a:ext cx="12192000" cy="6604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2667" spc="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529" y="5139190"/>
            <a:ext cx="12192000" cy="1718810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98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4209087"/>
            <a:ext cx="12192000" cy="264891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0908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5330229" y="3441616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5720397" y="3831660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492376" y="5429399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492376" y="5043112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1805151" y="3440427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2195318" y="3830471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67298" y="5428210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67298" y="5041923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8858680" y="3438503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9248848" y="3828547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020827" y="5426286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020827" y="5039999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2192000" cy="396906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3939057"/>
            <a:ext cx="12192000" cy="291894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668" y="736565"/>
            <a:ext cx="553701" cy="279513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83" y="787095"/>
            <a:ext cx="863742" cy="29965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11" y="638690"/>
            <a:ext cx="1119183" cy="32933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8" y="984549"/>
            <a:ext cx="964460" cy="27883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94" y="726708"/>
            <a:ext cx="761922" cy="27181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89" y="4299097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0" y="5750678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9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379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02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5686" y="1133745"/>
            <a:ext cx="6931371" cy="216024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505686" y="3323988"/>
            <a:ext cx="6931371" cy="22052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634388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6238121" y="3886199"/>
            <a:ext cx="5953878" cy="2190511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7176213" cy="6856414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1681" y="788708"/>
            <a:ext cx="5952833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3345" y="3748029"/>
            <a:ext cx="5282151" cy="11965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8" y="3066143"/>
            <a:ext cx="5282151" cy="6937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29874" y="2452629"/>
            <a:ext cx="5282151" cy="11965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521407" y="1770743"/>
            <a:ext cx="5282151" cy="6937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24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29028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14955" y="2678917"/>
            <a:ext cx="10562090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14955" y="3489007"/>
            <a:ext cx="10562090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0090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576094" y="773706"/>
            <a:ext cx="5101010" cy="531059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472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フリーフォーム 9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6095" y="788708"/>
            <a:ext cx="5131015" cy="297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546089" y="3879051"/>
            <a:ext cx="5161021" cy="22052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6666113" y="879748"/>
            <a:ext cx="4950980" cy="2788248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45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7" y="1718810"/>
            <a:ext cx="5341057" cy="825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28535" y="2648913"/>
            <a:ext cx="4590380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6177859" y="2648913"/>
            <a:ext cx="720787" cy="71966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6178387" y="4449662"/>
            <a:ext cx="480095" cy="47934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658482" y="4449663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6178387" y="5008539"/>
            <a:ext cx="480095" cy="47934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658482" y="5008540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9058957" y="4449662"/>
            <a:ext cx="480095" cy="47934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539052" y="4449662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9058957" y="5008538"/>
            <a:ext cx="480095" cy="47934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39052" y="5008539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428477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453123" y="1276865"/>
            <a:ext cx="5429206" cy="43578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542325" y="1370328"/>
            <a:ext cx="5250800" cy="4170891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kumimoji="1" lang="en-US" altLang="ja-JP" dirty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6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45080" y="2258869"/>
            <a:ext cx="9271835" cy="11101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spc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59553" y="3398997"/>
            <a:ext cx="9271835" cy="129014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33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570303" y="4509121"/>
            <a:ext cx="7051395" cy="2115235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80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9475754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>
            <a:off x="-8179" y="5288331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直角三角形 10"/>
          <p:cNvSpPr/>
          <p:nvPr userDrawn="1"/>
        </p:nvSpPr>
        <p:spPr>
          <a:xfrm>
            <a:off x="-8178" y="5555580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868827"/>
            <a:ext cx="10706118" cy="695796"/>
          </a:xfrm>
        </p:spPr>
        <p:txBody>
          <a:bodyPr anchor="b">
            <a:noAutofit/>
          </a:bodyPr>
          <a:lstStyle>
            <a:lvl1pPr algn="l">
              <a:defRPr sz="3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708920"/>
            <a:ext cx="10706118" cy="216024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298763"/>
            <a:ext cx="5095008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024562"/>
            <a:ext cx="509500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36048" y="1298763"/>
            <a:ext cx="5095008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36048" y="2024562"/>
            <a:ext cx="509500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04913" y="1562424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216023" y="1568793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50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064755" y="4689140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064755" y="2948947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1064755" y="1178750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160124" y="1289260"/>
            <a:ext cx="2599814" cy="133915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160124" y="3059457"/>
            <a:ext cx="2599814" cy="133915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160124" y="4799650"/>
            <a:ext cx="2599814" cy="1339154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17835" y="1565037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017835" y="1178750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17835" y="3336819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17835" y="2950532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017835" y="5086567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017835" y="4700280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298763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024562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55655" y="1323048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55655" y="2048847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86374" y="1323048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986374" y="2048847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04913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235632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7866350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4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4027820" y="1663518"/>
            <a:ext cx="4129045" cy="41286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4655698" y="2291342"/>
            <a:ext cx="2873290" cy="287304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4266306" y="1899820"/>
            <a:ext cx="3641440" cy="3641124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環状矢印 8"/>
          <p:cNvSpPr/>
          <p:nvPr userDrawn="1"/>
        </p:nvSpPr>
        <p:spPr>
          <a:xfrm>
            <a:off x="6096000" y="188910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5984048" y="3811550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4075336" y="372151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4170530" y="1786443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788569" y="2046043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788569" y="4253216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4377419" y="2046043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4377419" y="4253216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061016" y="2323367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061016" y="4525639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649866" y="231846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649866" y="4520737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91635" y="2077303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91635" y="1691016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91635" y="4670185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391635" y="4283898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25427" y="2078759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5427" y="1692472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5427" y="4671641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25427" y="4285354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006178" y="1207657"/>
            <a:ext cx="4447744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123838" y="1325295"/>
            <a:ext cx="4212423" cy="2428851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700694" y="1207657"/>
            <a:ext cx="4447744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6818354" y="1325295"/>
            <a:ext cx="4212423" cy="2428851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2414" y="4440044"/>
            <a:ext cx="4929232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2414" y="4053757"/>
            <a:ext cx="49292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53533" y="4442790"/>
            <a:ext cx="4929232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53533" y="4056503"/>
            <a:ext cx="49292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424878" y="1449419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41700" y="1558494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4878" y="4145963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8" y="3759676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232445" y="1448780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4349268" y="1557855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232445" y="4145324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232445" y="3759037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8016380" y="1449419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8133202" y="1558494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6380" y="4145963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6380" y="3759676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4216" y="1167153"/>
            <a:ext cx="12196216" cy="325195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68760"/>
            <a:ext cx="12179336" cy="3030337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05211" y="5045424"/>
            <a:ext cx="7951573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05211" y="4599130"/>
            <a:ext cx="795157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14895" y="1058737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4895" y="2858937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306041" y="1058737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06041" y="2858937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514895" y="3699030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14895" y="5499230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6306041" y="3699030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06041" y="5499230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7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14895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4895" y="2858937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325649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25649" y="2858937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8136403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36403" y="2858937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4895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4895" y="5529233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4325649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25649" y="5529233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8136403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136403" y="5529233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10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484889" y="1939354"/>
            <a:ext cx="4740938" cy="337985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90174" y="2042584"/>
            <a:ext cx="4530368" cy="3173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5596139" y="1819530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915964" y="2075094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915964" y="1688807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5596139" y="3144597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915964" y="3400160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915964" y="3013874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5596137" y="4493584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915963" y="4749147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915963" y="4362860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634919" y="1478754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634919" y="1478754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855" y="1904242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5038" y="1418777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4931" y="1418777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34919" y="3097518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ホームベース 21"/>
          <p:cNvSpPr/>
          <p:nvPr userDrawn="1"/>
        </p:nvSpPr>
        <p:spPr>
          <a:xfrm>
            <a:off x="634919" y="3097518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4855" y="3523006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35038" y="3037541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4931" y="3037541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34918" y="4714080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ホームベース 26"/>
          <p:cNvSpPr/>
          <p:nvPr userDrawn="1"/>
        </p:nvSpPr>
        <p:spPr>
          <a:xfrm>
            <a:off x="634918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4855" y="5139568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35037" y="4654103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0" y="4654103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6" name="正方形/長方形 45"/>
          <p:cNvSpPr/>
          <p:nvPr userDrawn="1"/>
        </p:nvSpPr>
        <p:spPr>
          <a:xfrm>
            <a:off x="6336047" y="1478754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7" name="ホームベース 46"/>
          <p:cNvSpPr/>
          <p:nvPr userDrawn="1"/>
        </p:nvSpPr>
        <p:spPr>
          <a:xfrm>
            <a:off x="6336047" y="1478754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25983" y="1904242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936166" y="1418777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96059" y="1418777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6336047" y="3097518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2" name="ホームベース 51"/>
          <p:cNvSpPr/>
          <p:nvPr userDrawn="1"/>
        </p:nvSpPr>
        <p:spPr>
          <a:xfrm>
            <a:off x="6336047" y="3097518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25983" y="3523006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936166" y="3037541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96059" y="3037541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6336046" y="4714080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7" name="ホームベース 56"/>
          <p:cNvSpPr/>
          <p:nvPr userDrawn="1"/>
        </p:nvSpPr>
        <p:spPr>
          <a:xfrm>
            <a:off x="6336046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25983" y="5139568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936165" y="4654103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96058" y="4654103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029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78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634919" y="1478754"/>
            <a:ext cx="1075900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634919" y="1478754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856" y="1904242"/>
            <a:ext cx="10752189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5038" y="1418777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4931" y="1418777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34919" y="3097518"/>
            <a:ext cx="1075900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ホームベース 21"/>
          <p:cNvSpPr/>
          <p:nvPr userDrawn="1"/>
        </p:nvSpPr>
        <p:spPr>
          <a:xfrm>
            <a:off x="634919" y="3097518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4856" y="3523006"/>
            <a:ext cx="10752189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35038" y="3037541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4931" y="3037541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34918" y="4714080"/>
            <a:ext cx="10759001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ホームベース 26"/>
          <p:cNvSpPr/>
          <p:nvPr userDrawn="1"/>
        </p:nvSpPr>
        <p:spPr>
          <a:xfrm>
            <a:off x="634918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4854" y="5139568"/>
            <a:ext cx="10752190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35037" y="4654103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0" y="4654103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89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2065" y="1298763"/>
            <a:ext cx="4881344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6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4" y="2498640"/>
            <a:ext cx="4887755" cy="3510647"/>
          </a:xfrm>
        </p:spPr>
        <p:txBody>
          <a:bodyPr anchor="t">
            <a:noAutofit/>
          </a:bodyPr>
          <a:lstStyle>
            <a:lvl1pPr marL="228611" indent="-264013" algn="l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600">
                <a:solidFill>
                  <a:schemeClr val="tx2"/>
                </a:solidFill>
                <a:latin typeface="+mn-lt"/>
              </a:defRPr>
            </a:lvl1pPr>
            <a:lvl2pPr marL="528026" indent="-264013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/>
            </a:lvl2pPr>
            <a:lvl3pPr marL="720036" indent="-192010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752026" y="2428411"/>
            <a:ext cx="489138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98844" y="1298763"/>
            <a:ext cx="4881344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6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92433" y="2498640"/>
            <a:ext cx="4887755" cy="3510647"/>
          </a:xfrm>
        </p:spPr>
        <p:txBody>
          <a:bodyPr anchor="t">
            <a:noAutofit/>
          </a:bodyPr>
          <a:lstStyle>
            <a:lvl1pPr marL="228611" indent="-264013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600">
                <a:solidFill>
                  <a:schemeClr val="tx2"/>
                </a:solidFill>
                <a:latin typeface="+mn-lt"/>
              </a:defRPr>
            </a:lvl1pPr>
            <a:lvl2pPr marL="528026" indent="-264013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/>
            </a:lvl2pPr>
            <a:lvl3pPr marL="720036" indent="-192010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488804" y="2428411"/>
            <a:ext cx="489138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5003" y="1904242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6103" y="1418777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055003" y="3523006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56103" y="3037541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55003" y="5139568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6103" y="4654103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56130" y="1904242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757232" y="1418777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756130" y="3523006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757232" y="3037541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756130" y="5139568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757231" y="4654103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34919" y="141877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634919" y="303895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4919" y="465913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6336047" y="141877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36047" y="303895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6336047" y="465913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1418777"/>
            <a:ext cx="12192000" cy="351039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535097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275640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016182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756724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4919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886552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385463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136007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4919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886552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36007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385463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30938" y="5229200"/>
            <a:ext cx="10706118" cy="84009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175026" y="1553922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544901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781672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175026" y="3190148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5" name="円/楕円 34"/>
          <p:cNvSpPr/>
          <p:nvPr userDrawn="1"/>
        </p:nvSpPr>
        <p:spPr>
          <a:xfrm>
            <a:off x="544901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781672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175026" y="4824285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544901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781672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6876154" y="1553922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6246029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482800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6876154" y="3190148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6246029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2800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6876154" y="4824285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7" name="円/楕円 56"/>
          <p:cNvSpPr/>
          <p:nvPr userDrawn="1"/>
        </p:nvSpPr>
        <p:spPr>
          <a:xfrm>
            <a:off x="6246029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482800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4423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3368994"/>
            <a:ext cx="12192000" cy="9001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235038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3023392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811746" y="3059678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600100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388453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10176807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374717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3163071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951424" y="319934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739778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528132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316486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864249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56879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061792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259336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666706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1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883752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97388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085497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99844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686209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7225955" y="3728341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721847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7225955" y="1456049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1456049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3909343" y="3721848"/>
            <a:ext cx="2106910" cy="2100233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3912681" y="1459204"/>
            <a:ext cx="2106727" cy="2100416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6186017" y="1462542"/>
            <a:ext cx="2106910" cy="2100233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6182862" y="3725003"/>
            <a:ext cx="2106727" cy="2100416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75620" y="2711041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75620" y="180882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49916" y="2711041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49916" y="180882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163694" y="4901285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63694" y="3999064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37990" y="4901285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437990" y="3999064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24878" y="1846093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24878" y="3976329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406457" y="1876096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406457" y="4006333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24878" y="1030847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0956962" y="1048426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424878" y="5446492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956962" y="5464072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7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998991" y="1089588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096182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24937" y="31898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3699525" y="1089587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3796716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25472" y="31898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6409124" y="1089588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506315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135071" y="31898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9109659" y="1089587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9206850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835605" y="31898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998991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096182" y="3904772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24937" y="58901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3699525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3796716" y="3904771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25472" y="58901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409124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6506315" y="3904772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35071" y="58901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109659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9206850" y="3904771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35605" y="58901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04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682761" y="123284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300895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809772" y="135349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604262" y="297444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3523892" y="123284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280454" y="300895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3650903" y="135349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3445393" y="297444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6378679" y="123401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35241" y="301012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6505690" y="135466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6300180" y="297561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9219810" y="123401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72" y="301012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9346821" y="135466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9141311" y="297561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698321" y="375195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4884" y="552806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825332" y="387260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619823" y="549355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3539453" y="375195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296015" y="552806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3666464" y="387260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3460954" y="549355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6394240" y="375312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150802" y="552923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6521251" y="387377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6315741" y="549472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9235371" y="375312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991933" y="552923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9362382" y="387377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9156872" y="549472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82600" y="16602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95237" y="17728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3378200" y="16602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3490837" y="17728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273800" y="16348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386437" y="17474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169400" y="16348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9282037" y="17474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3528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2992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1948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528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992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1948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7929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9417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580145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0935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8502" y="1543894"/>
            <a:ext cx="2125318" cy="2125133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47365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83727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4424455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485245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5032812" y="1543894"/>
            <a:ext cx="2125318" cy="21251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91675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315699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8256427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317217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864784" y="1543894"/>
            <a:ext cx="2125318" cy="21251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923647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965008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110524" y="1543893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0098BF"/>
                </a:solidFill>
                <a:effectLst/>
                <a:uLnTx/>
                <a:uFillTx/>
                <a:latin typeface="Roboto Light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0098B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4809916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4955431" y="1543893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0098BF"/>
                </a:solidFill>
                <a:effectLst/>
                <a:uLnTx/>
                <a:uFillTx/>
                <a:latin typeface="Roboto Light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0098B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8672045" y="1465858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8817561" y="1562087"/>
            <a:ext cx="3369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0098BF"/>
                </a:solidFill>
                <a:effectLst/>
                <a:uLnTx/>
                <a:uFillTx/>
                <a:latin typeface="Roboto Light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0098B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0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5266758" y="1554357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464092" y="2138858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6062102" y="3832618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59436" y="4417118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3662311" y="3352565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9645" y="3937065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08643" y="1766315"/>
            <a:ext cx="3498349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18052" y="2199441"/>
            <a:ext cx="347128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388797" y="4059068"/>
            <a:ext cx="3498349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398205" y="4492195"/>
            <a:ext cx="347128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47779" y="3521948"/>
            <a:ext cx="3498349" cy="48005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57188" y="3955074"/>
            <a:ext cx="3471280" cy="11395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角丸四角形 4"/>
          <p:cNvSpPr/>
          <p:nvPr userDrawn="1"/>
        </p:nvSpPr>
        <p:spPr>
          <a:xfrm>
            <a:off x="626588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角丸四角形 5"/>
          <p:cNvSpPr/>
          <p:nvPr userDrawn="1"/>
        </p:nvSpPr>
        <p:spPr>
          <a:xfrm>
            <a:off x="3463167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6299747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角丸四角形 7"/>
          <p:cNvSpPr/>
          <p:nvPr userDrawn="1"/>
        </p:nvSpPr>
        <p:spPr>
          <a:xfrm>
            <a:off x="9136326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406067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242647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7079226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9915806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69879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6100436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8930991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8733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269879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00436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930991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281733" y="1189947"/>
            <a:ext cx="9627475" cy="92672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角丸四角形 4"/>
          <p:cNvSpPr/>
          <p:nvPr userDrawn="1"/>
        </p:nvSpPr>
        <p:spPr>
          <a:xfrm>
            <a:off x="626588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角丸四角形 5"/>
          <p:cNvSpPr/>
          <p:nvPr userDrawn="1"/>
        </p:nvSpPr>
        <p:spPr>
          <a:xfrm>
            <a:off x="3463167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6299747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角丸四角形 7"/>
          <p:cNvSpPr/>
          <p:nvPr userDrawn="1"/>
        </p:nvSpPr>
        <p:spPr>
          <a:xfrm>
            <a:off x="9136326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406067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242647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7079226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9915806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69879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6100436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8930991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8733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269879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00436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930991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4935437" y="1328767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5714916" y="1456245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1786622" y="2344767"/>
            <a:ext cx="4308849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4623201" y="2344767"/>
            <a:ext cx="1472270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6095471" y="2344767"/>
            <a:ext cx="1364310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6095471" y="2344767"/>
            <a:ext cx="4200889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415514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697136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978758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260380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542001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939266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970184" y="5349214"/>
            <a:ext cx="8251633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3220888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5502510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7784132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0065753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二等辺三角形 25"/>
          <p:cNvSpPr/>
          <p:nvPr userDrawn="1"/>
        </p:nvSpPr>
        <p:spPr>
          <a:xfrm>
            <a:off x="970878" y="1448780"/>
            <a:ext cx="5255840" cy="4530503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3598798" y="1448780"/>
            <a:ext cx="5246900" cy="112297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266148" y="2603501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4921162" y="3730965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5573152" y="4857031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60525" y="3191444"/>
            <a:ext cx="1676545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4259" y="2069154"/>
            <a:ext cx="889077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008483" y="4310442"/>
            <a:ext cx="3180629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008483" y="5467708"/>
            <a:ext cx="3180629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385662" y="1538790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15786" y="2678917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699246" y="3789040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06042" y="4922588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2685831"/>
            <a:ext cx="7296237" cy="5100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4609899" y="3403692"/>
            <a:ext cx="3003771" cy="450665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4922593" y="4055739"/>
            <a:ext cx="7269407" cy="52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74908" y="2649399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6599" y="2649399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38290" y="2649399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705923" y="4033147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737614" y="4033147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769305" y="4033147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544902" y="1508787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4913" y="1568793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2596896" y="1504837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56908" y="1564844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4648891" y="1511113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708902" y="1571120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5682741" y="4629134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742752" y="4839157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7734735" y="4625184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94747" y="4835207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9786730" y="4631460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46741" y="4841483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95469" y="3896092"/>
            <a:ext cx="4153422" cy="187316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415512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970184" y="5349214"/>
            <a:ext cx="8251633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3263300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6111089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8958878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15512" y="4269094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15512" y="3879050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263300" y="4269093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263300" y="3879050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1089" y="4269387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111089" y="3879343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8958878" y="4269386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8958878" y="3879342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8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ドーナツ 4"/>
          <p:cNvSpPr/>
          <p:nvPr userDrawn="1"/>
        </p:nvSpPr>
        <p:spPr>
          <a:xfrm>
            <a:off x="4175620" y="1719340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6119715" y="1719339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6015041" y="3564189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4169858" y="3459532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4274697" y="1613972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265162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773922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455405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3964166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27452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783290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464773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3973533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15" y="3338990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963291" y="2108853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319301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6966172" y="4352486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562934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4362995" y="4352486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562934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362995" y="2108853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319301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14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4572236" y="3656147"/>
            <a:ext cx="1497295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6108526" y="3656366"/>
            <a:ext cx="1502594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6108745" y="2120789"/>
            <a:ext cx="1497295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4572398" y="2126088"/>
            <a:ext cx="1502594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ドーナツ 4"/>
          <p:cNvSpPr/>
          <p:nvPr userDrawn="1"/>
        </p:nvSpPr>
        <p:spPr>
          <a:xfrm>
            <a:off x="4176047" y="1719339"/>
            <a:ext cx="3840333" cy="384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6119715" y="1719339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6015041" y="3564189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4169858" y="3459532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4274697" y="1613972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265162"/>
            <a:ext cx="3660724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589903"/>
            <a:ext cx="3660724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455405"/>
            <a:ext cx="3660724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3780146"/>
            <a:ext cx="3660724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274529"/>
            <a:ext cx="3660724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599270"/>
            <a:ext cx="3660724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464773"/>
            <a:ext cx="3660724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3789514"/>
            <a:ext cx="3660724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7394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山形 4"/>
          <p:cNvSpPr/>
          <p:nvPr userDrawn="1"/>
        </p:nvSpPr>
        <p:spPr>
          <a:xfrm>
            <a:off x="440305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2690517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4940729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7190940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441152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167185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399893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3395465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28174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645382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5878090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7917820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8150529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0168032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0400741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4902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765341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015786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236226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9537908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44901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2795346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5045792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7296237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546682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529" y="1268760"/>
            <a:ext cx="12192000" cy="303033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471" y="1268942"/>
            <a:ext cx="6096529" cy="3030008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05211" y="5045424"/>
            <a:ext cx="7951573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05211" y="4599130"/>
            <a:ext cx="795157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216023" y="1388774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6148" y="1466488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36166" y="1448780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216023" y="2061142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6846148" y="2138857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36166" y="2121149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16023" y="2738924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6846148" y="2816638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36166" y="2798930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216023" y="3398997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48" y="3476711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936166" y="3459004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5302306" y="1524873"/>
            <a:ext cx="2156659" cy="217324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7214918" y="3241380"/>
            <a:ext cx="1302798" cy="1312817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4480831" y="3485661"/>
            <a:ext cx="1650301" cy="166299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3233677" y="2364214"/>
            <a:ext cx="1579019" cy="159116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2045984" y="3176875"/>
            <a:ext cx="1385436" cy="1396091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cs typeface="+mn-cs"/>
                </a:endParaRPr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5376" y="5185062"/>
            <a:ext cx="2863509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5376" y="4824222"/>
            <a:ext cx="2863509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6727" y="1648934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6727" y="1288095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736523" y="3561634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736523" y="3200794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778768" y="1670705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778768" y="1309865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28092" y="5210142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28092" y="4849302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3476670" y="1977082"/>
            <a:ext cx="596348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6322486" y="1548714"/>
            <a:ext cx="1355845" cy="11036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318169" y="3817387"/>
            <a:ext cx="1470795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5248959" y="4256791"/>
            <a:ext cx="954672" cy="80947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7810068" y="3383513"/>
            <a:ext cx="881605" cy="568391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3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055002" y="1217522"/>
            <a:ext cx="3030600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55002" y="1211924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055001" y="4605021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55002" y="1727392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199354" y="2852518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439402" y="2777509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199354" y="331549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439402" y="324048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199354" y="376604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439402" y="3691032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199354" y="421766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439402" y="4142660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4580171" y="1220213"/>
            <a:ext cx="3030600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580171" y="1214615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4580170" y="4607712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580172" y="1730083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4724523" y="285520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64571" y="2780200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4724523" y="331818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64571" y="3243175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4724523" y="376873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64571" y="369372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4724523" y="422036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64571" y="4145351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8106398" y="1208121"/>
            <a:ext cx="3030600" cy="374753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8106398" y="1202523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106398" y="4595620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106399" y="1717991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8250751" y="2843117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490799" y="2768108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8250751" y="3306092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490799" y="323108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8250751" y="375664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490799" y="3681631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8250751" y="420826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490799" y="4133259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544902" y="1217522"/>
            <a:ext cx="2520499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4902" y="1211924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544902" y="4605021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544903" y="1727392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694931" y="2852518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904974" y="2777509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689252" y="331549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04974" y="324048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694931" y="376604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04974" y="3691032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694931" y="421766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904974" y="4142660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3401146" y="1220213"/>
            <a:ext cx="2520499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3401146" y="1214615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3401146" y="4607712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401147" y="1730083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3545496" y="285520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761218" y="2780200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3545496" y="331818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761218" y="324317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3545496" y="376873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761218" y="369372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3545496" y="422036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761218" y="4145351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2317862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6246030" y="1221697"/>
            <a:ext cx="2520499" cy="374753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6246030" y="1216098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6246030" y="4609195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6246031" y="1731567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6390380" y="285669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6606102" y="278168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6390380" y="3319667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6606102" y="3244658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6390380" y="3770216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6606102" y="3695207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6390380" y="422184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6606102" y="414683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9102274" y="1224388"/>
            <a:ext cx="2520499" cy="374753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9102274" y="1218790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9102274" y="4611887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9102275" y="1734258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9246624" y="285938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9462346" y="278437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9246624" y="332235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9462346" y="3247349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9246624" y="3772907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9462346" y="3697898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9246624" y="4224535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9462346" y="4149526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778817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252862" y="1778817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993667" y="1778817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8734472" y="1778817"/>
            <a:ext cx="2694954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3" y="252487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3" y="302266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52046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007439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52862" y="252487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52862" y="302266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52046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00743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993667" y="252487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993667" y="302266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52046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00743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34472" y="252487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8734472" y="302266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52046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007439"/>
            <a:ext cx="2694954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52863" y="1870580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000847" y="1870580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725175" y="1870580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3" y="2536698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3" y="302266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520465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015677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52862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50634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005793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6003565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8734472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8732244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260385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252862" y="1260385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993667" y="1260385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8734472" y="1260385"/>
            <a:ext cx="2694954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3" y="2006441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3" y="2504237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00203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3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3" y="399762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495422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52862" y="2006441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52862" y="2504237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5286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5286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993667" y="2006441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993667" y="2504237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993667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993667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34472" y="2006441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8734472" y="2504237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73447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73447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495422"/>
            <a:ext cx="2694954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52863" y="1352148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000847" y="1352148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725175" y="1352148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3" y="2018266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3" y="2504237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002033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3" y="349982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3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52862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50634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5286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5615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005793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6003565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6005793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6009085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8734472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8732244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873447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873776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260385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275442" y="1260385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345851" y="1260385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9507199" y="1260385"/>
            <a:ext cx="1922226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3" y="2006441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3" y="2504237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00203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3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3" y="399762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495422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75442" y="2006441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75442" y="2504237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75442" y="3002033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75442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75442" y="3997625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75442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345851" y="2006441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345851" y="2504237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345851" y="3002033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345851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345851" y="3997625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345851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07199" y="2006441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507199" y="2504237"/>
            <a:ext cx="192222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507199" y="3002033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9507199" y="3499829"/>
            <a:ext cx="192222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507199" y="3997625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9507199" y="4495422"/>
            <a:ext cx="1922226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75442" y="1352148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5353032" y="1352148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9497903" y="1352148"/>
            <a:ext cx="192222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3" y="2018266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3" y="2504237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002033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3" y="349982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3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75442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73213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73213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75442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78734" y="4021223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70496" y="4515451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5357978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5355749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5355749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5357978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5361270" y="4021223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5353032" y="4515451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9507199" y="2030056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504971" y="2516028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504971" y="3013824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507199" y="3511620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510492" y="4021223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502254" y="4515451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7421460" y="1260385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421460" y="2006441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8" name="正方形/長方形 77"/>
          <p:cNvSpPr/>
          <p:nvPr userDrawn="1"/>
        </p:nvSpPr>
        <p:spPr>
          <a:xfrm>
            <a:off x="7421460" y="2504237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9" name="正方形/長方形 78"/>
          <p:cNvSpPr/>
          <p:nvPr userDrawn="1"/>
        </p:nvSpPr>
        <p:spPr>
          <a:xfrm>
            <a:off x="7421460" y="3002033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0" name="正方形/長方形 79"/>
          <p:cNvSpPr/>
          <p:nvPr userDrawn="1"/>
        </p:nvSpPr>
        <p:spPr>
          <a:xfrm>
            <a:off x="7421460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1" name="正方形/長方形 80"/>
          <p:cNvSpPr/>
          <p:nvPr userDrawn="1"/>
        </p:nvSpPr>
        <p:spPr>
          <a:xfrm>
            <a:off x="7421460" y="3997625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2" name="正方形/長方形 81"/>
          <p:cNvSpPr/>
          <p:nvPr userDrawn="1"/>
        </p:nvSpPr>
        <p:spPr>
          <a:xfrm>
            <a:off x="7421460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7428641" y="1352148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7433586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7431358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7431358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7433586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7436879" y="4021223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7428641" y="4515451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260385"/>
            <a:ext cx="2520499" cy="168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00203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3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3" y="399762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495422"/>
            <a:ext cx="2518271" cy="440193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5286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5286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993667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993667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73447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73447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495422"/>
            <a:ext cx="2694954" cy="440193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002033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3" y="349982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3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5286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5615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6005793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6009085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873447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873776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3252862" y="1260475"/>
            <a:ext cx="2694954" cy="1679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5993667" y="1260385"/>
            <a:ext cx="2694954" cy="16795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8734472" y="1260810"/>
            <a:ext cx="2694954" cy="1679575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3252862" y="2523807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5993667" y="2523807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8734472" y="2523807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038051" y="2316434"/>
            <a:ext cx="1855889" cy="37841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130774" y="1812098"/>
            <a:ext cx="1807909" cy="35644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40" y="1803400"/>
            <a:ext cx="390152" cy="390118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512" y="2565605"/>
            <a:ext cx="390118" cy="3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9466343" y="4142400"/>
            <a:ext cx="792686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020852" y="1310907"/>
            <a:ext cx="691591" cy="6915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2040764" y="1206802"/>
            <a:ext cx="601573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406428" y="3815101"/>
            <a:ext cx="683587" cy="683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円/楕円 28"/>
          <p:cNvSpPr/>
          <p:nvPr userDrawn="1"/>
        </p:nvSpPr>
        <p:spPr>
          <a:xfrm>
            <a:off x="330079" y="4021417"/>
            <a:ext cx="988406" cy="988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9808952" y="1958837"/>
            <a:ext cx="2198218" cy="2198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7206220" y="1110694"/>
            <a:ext cx="2250445" cy="2250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7416261" y="2619439"/>
            <a:ext cx="26700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107953" y="1358770"/>
            <a:ext cx="2087275" cy="20870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814955" y="2678917"/>
            <a:ext cx="2356032" cy="23558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2195756" y="1058737"/>
            <a:ext cx="26700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1842" y="1868826"/>
            <a:ext cx="3270118" cy="326983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7" y="5229200"/>
            <a:ext cx="8866289" cy="114012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53952" y="2872178"/>
            <a:ext cx="248303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45732" y="3398997"/>
            <a:ext cx="2670528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34522" y="3278984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26303" y="3805802"/>
            <a:ext cx="2280451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498751" y="1686921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390531" y="2213740"/>
            <a:ext cx="2280451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2798" y="3551213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882" y="2057312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7271269" y="1953814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847887" y="2800116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4895762" y="1166999"/>
            <a:ext cx="601573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11378563" y="4005060"/>
            <a:ext cx="792686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050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1" y="1691918"/>
            <a:ext cx="1180582" cy="34131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73" y="1627017"/>
            <a:ext cx="974939" cy="3478031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844961" y="1246007"/>
            <a:ext cx="3195632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844961" y="3286233"/>
            <a:ext cx="3195632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7986374" y="3286233"/>
            <a:ext cx="3195632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7987568" y="1245770"/>
            <a:ext cx="3195632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07791" y="1330730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7791" y="3389366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226421" y="1335779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62064" y="3389366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7" y="5229200"/>
            <a:ext cx="8866289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3995584" y="1628800"/>
            <a:ext cx="4200831" cy="42004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3995584" y="1628800"/>
            <a:ext cx="4200831" cy="42004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4266606" y="2170796"/>
            <a:ext cx="3658788" cy="36584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4537627" y="2712792"/>
            <a:ext cx="3116746" cy="311647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4808649" y="3254788"/>
            <a:ext cx="2574703" cy="25744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5079670" y="3796783"/>
            <a:ext cx="2032660" cy="20324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5350691" y="4338779"/>
            <a:ext cx="1490617" cy="1490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42982" y="4891421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42982" y="3880986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42982" y="3338991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342982" y="2761185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342982" y="2221125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342982" y="1681065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846149" y="1891087"/>
            <a:ext cx="174518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3660679" y="2461151"/>
            <a:ext cx="168517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6906160" y="3001211"/>
            <a:ext cx="1685172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3665519" y="3571274"/>
            <a:ext cx="168517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6811304" y="4111334"/>
            <a:ext cx="1780028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3665519" y="4651394"/>
            <a:ext cx="1950386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76510" y="2011901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676510" y="1651061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676510" y="3122025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676510" y="2761185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8676510" y="4232147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8676510" y="3871307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24878" y="2590275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4878" y="2229435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4878" y="3700398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4878" y="3339558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4878" y="4810521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4449681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4913" y="1311060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095406" y="1118743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215430" y="1118743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04913" y="2353676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95406" y="2161359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215430" y="2161359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04913" y="3396292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095406" y="3203975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15430" y="3203975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04913" y="4438908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95406" y="4246591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215430" y="4246591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4913" y="5481523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095406" y="5289207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215430" y="5289207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7" y="5229200"/>
            <a:ext cx="8866289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62577" y="4778070"/>
            <a:ext cx="8866289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000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5717" y="5199197"/>
            <a:ext cx="5175418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5717" y="4778070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28349" y="5193705"/>
            <a:ext cx="5175418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28349" y="4772578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835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28349" y="4360184"/>
            <a:ext cx="5175418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28349" y="3939058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28349" y="2139937"/>
            <a:ext cx="5175418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28349" y="1718810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53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14895" y="2498897"/>
            <a:ext cx="3900772" cy="390043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805194" y="3189017"/>
            <a:ext cx="1380230" cy="138011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04913" y="4539124"/>
            <a:ext cx="3720736" cy="79317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26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052736"/>
            <a:ext cx="11040533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487488" y="127257"/>
            <a:ext cx="9282112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4" y="6570754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53797E9-0173-4B5E-8810-972D8BDE05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96A0936-B6F5-4B59-BB4B-2978B2A48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97E9-0173-4B5E-8810-972D8BDE0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3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36917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3368-6A1D-41C7-BA9F-C44C3BF2A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27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74907" y="1838824"/>
            <a:ext cx="11162209" cy="1109746"/>
          </a:xfrm>
          <a:prstGeom prst="rect">
            <a:avLst/>
          </a:prstGeom>
        </p:spPr>
        <p:txBody>
          <a:bodyPr anchor="b"/>
          <a:lstStyle>
            <a:lvl1pPr algn="ctr">
              <a:defRPr sz="6400"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42941" y="2858937"/>
            <a:ext cx="10706118" cy="600067"/>
          </a:xfrm>
        </p:spPr>
        <p:txBody>
          <a:bodyPr anchor="t">
            <a:noAutofit/>
          </a:bodyPr>
          <a:lstStyle>
            <a:lvl1pPr algn="ctr">
              <a:defRPr sz="2667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03071" y="4089074"/>
            <a:ext cx="9385857" cy="165018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48890" y="3759037"/>
            <a:ext cx="869422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745732" y="1178751"/>
            <a:ext cx="6901366" cy="794083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5726" y="1988841"/>
            <a:ext cx="6901366" cy="17101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2451423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4755973" y="2059557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5798" y="2315120"/>
            <a:ext cx="6361259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075798" y="1928834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4755973" y="3199684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75798" y="3455247"/>
            <a:ext cx="6361259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75798" y="3068960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0030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1377765" y="6167924"/>
            <a:ext cx="270053" cy="69007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5469423"/>
            <a:ext cx="12192000" cy="139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14896" y="847349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974647"/>
            <a:ext cx="3618459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745732" y="600835"/>
            <a:ext cx="6901366" cy="1209374"/>
          </a:xfrm>
          <a:prstGeom prst="rect">
            <a:avLst/>
          </a:prstGeom>
        </p:spPr>
        <p:txBody>
          <a:bodyPr anchor="b"/>
          <a:lstStyle>
            <a:lvl1pPr algn="l">
              <a:defRPr sz="6400" spc="4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49596" y="1591474"/>
            <a:ext cx="6897502" cy="66036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9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24194" y="3809702"/>
            <a:ext cx="6901366" cy="11771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4767146" y="2343609"/>
            <a:ext cx="1311389" cy="131127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6426757" y="2343608"/>
            <a:ext cx="1311389" cy="1311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8086367" y="2343608"/>
            <a:ext cx="1311389" cy="13112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51205" y="2664322"/>
            <a:ext cx="1151125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166499" y="2669065"/>
            <a:ext cx="1151125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506888" y="2665342"/>
            <a:ext cx="1151125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2190955" y="5807403"/>
            <a:ext cx="557873" cy="55782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747070" y="5748137"/>
            <a:ext cx="2113153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5104855" y="5807403"/>
            <a:ext cx="557873" cy="55782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660969" y="5756604"/>
            <a:ext cx="2113153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8017641" y="5807403"/>
            <a:ext cx="557873" cy="55782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573755" y="5748137"/>
            <a:ext cx="2113153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48890" y="5049181"/>
            <a:ext cx="8694220" cy="1020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4535691" y="518661"/>
            <a:ext cx="3088191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Condensed Light"/>
              <a:cs typeface="+mn-cs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729872" y="4329100"/>
            <a:ext cx="873225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748890" y="4929167"/>
            <a:ext cx="869422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364866" y="2228867"/>
            <a:ext cx="4980986" cy="237026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6000"/>
              </a:lnSpc>
              <a:defRPr sz="6400" spc="4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5497254" y="2108854"/>
            <a:ext cx="60012" cy="237026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75917" y="2213865"/>
            <a:ext cx="5671122" cy="21602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628800"/>
            <a:ext cx="10706118" cy="1175849"/>
          </a:xfrm>
        </p:spPr>
        <p:txBody>
          <a:bodyPr anchor="b">
            <a:noAutofit/>
          </a:bodyPr>
          <a:lstStyle>
            <a:lvl1pPr algn="ctr"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948947"/>
            <a:ext cx="10706118" cy="21602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626588" y="1192422"/>
            <a:ext cx="4382197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292961" y="1858737"/>
            <a:ext cx="3049452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405863" y="1988841"/>
            <a:ext cx="6301247" cy="291032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54943" y="2558904"/>
            <a:ext cx="4320855" cy="1770197"/>
          </a:xfrm>
          <a:prstGeom prst="rect">
            <a:avLst/>
          </a:prstGeom>
        </p:spPr>
        <p:txBody>
          <a:bodyPr anchor="ctr"/>
          <a:lstStyle>
            <a:lvl1pPr algn="ctr">
              <a:defRPr sz="4400" spc="10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8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1595588" y="1223947"/>
            <a:ext cx="8491202" cy="48112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1129803" y="6789093"/>
            <a:ext cx="956504" cy="956587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5935" y="3759037"/>
            <a:ext cx="5788856" cy="120585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765935" y="4989174"/>
            <a:ext cx="5788856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1655642" y="4479117"/>
            <a:ext cx="2609996" cy="390043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715133" y="4460161"/>
            <a:ext cx="1878233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4116128" y="3087917"/>
            <a:ext cx="2609996" cy="390043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75620" y="3068961"/>
            <a:ext cx="1878233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6666633" y="1647757"/>
            <a:ext cx="2609996" cy="390043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6125" y="1628800"/>
            <a:ext cx="1878233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978" y="3669301"/>
            <a:ext cx="3425895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450259" y="2291306"/>
            <a:ext cx="3425895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64" y="848714"/>
            <a:ext cx="3425895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4842" y="4089073"/>
            <a:ext cx="4080807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765341" y="2708921"/>
            <a:ext cx="4080807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15846" y="1268760"/>
            <a:ext cx="4080807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735929" y="4929167"/>
            <a:ext cx="6456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43781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626588" y="1192422"/>
            <a:ext cx="4382197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292961" y="1858737"/>
            <a:ext cx="3049452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26124" y="1028734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6636106" y="968727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65816" y="1238757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26124" y="2318877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6636106" y="2258870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165816" y="2528900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726124" y="3609020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6636106" y="3549013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165816" y="3819043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726124" y="4928978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6636106" y="4868971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65816" y="5139001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54943" y="2558904"/>
            <a:ext cx="4320855" cy="1770197"/>
          </a:xfrm>
          <a:prstGeom prst="rect">
            <a:avLst/>
          </a:prstGeom>
        </p:spPr>
        <p:txBody>
          <a:bodyPr anchor="ctr"/>
          <a:lstStyle>
            <a:lvl1pPr algn="ctr">
              <a:defRPr sz="4400" spc="10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40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000972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5375858" y="2138857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525887" y="2138857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56070" y="2108854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76095" y="2438890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5615905" y="3098963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765935" y="3098963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696118" y="3068960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816143" y="3398996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5855953" y="4059071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005982" y="4059071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936165" y="4029068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56190" y="4359104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5019177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246030" y="5019177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76213" y="4989174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296238" y="5319210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855952" y="338657"/>
            <a:ext cx="5911170" cy="785806"/>
          </a:xfrm>
        </p:spPr>
        <p:txBody>
          <a:bodyPr anchor="b">
            <a:noAutofit/>
          </a:bodyPr>
          <a:lstStyle>
            <a:lvl1pPr algn="l"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855952" y="1088741"/>
            <a:ext cx="5911170" cy="75008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95470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5982855" y="1868826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6306041" y="1568793"/>
            <a:ext cx="4620914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76214" y="149979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46207" y="198884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5982855" y="333899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235039" y="3068960"/>
            <a:ext cx="4620914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05092" y="3008954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535098" y="3497997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982855" y="474914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6306041" y="4449113"/>
            <a:ext cx="4620914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176214" y="438011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146207" y="486916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4878" y="248647"/>
            <a:ext cx="4697679" cy="9058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4878" y="1178750"/>
            <a:ext cx="4697679" cy="15001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118743"/>
            <a:ext cx="519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5810414" y="5889274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705923" y="5966321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810414" y="338657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705923" y="415705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810414" y="338657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705923" y="415705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95470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5982855" y="1868826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6306041" y="3038957"/>
            <a:ext cx="4620914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76214" y="2969961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46207" y="3459004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5982855" y="333899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235039" y="4467233"/>
            <a:ext cx="4620914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05092" y="4398237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535098" y="4887281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982855" y="474914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5810414" y="5889274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705923" y="5966321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235039" y="1577783"/>
            <a:ext cx="4620914" cy="420047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05092" y="1508787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535098" y="1997831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574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810414" y="338657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705923" y="415705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6095470" y="0"/>
            <a:ext cx="1" cy="645933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5982855" y="1868826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6306041" y="1568793"/>
            <a:ext cx="4620914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76214" y="149979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46207" y="198884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5982855" y="333899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235039" y="3047947"/>
            <a:ext cx="4620914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05092" y="2978951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535098" y="3467994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982855" y="474914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6306041" y="4449113"/>
            <a:ext cx="4620914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176214" y="438011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146207" y="486916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5810414" y="5889274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705923" y="5966321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626588" y="1192422"/>
            <a:ext cx="4382197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292961" y="1858737"/>
            <a:ext cx="3049452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730887" y="1269705"/>
            <a:ext cx="4355068" cy="42515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54943" y="1568794"/>
            <a:ext cx="4320855" cy="1770197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4895762" y="330898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4488100" y="198884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425472" y="1223755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4488100" y="4553398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425472" y="5334211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3665519" y="1343768"/>
            <a:ext cx="258051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4728148" y="2108853"/>
            <a:ext cx="166791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5135810" y="3429000"/>
            <a:ext cx="120692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4728148" y="4673411"/>
            <a:ext cx="16145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3545495" y="5454225"/>
            <a:ext cx="279723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6095471" y="3008954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6095471" y="788707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095471" y="1898830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095471" y="5229200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6095471" y="4119077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310165" y="1003382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310165" y="2108853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310165" y="319362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6310165" y="4333752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310165" y="544387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026184" y="71032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026184" y="1190377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026184" y="1820448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026184" y="2300501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026184" y="2930015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026184" y="3410067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026184" y="4048375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026184" y="4528428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026184" y="5144971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026184" y="5625024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04973" y="3444504"/>
            <a:ext cx="3823174" cy="112462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64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7014829" y="2269106"/>
            <a:ext cx="538395" cy="1926477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3457140" y="3913279"/>
            <a:ext cx="490445" cy="1795635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8091902" y="457908"/>
            <a:ext cx="1651978" cy="4238406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2070446" y="3462211"/>
            <a:ext cx="582709" cy="341514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3142702" y="3624833"/>
            <a:ext cx="4646233" cy="72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2838684" y="4103401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4913836" y="4214803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6371108" y="2456973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8917891" y="2405516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rPr>
              <a:t>4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0491" y="3035200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10491" y="2674361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555893" y="4740208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555893" y="4379368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765935" y="1089540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65935" y="728701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12212" y="3429800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012212" y="3068961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4796" y="1860785"/>
            <a:ext cx="53420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1080" y="385356"/>
            <a:ext cx="4020796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2282913" y="1778816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70241" y="728700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2292650" y="2140350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4296152" y="3190467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4311003" y="3552001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6314504" y="4602118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6318052" y="4963652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70241" y="72870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2292650" y="214035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4311003" y="355200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6314504" y="4963651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40189" y="84627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663" y="2255882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91016" y="366753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694517" y="507918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445080" y="66829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625775" y="114874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480218" y="207994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660913" y="256039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471725" y="349159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2420" y="397204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4077" y="490324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664772" y="538369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0083" y="3781168"/>
            <a:ext cx="4059173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0083" y="5199197"/>
            <a:ext cx="5105804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5525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平行四辺形 5"/>
          <p:cNvSpPr/>
          <p:nvPr userDrawn="1"/>
        </p:nvSpPr>
        <p:spPr>
          <a:xfrm>
            <a:off x="568459" y="1659257"/>
            <a:ext cx="11236215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平行四辺形 6"/>
          <p:cNvSpPr/>
          <p:nvPr userDrawn="1"/>
        </p:nvSpPr>
        <p:spPr>
          <a:xfrm>
            <a:off x="411927" y="2570743"/>
            <a:ext cx="11392747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411927" y="3479356"/>
            <a:ext cx="11392747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568459" y="3639085"/>
            <a:ext cx="11236215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6966172" y="183540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966172" y="273664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66172" y="363788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66172" y="453912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44749" y="1710765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544749" y="2623507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544749" y="3532120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544749" y="4441069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931" y="1659258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931" y="3856004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4796" y="5087803"/>
            <a:ext cx="61735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5095042" y="5698839"/>
            <a:ext cx="1961707" cy="965144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4694779" y="2603621"/>
            <a:ext cx="1913441" cy="67088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4935235" y="1342476"/>
            <a:ext cx="1601341" cy="561558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円/楕円 1"/>
          <p:cNvSpPr/>
          <p:nvPr userDrawn="1"/>
        </p:nvSpPr>
        <p:spPr>
          <a:xfrm>
            <a:off x="5762274" y="1687964"/>
            <a:ext cx="1150848" cy="11507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668483" y="549698"/>
            <a:ext cx="983015" cy="9829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4577804" y="4085865"/>
            <a:ext cx="2165379" cy="759355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4205574" y="3009688"/>
            <a:ext cx="1319048" cy="1318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774941" y="4584510"/>
            <a:ext cx="1553544" cy="1553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5731023" y="1603208"/>
            <a:ext cx="1320146" cy="1320261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4548985" y="418576"/>
            <a:ext cx="1255357" cy="1255466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5638678" y="4446504"/>
            <a:ext cx="1844059" cy="184421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4084944" y="2874062"/>
            <a:ext cx="1590048" cy="1590186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5614323" y="579701"/>
            <a:ext cx="1080288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6865576" y="1779834"/>
            <a:ext cx="5603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5457530" y="3099981"/>
            <a:ext cx="168824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7234643" y="4690157"/>
            <a:ext cx="31506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726125" y="21864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726125" y="698697"/>
            <a:ext cx="4110813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1080" y="3612374"/>
            <a:ext cx="4020796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13758" y="5117644"/>
            <a:ext cx="4932093" cy="131169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446267" y="1418777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446267" y="1898830"/>
            <a:ext cx="4080807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176214" y="273892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6214" y="3218977"/>
            <a:ext cx="4080807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626303" y="4329101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26303" y="4809154"/>
            <a:ext cx="4080807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930546" y="788707"/>
            <a:ext cx="475317" cy="47527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6059992" y="1985656"/>
            <a:ext cx="555411" cy="5553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4522571" y="3325871"/>
            <a:ext cx="673251" cy="67319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6126006" y="4959170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0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0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EC6C-4734-4A05-89D1-C056B0E306A7}" type="datetimeFigureOut">
              <a:rPr lang="id-ID" smtClean="0"/>
              <a:t>17/10/2017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B664-03B7-44CB-93BD-02A6F887CE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842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609653" y="1600200"/>
            <a:ext cx="10972694" cy="452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11312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dt="0"/>
  <p:txStyles>
    <p:titleStyle>
      <a:lvl1pPr algn="ctr" defTabSz="1088556" rtl="0" eaLnBrk="1" latinLnBrk="0" hangingPunct="1">
        <a:spcBef>
          <a:spcPct val="0"/>
        </a:spcBef>
        <a:buNone/>
        <a:defRPr sz="5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475754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94871" y="128634"/>
            <a:ext cx="11162209" cy="750083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109728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4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33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02373" y="848713"/>
            <a:ext cx="1138725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1527074" y="6339324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1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82" r:id="rId50"/>
    <p:sldLayoutId id="2147483783" r:id="rId51"/>
    <p:sldLayoutId id="2147483784" r:id="rId52"/>
    <p:sldLayoutId id="2147483785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sz="3600" kern="1200" spc="10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sz="13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109728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4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pPr defTabSz="1088556"/>
            <a:r>
              <a:rPr lang="en-US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33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defTabSz="1088556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56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1527074" y="6339324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475754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sz="4000" kern="1200" spc="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sz="13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79406" y="276195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b="0" dirty="0">
                <a:latin typeface="Trebuchet MS" pitchFamily="34" charset="0"/>
              </a:rPr>
              <a:t>Suswandi</a:t>
            </a:r>
            <a:endParaRPr lang="en-US" sz="2800" b="0" dirty="0">
              <a:latin typeface="Trebuchet MS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828780" y="1445456"/>
            <a:ext cx="8937425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d-ID" sz="4800" b="1" dirty="0">
                <a:solidFill>
                  <a:schemeClr val="bg1"/>
                </a:solidFill>
              </a:rPr>
              <a:t>Development of Islamic Financial Institution in Indonesia</a:t>
            </a:r>
          </a:p>
          <a:p>
            <a:pPr algn="ctr">
              <a:spcBef>
                <a:spcPct val="0"/>
              </a:spcBef>
            </a:pPr>
            <a:endParaRPr lang="id-ID" sz="48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Documents and Settings\AKHMAD MUNIM\Desktop\pembinaan Kab-Kota\Logo-SE-2016-ind.png"/>
          <p:cNvPicPr>
            <a:picLocks noChangeAspect="1" noChangeArrowheads="1"/>
          </p:cNvPicPr>
          <p:nvPr/>
        </p:nvPicPr>
        <p:blipFill>
          <a:blip r:embed="rId3" cstate="print"/>
          <a:srcRect t="33011" b="32811"/>
          <a:stretch>
            <a:fillRect/>
          </a:stretch>
        </p:blipFill>
        <p:spPr bwMode="auto">
          <a:xfrm>
            <a:off x="5562600" y="152400"/>
            <a:ext cx="2209800" cy="613834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622206" y="3733800"/>
            <a:ext cx="9144000" cy="6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rgbClr val="C0504D"/>
              </a:buClr>
              <a:buSzPct val="60000"/>
            </a:pPr>
            <a:r>
              <a:rPr lang="id-ID" sz="3600" b="1" dirty="0">
                <a:solidFill>
                  <a:srgbClr val="FFFF00"/>
                </a:solidFill>
                <a:cs typeface="Arial" charset="0"/>
              </a:rPr>
              <a:t>Beirut, </a:t>
            </a:r>
            <a:r>
              <a:rPr lang="en-US" sz="3600" b="1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id-ID" sz="3600" b="1" dirty="0">
                <a:solidFill>
                  <a:srgbClr val="FFFF00"/>
                </a:solidFill>
                <a:cs typeface="Arial" charset="0"/>
              </a:rPr>
              <a:t>ct 24-26,</a:t>
            </a:r>
            <a:r>
              <a:rPr lang="en-US" sz="3600" b="1" dirty="0">
                <a:solidFill>
                  <a:srgbClr val="FFFF00"/>
                </a:solidFill>
                <a:cs typeface="Arial" charset="0"/>
              </a:rPr>
              <a:t> 2017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49" y="4680819"/>
            <a:ext cx="3701845" cy="21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K:\Fin Account n Fin Sector\Financial Account\Paparan\pict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3"/>
          <a:stretch/>
        </p:blipFill>
        <p:spPr bwMode="auto">
          <a:xfrm>
            <a:off x="3229897" y="4680819"/>
            <a:ext cx="2909052" cy="22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Fin Account n Fin Sector\Financial Account\Paparan\pict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88" y="4673471"/>
            <a:ext cx="3189212" cy="22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:\Fin Account n Fin Sector\Financial Account\Paparan\pict\Berita-Terkini-Kembali-Nilai-tukar-Rupiah-Semakin-Melemah-Sentuh-14.304-per-Dolar-AS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2" y="4680819"/>
            <a:ext cx="3233529" cy="22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General Conditions of Conventional Banks</a:t>
            </a:r>
            <a:endParaRPr kumimoji="1" lang="ja-JP" altLang="en-US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73211"/>
              </p:ext>
            </p:extLst>
          </p:nvPr>
        </p:nvGraphicFramePr>
        <p:xfrm>
          <a:off x="539997" y="1600101"/>
          <a:ext cx="11088000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62107253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Ratio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2012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y-on-y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Conventional Commercial Banks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Total Assets (</a:t>
                      </a:r>
                      <a:r>
                        <a:rPr lang="en-US" sz="1800" b="0" dirty="0" err="1"/>
                        <a:t>Rp</a:t>
                      </a:r>
                      <a:r>
                        <a:rPr lang="en-US" sz="1800" b="0" dirty="0"/>
                        <a:t> billons)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4.115.003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4.773.892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5.410.098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5.919.390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6.475.602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9,40</a:t>
                      </a:r>
                      <a:r>
                        <a:rPr lang="id-ID" sz="1800" b="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Credit (</a:t>
                      </a:r>
                      <a:r>
                        <a:rPr lang="en-US" sz="1800" b="0" dirty="0" err="1"/>
                        <a:t>Rp</a:t>
                      </a:r>
                      <a:r>
                        <a:rPr lang="en-US" sz="1800" b="0" dirty="0"/>
                        <a:t> billons)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2.597.026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3.158.099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3.526.364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3.903.936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0885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/>
                        <a:t>4.199.713</a:t>
                      </a:r>
                    </a:p>
                    <a:p>
                      <a:pPr algn="r"/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7,58%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Deposits (</a:t>
                      </a:r>
                      <a:r>
                        <a:rPr lang="en-US" sz="1800" b="0" dirty="0" err="1"/>
                        <a:t>Rp</a:t>
                      </a:r>
                      <a:r>
                        <a:rPr lang="en-US" sz="1800" b="0" dirty="0"/>
                        <a:t> billons)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3.107.385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3.520.616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3.943.697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4.238.349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4.630.352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9,25%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780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9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ja-JP" spc="0" dirty="0"/>
              <a:t>Rural Bank Performance Indicators</a:t>
            </a:r>
            <a:endParaRPr kumimoji="1" lang="ja-JP" altLang="en-US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03777"/>
              </p:ext>
            </p:extLst>
          </p:nvPr>
        </p:nvGraphicFramePr>
        <p:xfrm>
          <a:off x="461981" y="1842856"/>
          <a:ext cx="11088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62107253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Ratio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2012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y-on-y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id-ID" sz="1800" b="0" dirty="0"/>
                        <a:t>Total Assets (Rp billions)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67.397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77.376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89.878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101.713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113.510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11,59%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id-ID" sz="1800" b="0" dirty="0"/>
                        <a:t>Credit (Rp billions)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49.818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59.176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68.391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74.807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81.684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9,19%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id-ID" sz="1800" b="0" dirty="0"/>
                        <a:t>Deposits (Rp billions)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44.870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50.520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58.750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67.266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75.725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12,58%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5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ja-JP" spc="0" dirty="0"/>
              <a:t>Stock Trading by Foreign and Domestic Investors</a:t>
            </a:r>
            <a:endParaRPr kumimoji="1" lang="ja-JP" altLang="en-US" spc="0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78224"/>
              </p:ext>
            </p:extLst>
          </p:nvPr>
        </p:nvGraphicFramePr>
        <p:xfrm>
          <a:off x="1471749" y="1217604"/>
          <a:ext cx="9224496" cy="553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874832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874832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874832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Indicator</a:t>
                      </a:r>
                    </a:p>
                    <a:p>
                      <a:pPr algn="ctr"/>
                      <a:r>
                        <a:rPr lang="id-ID" sz="2800" dirty="0"/>
                        <a:t>(Daily Average)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id-ID" sz="1800" b="0" dirty="0"/>
                        <a:t>Average Daily Value of Stock Trading (Rp billions)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6.005,75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5.763,78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7.498,32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Foreign Investors (Rp billions)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Buy Value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Sell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id-ID" sz="1800" b="0" dirty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2.524,86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2.348,84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id-ID" sz="1800" b="0" dirty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2.443,97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2.536,55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id-ID" sz="1800" b="0" dirty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2.798,75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2.733,02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Domestic Investors (Rp billion)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Buy Value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Sell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id-ID" sz="1800" b="0" dirty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3.480,89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3.656,92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id-ID" sz="1800" b="0" dirty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3.319,81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3.227,23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id-ID" sz="1800" b="0" dirty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4.699,58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b="0" dirty="0"/>
                        <a:t>5.765,30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id-ID" sz="1800" b="0" dirty="0"/>
                        <a:t>Daily Stock Trading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212.635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221.583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0" dirty="0"/>
                        <a:t>264.127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780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1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Bond Trading Transaction</a:t>
            </a:r>
            <a:endParaRPr kumimoji="1" lang="ja-JP" altLang="en-US" spc="0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55858"/>
              </p:ext>
            </p:extLst>
          </p:nvPr>
        </p:nvGraphicFramePr>
        <p:xfrm>
          <a:off x="814781" y="1368520"/>
          <a:ext cx="10382400" cy="48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8756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875600">
                  <a:extLst>
                    <a:ext uri="{9D8B030D-6E8A-4147-A177-3AD203B41FA5}">
                      <a16:colId xmlns:a16="http://schemas.microsoft.com/office/drawing/2014/main" val="79360089"/>
                    </a:ext>
                  </a:extLst>
                </a:gridCol>
                <a:gridCol w="18756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875600">
                  <a:extLst>
                    <a:ext uri="{9D8B030D-6E8A-4147-A177-3AD203B41FA5}">
                      <a16:colId xmlns:a16="http://schemas.microsoft.com/office/drawing/2014/main" val="3408538684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Transaction Type</a:t>
                      </a:r>
                      <a:endParaRPr lang="id-ID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Volume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Rp</a:t>
                      </a:r>
                      <a:r>
                        <a:rPr lang="en-US" sz="2000" dirty="0"/>
                        <a:t> trillions)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Value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Rp</a:t>
                      </a:r>
                      <a:r>
                        <a:rPr lang="en-US" sz="2000" dirty="0"/>
                        <a:t> trillions)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Volume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Rp</a:t>
                      </a:r>
                      <a:r>
                        <a:rPr lang="en-US" sz="2000" dirty="0"/>
                        <a:t> trillions)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Value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Rp</a:t>
                      </a:r>
                      <a:r>
                        <a:rPr lang="en-US" sz="2000" dirty="0"/>
                        <a:t> trillions)</a:t>
                      </a:r>
                      <a:endParaRPr lang="id-ID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3637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Bonds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/>
                        <a:t>Corporate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187,66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186,05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224,30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225,14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d-ID" sz="1800" b="0" dirty="0"/>
                        <a:t>Goverment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3.399,94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3.401,12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3.653,30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3.749,57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Total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3.587,60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3.587,17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3.877,60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3.974,71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28729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Repo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144,44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133,88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272,18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263,17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04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9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Number of Securities Companies</a:t>
            </a:r>
            <a:endParaRPr kumimoji="1" lang="ja-JP" altLang="en-US" spc="0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65676"/>
              </p:ext>
            </p:extLst>
          </p:nvPr>
        </p:nvGraphicFramePr>
        <p:xfrm>
          <a:off x="965981" y="1438830"/>
          <a:ext cx="10080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Operating License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Broker – Dealer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36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Underwriter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Broker – Dealer + Underwriter 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88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Broker – Dealer + Investment Manager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780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Underwriter + Investment Manager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8603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10885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Broker – Dealer + Underwriter + Investment Manager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7837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Total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132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73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7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N</a:t>
            </a:r>
            <a:r>
              <a:rPr kumimoji="1" lang="id-ID" altLang="ja-JP" spc="0" dirty="0"/>
              <a:t>on Banking</a:t>
            </a:r>
            <a:r>
              <a:rPr kumimoji="1" lang="en-US" altLang="ja-JP" spc="0" dirty="0"/>
              <a:t> Assets from 2012-2016</a:t>
            </a:r>
            <a:r>
              <a:rPr kumimoji="1" lang="id-ID" altLang="ja-JP" spc="0" dirty="0"/>
              <a:t> (Rp Triliun)</a:t>
            </a:r>
            <a:endParaRPr kumimoji="1" lang="ja-JP" altLang="en-US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74601"/>
              </p:ext>
            </p:extLst>
          </p:nvPr>
        </p:nvGraphicFramePr>
        <p:xfrm>
          <a:off x="683997" y="1309000"/>
          <a:ext cx="10800000" cy="496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Industry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2012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Insurance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584,02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659,73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807,68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853,42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977,82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Pension Funds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158,37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162,44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187,52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206,59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238,30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Finance Companies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356,30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420,17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443,74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473,42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510,31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Special Financial Services Institutions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75,79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96,37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116,70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147,83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185,55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1594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Supporting Services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3,49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4,29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5,42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6,04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7,25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0932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Microfinance Institutions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0,05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0,28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22534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 Assets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1.177,97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1.343,00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1.561,06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1.687,35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1.919,51</a:t>
                      </a:r>
                      <a:endParaRPr lang="id-ID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042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3F8C5F-59D4-438D-85EF-AC3773A2AC40}"/>
              </a:ext>
            </a:extLst>
          </p:cNvPr>
          <p:cNvSpPr txBox="1"/>
          <p:nvPr/>
        </p:nvSpPr>
        <p:spPr>
          <a:xfrm>
            <a:off x="683997" y="6415042"/>
            <a:ext cx="10751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Based on unaudited financial data as of 31</a:t>
            </a:r>
            <a:r>
              <a:rPr lang="en-US" sz="1400" baseline="30000" dirty="0"/>
              <a:t>st</a:t>
            </a:r>
            <a:r>
              <a:rPr lang="en-US" sz="1400" dirty="0"/>
              <a:t> December 2016 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3096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64233" y="128634"/>
            <a:ext cx="11408899" cy="996781"/>
          </a:xfrm>
        </p:spPr>
        <p:txBody>
          <a:bodyPr/>
          <a:lstStyle/>
          <a:p>
            <a:r>
              <a:rPr kumimoji="1" lang="en-US" altLang="ja-JP" spc="0" dirty="0"/>
              <a:t>Number of N</a:t>
            </a:r>
            <a:r>
              <a:rPr kumimoji="1" lang="id-ID" altLang="ja-JP" spc="0" dirty="0"/>
              <a:t>on Banking Institution</a:t>
            </a:r>
            <a:r>
              <a:rPr kumimoji="1" lang="en-US" altLang="ja-JP" spc="0" dirty="0"/>
              <a:t> a</a:t>
            </a:r>
            <a:r>
              <a:rPr kumimoji="1" lang="id-ID" altLang="ja-JP" spc="0" dirty="0"/>
              <a:t>t</a:t>
            </a:r>
            <a:r>
              <a:rPr kumimoji="1" lang="en-US" altLang="ja-JP" spc="0" dirty="0"/>
              <a:t> of 31</a:t>
            </a:r>
            <a:r>
              <a:rPr kumimoji="1" lang="en-US" altLang="ja-JP" spc="0" baseline="30000" dirty="0"/>
              <a:t>st</a:t>
            </a:r>
            <a:r>
              <a:rPr kumimoji="1" lang="en-US" altLang="ja-JP" spc="0" dirty="0"/>
              <a:t> Dec 2016</a:t>
            </a:r>
            <a:endParaRPr kumimoji="1" lang="ja-JP" altLang="en-US" spc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8F6697-2839-40EA-83EA-955FE66AB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009475"/>
              </p:ext>
            </p:extLst>
          </p:nvPr>
        </p:nvGraphicFramePr>
        <p:xfrm>
          <a:off x="1941981" y="114737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5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54744" y="184905"/>
            <a:ext cx="11760591" cy="750083"/>
          </a:xfrm>
        </p:spPr>
        <p:txBody>
          <a:bodyPr/>
          <a:lstStyle/>
          <a:p>
            <a:pPr algn="ctr"/>
            <a:r>
              <a:rPr kumimoji="1" lang="en-US" altLang="ja-JP" sz="3200" spc="0" dirty="0"/>
              <a:t>Invest </a:t>
            </a:r>
            <a:r>
              <a:rPr kumimoji="1" lang="en-US" altLang="ja-JP" sz="3200" spc="0" dirty="0" err="1"/>
              <a:t>Distr</a:t>
            </a:r>
            <a:r>
              <a:rPr kumimoji="1" lang="en-US" altLang="ja-JP" sz="3200" spc="0" dirty="0"/>
              <a:t> </a:t>
            </a:r>
            <a:r>
              <a:rPr kumimoji="1" lang="id-ID" altLang="ja-JP" sz="3200" spc="0" dirty="0"/>
              <a:t>of</a:t>
            </a:r>
            <a:r>
              <a:rPr kumimoji="1" lang="en-US" altLang="ja-JP" sz="3200" spc="0" dirty="0"/>
              <a:t> Pension Funds 2012-2016</a:t>
            </a:r>
            <a:r>
              <a:rPr kumimoji="1" lang="id-ID" altLang="ja-JP" sz="3200" spc="0" dirty="0"/>
              <a:t> </a:t>
            </a:r>
            <a:r>
              <a:rPr kumimoji="1" lang="en-US" altLang="ja-JP" sz="3200" spc="0" dirty="0"/>
              <a:t>(</a:t>
            </a:r>
            <a:r>
              <a:rPr kumimoji="1" lang="en-US" altLang="ja-JP" sz="3200" spc="0" dirty="0" err="1"/>
              <a:t>Rp</a:t>
            </a:r>
            <a:r>
              <a:rPr kumimoji="1" lang="en-US" altLang="ja-JP" sz="3200" spc="0" dirty="0"/>
              <a:t> trillion)</a:t>
            </a:r>
            <a:endParaRPr kumimoji="1" lang="ja-JP" altLang="en-US" sz="3200" spc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8F6697-2839-40EA-83EA-955FE66AB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981646"/>
              </p:ext>
            </p:extLst>
          </p:nvPr>
        </p:nvGraphicFramePr>
        <p:xfrm>
          <a:off x="726058" y="1283110"/>
          <a:ext cx="10559845" cy="51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6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600" spc="0" dirty="0"/>
              <a:t>Assets, Liabilities, and Equity Growth of Finance Companies (</a:t>
            </a:r>
            <a:r>
              <a:rPr kumimoji="1" lang="en-US" altLang="ja-JP" sz="2600" spc="0" dirty="0" err="1"/>
              <a:t>Rp</a:t>
            </a:r>
            <a:r>
              <a:rPr kumimoji="1" lang="en-US" altLang="ja-JP" sz="2600" spc="0" dirty="0"/>
              <a:t> trillion)</a:t>
            </a:r>
            <a:endParaRPr kumimoji="1" lang="ja-JP" altLang="en-US" sz="2600" spc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8F6697-2839-40EA-83EA-955FE66AB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380253"/>
              </p:ext>
            </p:extLst>
          </p:nvPr>
        </p:nvGraphicFramePr>
        <p:xfrm>
          <a:off x="726058" y="1283110"/>
          <a:ext cx="10559845" cy="51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2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8F2D3B1-C69C-411F-B307-AAC86344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Islamic Financial Institution and Capital Market</a:t>
            </a:r>
            <a:endParaRPr lang="id-ID" sz="480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7EFAE87-D3AD-4C5A-9D96-5257E0B47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BDAE34C-2955-4E4E-8A14-CD5A7EBC5A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F4BD88C-075A-4DCF-913B-EF3ABBF02C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1239A15-7204-4570-BD6F-C6BF673D3D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593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213179E-39A2-4263-9B17-46B441EA0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500" y="2441174"/>
            <a:ext cx="2590800" cy="1620996"/>
          </a:xfrm>
        </p:spPr>
        <p:txBody>
          <a:bodyPr>
            <a:normAutofit/>
          </a:bodyPr>
          <a:lstStyle/>
          <a:p>
            <a:r>
              <a:rPr lang="en-US" sz="2400" dirty="0"/>
              <a:t>Economic Growth</a:t>
            </a:r>
            <a:endParaRPr lang="id-ID" sz="2400" dirty="0"/>
          </a:p>
          <a:p>
            <a:endParaRPr lang="id-ID" sz="24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D3D9294-C892-4861-9FE3-EA483FBEA7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0100" y="2107008"/>
            <a:ext cx="2590800" cy="1620996"/>
          </a:xfrm>
        </p:spPr>
        <p:txBody>
          <a:bodyPr>
            <a:noAutofit/>
          </a:bodyPr>
          <a:lstStyle/>
          <a:p>
            <a:r>
              <a:rPr lang="en-US" sz="2400" dirty="0"/>
              <a:t>Financial Institution and Capital Market in Indonesia</a:t>
            </a:r>
            <a:endParaRPr lang="id-ID" sz="2400" dirty="0"/>
          </a:p>
          <a:p>
            <a:endParaRPr lang="id-ID" sz="24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A33802E-E020-4E2A-8608-F8C0FE8079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5700" y="2328611"/>
            <a:ext cx="2590800" cy="1620996"/>
          </a:xfrm>
        </p:spPr>
        <p:txBody>
          <a:bodyPr>
            <a:normAutofit/>
          </a:bodyPr>
          <a:lstStyle/>
          <a:p>
            <a:r>
              <a:rPr lang="en-US" sz="2400" dirty="0"/>
              <a:t>Islamic Financial Institution and Capital Market</a:t>
            </a:r>
            <a:endParaRPr lang="id-ID" sz="24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26E0602-69B6-4DEB-84FA-F13D6FDFEB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31300" y="2328611"/>
            <a:ext cx="2590800" cy="162099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Islamic Finance in Indonesia’s National Account</a:t>
            </a:r>
            <a:endParaRPr lang="id-ID" sz="2800" dirty="0"/>
          </a:p>
        </p:txBody>
      </p:sp>
      <p:sp>
        <p:nvSpPr>
          <p:cNvPr id="36" name="タイトル 5">
            <a:extLst>
              <a:ext uri="{FF2B5EF4-FFF2-40B4-BE49-F238E27FC236}">
                <a16:creationId xmlns:a16="http://schemas.microsoft.com/office/drawing/2014/main" id="{E378AA2E-A37D-4BFC-9ED1-D784704281E9}"/>
              </a:ext>
            </a:extLst>
          </p:cNvPr>
          <p:cNvSpPr txBox="1">
            <a:spLocks/>
          </p:cNvSpPr>
          <p:nvPr/>
        </p:nvSpPr>
        <p:spPr>
          <a:xfrm>
            <a:off x="444542" y="113095"/>
            <a:ext cx="11162209" cy="750083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088556" rtl="0" eaLnBrk="1" latinLnBrk="0" hangingPunct="1">
              <a:spcBef>
                <a:spcPct val="0"/>
              </a:spcBef>
              <a:buNone/>
              <a:defRPr sz="3600" kern="1200" spc="10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pc="0" dirty="0"/>
              <a:t>Outline Presentation</a:t>
            </a:r>
            <a:endParaRPr kumimoji="1" lang="ja-JP" altLang="en-US" spc="0" dirty="0"/>
          </a:p>
        </p:txBody>
      </p:sp>
    </p:spTree>
    <p:extLst>
      <p:ext uri="{BB962C8B-B14F-4D97-AF65-F5344CB8AC3E}">
        <p14:creationId xmlns:p14="http://schemas.microsoft.com/office/powerpoint/2010/main" val="3807730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Sharia Banking Indicators</a:t>
            </a:r>
            <a:endParaRPr kumimoji="1" lang="ja-JP" altLang="en-US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93044"/>
              </p:ext>
            </p:extLst>
          </p:nvPr>
        </p:nvGraphicFramePr>
        <p:xfrm>
          <a:off x="503997" y="1549360"/>
          <a:ext cx="11160000" cy="378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21072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21170535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Main</a:t>
                      </a:r>
                    </a:p>
                    <a:p>
                      <a:pPr algn="ctr"/>
                      <a:r>
                        <a:rPr lang="en-US" sz="2400" dirty="0"/>
                        <a:t>Indicator</a:t>
                      </a:r>
                      <a:endParaRPr lang="id-ID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Q4-2015</a:t>
                      </a:r>
                      <a:endParaRPr lang="id-ID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Q1-2016</a:t>
                      </a:r>
                      <a:endParaRPr lang="id-ID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Q2-2016</a:t>
                      </a:r>
                      <a:endParaRPr lang="id-ID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Q3-2016</a:t>
                      </a:r>
                      <a:endParaRPr lang="id-ID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Q4-2016</a:t>
                      </a:r>
                      <a:endParaRPr lang="id-ID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Growth</a:t>
                      </a:r>
                    </a:p>
                    <a:p>
                      <a:pPr algn="ctr"/>
                      <a:r>
                        <a:rPr lang="en-US" sz="2000" dirty="0"/>
                        <a:t>(y-on-y)</a:t>
                      </a:r>
                      <a:endParaRPr lang="id-ID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  <a:endParaRPr lang="id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</a:t>
                      </a:r>
                      <a:endParaRPr lang="id-ID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5642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Total Assets of Sharia Banks + Sharia Business Units (</a:t>
                      </a:r>
                      <a:r>
                        <a:rPr lang="en-US" sz="1800" b="0" dirty="0" err="1"/>
                        <a:t>Rp</a:t>
                      </a:r>
                      <a:r>
                        <a:rPr lang="en-US" sz="1800" b="0" dirty="0"/>
                        <a:t> trillions)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296,26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297,77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306,22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331,76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356,50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60,24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20,33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Total Assets of Sharia Rural Banks (</a:t>
                      </a:r>
                      <a:r>
                        <a:rPr lang="en-US" sz="1800" b="0" dirty="0" err="1"/>
                        <a:t>Rp</a:t>
                      </a:r>
                      <a:r>
                        <a:rPr lang="en-US" sz="1800" b="0" dirty="0"/>
                        <a:t> trillions)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7,74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7,95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8,12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8,60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9,16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1,42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18,33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Share of Sharia Bank  +  Rural Banks) to Total Assets of National Banking Industry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4,87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4,87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4,85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5,17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5,32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0,47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600" spc="0" dirty="0"/>
              <a:t>Indonesia Sharia Stock Market Capitalization (</a:t>
            </a:r>
            <a:r>
              <a:rPr kumimoji="1" lang="en-US" altLang="ja-JP" sz="2600" spc="0" dirty="0" err="1"/>
              <a:t>Rp</a:t>
            </a:r>
            <a:r>
              <a:rPr kumimoji="1" lang="en-US" altLang="ja-JP" sz="2600" spc="0" dirty="0"/>
              <a:t> trillion)</a:t>
            </a:r>
            <a:endParaRPr kumimoji="1" lang="ja-JP" altLang="en-US" sz="2600" spc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8F6697-2839-40EA-83EA-955FE66AB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97209"/>
              </p:ext>
            </p:extLst>
          </p:nvPr>
        </p:nvGraphicFramePr>
        <p:xfrm>
          <a:off x="1078326" y="1858298"/>
          <a:ext cx="9855309" cy="399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8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Corporate Sukuk Issuances</a:t>
            </a:r>
            <a:endParaRPr kumimoji="1" lang="ja-JP" altLang="en-US" spc="0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29757"/>
              </p:ext>
            </p:extLst>
          </p:nvPr>
        </p:nvGraphicFramePr>
        <p:xfrm>
          <a:off x="1081771" y="1427514"/>
          <a:ext cx="9848419" cy="50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419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7936008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408538684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Year</a:t>
                      </a:r>
                      <a:endParaRPr lang="id-ID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Sukuk Issuance</a:t>
                      </a:r>
                      <a:endParaRPr lang="id-ID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Outstanding Sukuk</a:t>
                      </a:r>
                      <a:endParaRPr lang="id-ID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Value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Rp</a:t>
                      </a:r>
                      <a:r>
                        <a:rPr lang="en-US" sz="2000" dirty="0"/>
                        <a:t> billions)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Value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Rp</a:t>
                      </a:r>
                      <a:r>
                        <a:rPr lang="en-US" sz="2000" dirty="0"/>
                        <a:t> billions)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  <a:endParaRPr lang="id-ID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363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7.815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6.121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b="0" dirty="0"/>
                        <a:t>2011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7.915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5.876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b="0" dirty="0"/>
                        <a:t>2012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9.790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6.883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11.994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7.553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36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2872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12.956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7.105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35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0491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16.114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87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9.902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/>
                        <a:t>47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77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0885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20.425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/>
                        <a:t>102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11.878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60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0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Sharia Investment Funds Performance</a:t>
            </a:r>
            <a:endParaRPr kumimoji="1" lang="ja-JP" altLang="en-US" spc="0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5053"/>
              </p:ext>
            </p:extLst>
          </p:nvPr>
        </p:nvGraphicFramePr>
        <p:xfrm>
          <a:off x="335981" y="1427514"/>
          <a:ext cx="11340000" cy="484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7862701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7936008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6844578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1974700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085386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53741536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</a:t>
                      </a:r>
                      <a:endParaRPr lang="id-ID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Sukuk Issuance</a:t>
                      </a:r>
                      <a:endParaRPr lang="id-ID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/>
                        <a:t>Outstanding </a:t>
                      </a:r>
                      <a:r>
                        <a:rPr lang="en-US" sz="1800" dirty="0"/>
                        <a:t>Sukuk</a:t>
                      </a:r>
                      <a:endParaRPr lang="id-ID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Sharia Investment Funds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Conventional Investment Funds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Investment Funds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Sharia Investment Funds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Conventional Investment Funds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Investment Funds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363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/>
                        <a:t>2011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50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596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646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7,74%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5.564,79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162.672,10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168.236,89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3,13%</a:t>
                      </a:r>
                      <a:endParaRPr lang="id-ID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/>
                        <a:t>2012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58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696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754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7,69%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8.050,07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204.541,97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212.592,04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3,79%</a:t>
                      </a:r>
                      <a:endParaRPr lang="id-ID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2013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65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758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823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7,90%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9.432,19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183.112,33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192.544,52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4,90%</a:t>
                      </a:r>
                      <a:endParaRPr lang="id-ID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2872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2014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74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820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894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8,31%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11.236,00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230.225,59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241.462,09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4,65%</a:t>
                      </a:r>
                      <a:endParaRPr lang="id-ID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0491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2015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93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998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1.091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8,52%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11.019,43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260.949,57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271.969,00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/>
                        <a:t>4,05%</a:t>
                      </a:r>
                      <a:endParaRPr lang="id-ID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77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10885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2016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136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1.289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1.425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9,54%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14.914,63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323.835,18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338.749,81</a:t>
                      </a:r>
                      <a:endParaRPr lang="id-ID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4,40%</a:t>
                      </a:r>
                      <a:endParaRPr lang="id-ID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096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3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spc="0" dirty="0"/>
              <a:t>Outstanding Government Islamic Securities (SBSN) Performance</a:t>
            </a:r>
            <a:endParaRPr kumimoji="1" lang="ja-JP" altLang="en-US" sz="2800" spc="0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5779"/>
              </p:ext>
            </p:extLst>
          </p:nvPr>
        </p:nvGraphicFramePr>
        <p:xfrm>
          <a:off x="2585981" y="1394585"/>
          <a:ext cx="6840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Year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Value Outstanding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Outstanding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44,34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16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2011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77,73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22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2012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124,44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36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169,29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780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206,10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8396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296,07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47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8261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2016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411,37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50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7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spc="0" dirty="0"/>
              <a:t>Sharia Nonbank Financial Industry Asset Growth from 2012-2016</a:t>
            </a:r>
            <a:r>
              <a:rPr kumimoji="1" lang="id-ID" altLang="ja-JP" sz="2800" spc="0" dirty="0"/>
              <a:t> (Rp Billion)</a:t>
            </a:r>
            <a:endParaRPr kumimoji="1" lang="ja-JP" altLang="en-US" sz="2800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0509"/>
              </p:ext>
            </p:extLst>
          </p:nvPr>
        </p:nvGraphicFramePr>
        <p:xfrm>
          <a:off x="683997" y="1309000"/>
          <a:ext cx="10800000" cy="533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Industry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2012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Insurance Companies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13.239,00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16.674,55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21.742,13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25.399,08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33.243,51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Finance Companies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22.664,34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24.638,98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23.767,63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22.530,38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35.740,95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Venture Capital Firms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225,29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311,16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384,18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414,33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1.092,47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Infrastructure Financing Companies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104,54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1594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Guarantee Companies/Sharia Special Financial Institutions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102,84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376.89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618,29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18.428,99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0932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Micro-Finance Institutions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63.435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22534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36.128,63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41.700,63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46.270,83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48.782,09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88.673,91</a:t>
                      </a:r>
                      <a:endParaRPr lang="id-ID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04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spc="0" dirty="0"/>
              <a:t>Number of Sharia Insurance Companies from 2012-2016</a:t>
            </a:r>
            <a:endParaRPr kumimoji="1" lang="ja-JP" altLang="en-US" sz="2800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19575"/>
              </p:ext>
            </p:extLst>
          </p:nvPr>
        </p:nvGraphicFramePr>
        <p:xfrm>
          <a:off x="683997" y="1309000"/>
          <a:ext cx="10800000" cy="52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Industry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2012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Life Insurance Companies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6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Life Insurance Companies with a Sharia Business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18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19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General Insurance Companies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General Insurance Companies with a Sharia Business Unit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20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25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24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1594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Reinsurance Company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0932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Reinsurance Company with a Sharia Business Unit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22534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45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49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49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55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58</a:t>
                      </a:r>
                      <a:endParaRPr lang="id-ID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04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spc="0" dirty="0"/>
              <a:t>Number of Sharia Finance Companies from 2012-2016</a:t>
            </a:r>
            <a:endParaRPr kumimoji="1" lang="ja-JP" altLang="en-US" sz="2800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10789"/>
              </p:ext>
            </p:extLst>
          </p:nvPr>
        </p:nvGraphicFramePr>
        <p:xfrm>
          <a:off x="683997" y="1309000"/>
          <a:ext cx="10800000" cy="51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Industry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2012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Finance Companies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Finance Companies with a Sharia Business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37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38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Venture Capital Firm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4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Venture Capital Firm with a Sharia Business Unit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1594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Infrastructure Finance Company; Infrastructure Finance Company with a Sharia Business Unit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0932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34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48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48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46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49</a:t>
                      </a:r>
                      <a:endParaRPr lang="id-ID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04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spc="0" dirty="0"/>
              <a:t>Number of Sharia Special Financial Institution from 2012-2016</a:t>
            </a:r>
            <a:endParaRPr kumimoji="1" lang="ja-JP" altLang="en-US" sz="2800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AA6F300-62A3-4EA8-84A8-859D7567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4670"/>
              </p:ext>
            </p:extLst>
          </p:nvPr>
        </p:nvGraphicFramePr>
        <p:xfrm>
          <a:off x="683997" y="1309000"/>
          <a:ext cx="10800000" cy="408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232187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2950321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1013237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385246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667097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4935083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Industry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2012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205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800" b="0" dirty="0"/>
                        <a:t>Sharia Guarantee Company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613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10885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Guarantee Company</a:t>
                      </a:r>
                      <a:endParaRPr lang="id-ID" sz="1800" b="0" dirty="0"/>
                    </a:p>
                    <a:p>
                      <a:r>
                        <a:rPr lang="en-US" sz="1800" b="0" dirty="0"/>
                        <a:t>with a Sharia Business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-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416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10885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PT.Pegadaian</a:t>
                      </a:r>
                      <a:r>
                        <a:rPr lang="en-US" sz="1800" b="0" dirty="0"/>
                        <a:t> (</a:t>
                      </a:r>
                      <a:r>
                        <a:rPr lang="en-US" sz="1800" b="0" dirty="0" err="1"/>
                        <a:t>persero</a:t>
                      </a:r>
                      <a:r>
                        <a:rPr lang="en-US" sz="1800" b="0" dirty="0"/>
                        <a:t>) with a Sharia Business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14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10885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Indonesia </a:t>
                      </a:r>
                      <a:r>
                        <a:rPr lang="en-US" sz="1800" b="0" dirty="0" err="1"/>
                        <a:t>Eximbank</a:t>
                      </a:r>
                      <a:r>
                        <a:rPr lang="en-US" sz="1800" b="0" dirty="0"/>
                        <a:t> with a Sharia Business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</a:t>
                      </a:r>
                      <a:endParaRPr lang="id-ID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1594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</a:t>
                      </a:r>
                      <a:endParaRPr lang="id-ID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6</a:t>
                      </a:r>
                      <a:endParaRPr lang="id-ID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04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spc="0" dirty="0"/>
              <a:t>Islamic Financial Institution in Indonesia based on Asset Ratio</a:t>
            </a:r>
            <a:endParaRPr kumimoji="1" lang="ja-JP" altLang="en-US" sz="2800" spc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B9F77F-5821-4F9F-9D02-48ECE4174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827825"/>
              </p:ext>
            </p:extLst>
          </p:nvPr>
        </p:nvGraphicFramePr>
        <p:xfrm>
          <a:off x="1948971" y="1415844"/>
          <a:ext cx="8114019" cy="494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3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8F2D3B1-C69C-411F-B307-AAC86344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Economic Growth</a:t>
            </a:r>
            <a:endParaRPr lang="id-ID" sz="480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7EFAE87-D3AD-4C5A-9D96-5257E0B47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BDAE34C-2955-4E4E-8A14-CD5A7EBC5A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F4BD88C-075A-4DCF-913B-EF3ABBF02C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1239A15-7204-4570-BD6F-C6BF673D3D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7797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8F2D3B1-C69C-411F-B307-AAC86344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Islamic Finance in Indonesia’s National Account</a:t>
            </a:r>
            <a:endParaRPr lang="id-ID" sz="480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7EFAE87-D3AD-4C5A-9D96-5257E0B47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BDAE34C-2955-4E4E-8A14-CD5A7EBC5A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F4BD88C-075A-4DCF-913B-EF3ABBF02C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1239A15-7204-4570-BD6F-C6BF673D3D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2211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SECTORING AND SUBSECTORING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0357" y="1042486"/>
            <a:ext cx="11527032" cy="5815514"/>
            <a:chOff x="112768" y="1042486"/>
            <a:chExt cx="8645274" cy="5815514"/>
          </a:xfrm>
        </p:grpSpPr>
        <p:grpSp>
          <p:nvGrpSpPr>
            <p:cNvPr id="2" name="Group 12"/>
            <p:cNvGrpSpPr/>
            <p:nvPr/>
          </p:nvGrpSpPr>
          <p:grpSpPr>
            <a:xfrm>
              <a:off x="4307906" y="1042486"/>
              <a:ext cx="4450136" cy="1236940"/>
              <a:chOff x="902152" y="1461745"/>
              <a:chExt cx="4450136" cy="123694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505459" y="1509965"/>
                <a:ext cx="3846829" cy="1188720"/>
              </a:xfrm>
              <a:prstGeom prst="roundRect">
                <a:avLst/>
              </a:prstGeom>
              <a:solidFill>
                <a:srgbClr val="4BACC6"/>
              </a:solidFill>
              <a:ln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white"/>
                    </a:solidFill>
                  </a:rPr>
                  <a:t>NON FINANCIAL CORPORATION</a:t>
                </a:r>
              </a:p>
              <a:p>
                <a:pPr marL="742950" lvl="1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n-US" b="0" dirty="0">
                    <a:solidFill>
                      <a:prstClr val="white"/>
                    </a:solidFill>
                  </a:rPr>
                  <a:t>Public NF Corp.</a:t>
                </a:r>
              </a:p>
              <a:p>
                <a:pPr marL="742950" lvl="1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n-US" b="0" dirty="0">
                    <a:solidFill>
                      <a:prstClr val="white"/>
                    </a:solidFill>
                  </a:rPr>
                  <a:t>Private NF Corp.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02152" y="1461745"/>
                <a:ext cx="914400" cy="914400"/>
              </a:xfrm>
              <a:prstGeom prst="ellipse">
                <a:avLst/>
              </a:prstGeom>
              <a:solidFill>
                <a:srgbClr val="F0EDE4"/>
              </a:solidFill>
              <a:ln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rgbClr val="666263"/>
                    </a:solidFill>
                  </a:rPr>
                  <a:t>4</a:t>
                </a:r>
              </a:p>
            </p:txBody>
          </p:sp>
        </p:grpSp>
        <p:grpSp>
          <p:nvGrpSpPr>
            <p:cNvPr id="4" name="Group 15"/>
            <p:cNvGrpSpPr/>
            <p:nvPr/>
          </p:nvGrpSpPr>
          <p:grpSpPr>
            <a:xfrm>
              <a:off x="4307906" y="2606577"/>
              <a:ext cx="4450136" cy="2493817"/>
              <a:chOff x="444954" y="1349450"/>
              <a:chExt cx="4450136" cy="249381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048261" y="1386055"/>
                <a:ext cx="3846829" cy="2457212"/>
              </a:xfrm>
              <a:prstGeom prst="roundRect">
                <a:avLst/>
              </a:prstGeom>
              <a:solidFill>
                <a:srgbClr val="B0B735"/>
              </a:solidFill>
              <a:ln>
                <a:solidFill>
                  <a:srgbClr val="B0B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white"/>
                    </a:solidFill>
                  </a:rPr>
                  <a:t>FINANCIAL CORPORATION</a:t>
                </a: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ü"/>
                </a:pPr>
                <a:r>
                  <a:rPr lang="en-US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Central bank</a:t>
                </a: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ü"/>
                </a:pPr>
                <a:r>
                  <a:rPr lang="id-ID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DTC except CB</a:t>
                </a:r>
                <a:endParaRPr lang="en-US" b="0" dirty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ü"/>
                </a:pPr>
                <a:r>
                  <a:rPr lang="id-ID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IC</a:t>
                </a:r>
                <a:endParaRPr lang="en-US" b="0" dirty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ü"/>
                </a:pPr>
                <a:r>
                  <a:rPr lang="en-US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P</a:t>
                </a:r>
                <a:r>
                  <a:rPr lang="id-ID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F</a:t>
                </a:r>
                <a:endParaRPr lang="en-US" b="0" dirty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ü"/>
                </a:pPr>
                <a:r>
                  <a:rPr lang="en-US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Leasing</a:t>
                </a:r>
                <a:r>
                  <a:rPr lang="id-ID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 company</a:t>
                </a:r>
                <a:endParaRPr lang="en-US" b="0" dirty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ü"/>
                </a:pPr>
                <a:r>
                  <a:rPr lang="en-US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Pawnshop</a:t>
                </a:r>
                <a:endParaRPr lang="id-ID" b="0" dirty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ü"/>
                </a:pPr>
                <a:r>
                  <a:rPr lang="id-ID" b="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Other</a:t>
                </a:r>
                <a:endParaRPr lang="en-US" b="0" dirty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4954" y="1349450"/>
                <a:ext cx="914400" cy="914400"/>
              </a:xfrm>
              <a:prstGeom prst="ellipse">
                <a:avLst/>
              </a:prstGeom>
              <a:solidFill>
                <a:srgbClr val="F0EDE4"/>
              </a:solidFill>
              <a:ln>
                <a:solidFill>
                  <a:srgbClr val="B0B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rgbClr val="666263"/>
                    </a:solidFill>
                  </a:rPr>
                  <a:t>5</a:t>
                </a:r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4307906" y="5588056"/>
              <a:ext cx="4450136" cy="914400"/>
              <a:chOff x="780291" y="1461745"/>
              <a:chExt cx="4450136" cy="9144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83598" y="1509965"/>
                <a:ext cx="3846829" cy="817960"/>
              </a:xfrm>
              <a:prstGeom prst="roundRect">
                <a:avLst/>
              </a:prstGeom>
              <a:solidFill>
                <a:srgbClr val="EF563D"/>
              </a:solidFill>
              <a:ln>
                <a:solidFill>
                  <a:srgbClr val="EF56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white"/>
                    </a:solidFill>
                  </a:rPr>
                  <a:t>REST OF THE WORLD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80291" y="1461745"/>
                <a:ext cx="914400" cy="914400"/>
              </a:xfrm>
              <a:prstGeom prst="ellipse">
                <a:avLst/>
              </a:prstGeom>
              <a:solidFill>
                <a:srgbClr val="F0EDE4"/>
              </a:solidFill>
              <a:ln>
                <a:solidFill>
                  <a:srgbClr val="EF56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rgbClr val="666263"/>
                    </a:solidFill>
                  </a:rPr>
                  <a:t>6</a:t>
                </a:r>
              </a:p>
            </p:txBody>
          </p:sp>
        </p:grpSp>
        <p:grpSp>
          <p:nvGrpSpPr>
            <p:cNvPr id="6" name="Group 21"/>
            <p:cNvGrpSpPr/>
            <p:nvPr/>
          </p:nvGrpSpPr>
          <p:grpSpPr>
            <a:xfrm>
              <a:off x="144379" y="1042486"/>
              <a:ext cx="3673641" cy="914400"/>
              <a:chOff x="780291" y="1461745"/>
              <a:chExt cx="3673641" cy="9144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408081" y="1509965"/>
                <a:ext cx="3045851" cy="817960"/>
              </a:xfrm>
              <a:prstGeom prst="roundRect">
                <a:avLst/>
              </a:prstGeom>
              <a:solidFill>
                <a:srgbClr val="666263"/>
              </a:solidFill>
              <a:ln>
                <a:solidFill>
                  <a:srgbClr val="666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white"/>
                    </a:solidFill>
                  </a:rPr>
                  <a:t>HOUSEHOLD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80291" y="1461745"/>
                <a:ext cx="914400" cy="914400"/>
              </a:xfrm>
              <a:prstGeom prst="ellipse">
                <a:avLst/>
              </a:prstGeom>
              <a:solidFill>
                <a:srgbClr val="F0EDE4"/>
              </a:solidFill>
              <a:ln>
                <a:solidFill>
                  <a:srgbClr val="666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rgbClr val="666263"/>
                    </a:solidFill>
                  </a:rPr>
                  <a:t>1</a:t>
                </a: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144379" y="2606575"/>
              <a:ext cx="3673642" cy="914400"/>
              <a:chOff x="780291" y="1461745"/>
              <a:chExt cx="3673642" cy="9144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408081" y="1509965"/>
                <a:ext cx="3045852" cy="817960"/>
              </a:xfrm>
              <a:prstGeom prst="roundRect">
                <a:avLst/>
              </a:prstGeom>
              <a:solidFill>
                <a:srgbClr val="0A7894"/>
              </a:solidFill>
              <a:ln>
                <a:solidFill>
                  <a:srgbClr val="0A78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white"/>
                    </a:solidFill>
                  </a:rPr>
                  <a:t>NPISH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80291" y="1461745"/>
                <a:ext cx="914400" cy="914400"/>
              </a:xfrm>
              <a:prstGeom prst="ellipse">
                <a:avLst/>
              </a:prstGeom>
              <a:solidFill>
                <a:srgbClr val="F0EDE4"/>
              </a:solidFill>
              <a:ln>
                <a:solidFill>
                  <a:srgbClr val="0A78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rgbClr val="666263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27"/>
            <p:cNvGrpSpPr/>
            <p:nvPr/>
          </p:nvGrpSpPr>
          <p:grpSpPr>
            <a:xfrm>
              <a:off x="144379" y="4218884"/>
              <a:ext cx="3673642" cy="914400"/>
              <a:chOff x="780291" y="1461745"/>
              <a:chExt cx="3673642" cy="9144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1408081" y="1509965"/>
                <a:ext cx="3045852" cy="817960"/>
              </a:xfrm>
              <a:prstGeom prst="roundRect">
                <a:avLst/>
              </a:prstGeom>
              <a:solidFill>
                <a:srgbClr val="F2745D"/>
              </a:solidFill>
              <a:ln>
                <a:solidFill>
                  <a:srgbClr val="F274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white"/>
                    </a:solidFill>
                  </a:rPr>
                  <a:t>GOVERNMENT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80291" y="1461745"/>
                <a:ext cx="914400" cy="914400"/>
              </a:xfrm>
              <a:prstGeom prst="ellipse">
                <a:avLst/>
              </a:prstGeom>
              <a:solidFill>
                <a:srgbClr val="F0EDE4"/>
              </a:solidFill>
              <a:ln>
                <a:solidFill>
                  <a:srgbClr val="F274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rgbClr val="666263"/>
                    </a:solidFill>
                  </a:rPr>
                  <a:t>3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914" y="1179646"/>
              <a:ext cx="640080" cy="6400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43" y="2743735"/>
              <a:ext cx="640080" cy="6400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914" y="4356044"/>
              <a:ext cx="640080" cy="6400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222" y="1536622"/>
              <a:ext cx="641684" cy="64168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308" y="4268425"/>
              <a:ext cx="640080" cy="6400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308" y="5713775"/>
              <a:ext cx="640080" cy="64008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68" y="5222224"/>
              <a:ext cx="4072202" cy="1635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17982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 flipH="1">
            <a:off x="7957882" y="368485"/>
            <a:ext cx="1291988" cy="560190"/>
            <a:chOff x="2224585" y="627797"/>
            <a:chExt cx="968991" cy="560190"/>
          </a:xfrm>
        </p:grpSpPr>
        <p:grpSp>
          <p:nvGrpSpPr>
            <p:cNvPr id="61" name="Group 60"/>
            <p:cNvGrpSpPr/>
            <p:nvPr/>
          </p:nvGrpSpPr>
          <p:grpSpPr>
            <a:xfrm>
              <a:off x="2224585" y="627797"/>
              <a:ext cx="968991" cy="560190"/>
              <a:chOff x="297832" y="53844"/>
              <a:chExt cx="1177491" cy="685800"/>
            </a:xfrm>
            <a:solidFill>
              <a:srgbClr val="678FAB"/>
            </a:solidFill>
          </p:grpSpPr>
          <p:sp>
            <p:nvSpPr>
              <p:cNvPr id="63" name="Chevron 62"/>
              <p:cNvSpPr/>
              <p:nvPr/>
            </p:nvSpPr>
            <p:spPr>
              <a:xfrm>
                <a:off x="297832" y="53844"/>
                <a:ext cx="892409" cy="685800"/>
              </a:xfrm>
              <a:prstGeom prst="chevron">
                <a:avLst/>
              </a:prstGeom>
              <a:solidFill>
                <a:srgbClr val="EF5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69761" y="54794"/>
                <a:ext cx="805562" cy="682388"/>
              </a:xfrm>
              <a:prstGeom prst="rect">
                <a:avLst/>
              </a:prstGeom>
              <a:solidFill>
                <a:srgbClr val="EF5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2" name="Right Triangle 61"/>
            <p:cNvSpPr/>
            <p:nvPr/>
          </p:nvSpPr>
          <p:spPr>
            <a:xfrm flipH="1" flipV="1">
              <a:off x="2640842" y="1036286"/>
              <a:ext cx="552734" cy="149237"/>
            </a:xfrm>
            <a:prstGeom prst="rtTriangle">
              <a:avLst/>
            </a:prstGeom>
            <a:solidFill>
              <a:srgbClr val="666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66115" y="368485"/>
            <a:ext cx="1291988" cy="560190"/>
            <a:chOff x="2224585" y="627797"/>
            <a:chExt cx="968991" cy="560190"/>
          </a:xfrm>
        </p:grpSpPr>
        <p:grpSp>
          <p:nvGrpSpPr>
            <p:cNvPr id="50" name="Group 49"/>
            <p:cNvGrpSpPr/>
            <p:nvPr/>
          </p:nvGrpSpPr>
          <p:grpSpPr>
            <a:xfrm>
              <a:off x="2224585" y="627797"/>
              <a:ext cx="968991" cy="560190"/>
              <a:chOff x="297832" y="53844"/>
              <a:chExt cx="1177491" cy="685800"/>
            </a:xfrm>
            <a:solidFill>
              <a:srgbClr val="678FAB"/>
            </a:solidFill>
          </p:grpSpPr>
          <p:sp>
            <p:nvSpPr>
              <p:cNvPr id="47" name="Chevron 46"/>
              <p:cNvSpPr/>
              <p:nvPr/>
            </p:nvSpPr>
            <p:spPr>
              <a:xfrm>
                <a:off x="297832" y="53844"/>
                <a:ext cx="892409" cy="685800"/>
              </a:xfrm>
              <a:prstGeom prst="chevron">
                <a:avLst/>
              </a:prstGeom>
              <a:solidFill>
                <a:srgbClr val="EF5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69761" y="54794"/>
                <a:ext cx="805562" cy="682388"/>
              </a:xfrm>
              <a:prstGeom prst="rect">
                <a:avLst/>
              </a:prstGeom>
              <a:solidFill>
                <a:srgbClr val="EF5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Right Triangle 50"/>
            <p:cNvSpPr/>
            <p:nvPr/>
          </p:nvSpPr>
          <p:spPr>
            <a:xfrm flipH="1" flipV="1">
              <a:off x="2640842" y="1036287"/>
              <a:ext cx="552734" cy="149236"/>
            </a:xfrm>
            <a:prstGeom prst="rtTriangle">
              <a:avLst/>
            </a:prstGeom>
            <a:solidFill>
              <a:srgbClr val="666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6677" y="1000108"/>
            <a:ext cx="12065323" cy="5857916"/>
            <a:chOff x="95008" y="1000108"/>
            <a:chExt cx="9048992" cy="5857916"/>
          </a:xfrm>
        </p:grpSpPr>
        <p:sp>
          <p:nvSpPr>
            <p:cNvPr id="6" name="TextBox 5"/>
            <p:cNvSpPr txBox="1"/>
            <p:nvPr/>
          </p:nvSpPr>
          <p:spPr>
            <a:xfrm>
              <a:off x="101668" y="1296553"/>
              <a:ext cx="1403500" cy="338554"/>
            </a:xfrm>
            <a:prstGeom prst="rect">
              <a:avLst/>
            </a:prstGeom>
            <a:solidFill>
              <a:srgbClr val="B0B735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>
                  <a:solidFill>
                    <a:prstClr val="white"/>
                  </a:solidFill>
                  <a:latin typeface="Berlin Sans FB" panose="020E0602020502020306" pitchFamily="34" charset="0"/>
                </a:rPr>
                <a:t>HOUSEHOLD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668" y="1639417"/>
              <a:ext cx="443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600" b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All units of resident households</a:t>
              </a:r>
              <a:endParaRPr lang="en-US" b="0" i="1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668" y="2603536"/>
              <a:ext cx="4433776" cy="204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Political Parties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Social Organizations</a:t>
              </a:r>
              <a:endParaRPr lang="en-US" b="0" i="1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Professional Organizations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Community Brotherhood/ Sports Club/ Hobby/ Art &amp; Culture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Self-Help Foundation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Religious Organizations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Humanitarian Aid Organizations &amp; Scholarship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430" y="5475585"/>
              <a:ext cx="443377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Central Government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Local Government (Provinces, Regencies, and Villages)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Public Services Agency (BLU)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10224" y="1285860"/>
              <a:ext cx="4433776" cy="176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Public</a:t>
              </a:r>
              <a:endParaRPr lang="id-ID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441325" lvl="1" indent="-173038">
                <a:spcBef>
                  <a:spcPts val="300"/>
                </a:spcBef>
                <a:buFont typeface="Wingdings" pitchFamily="2" charset="2"/>
                <a:buChar char="§"/>
              </a:pP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SOE</a:t>
              </a:r>
            </a:p>
            <a:p>
              <a:pPr marL="441325" lvl="1" indent="-173038">
                <a:spcBef>
                  <a:spcPts val="300"/>
                </a:spcBef>
                <a:buFont typeface="Wingdings" pitchFamily="2" charset="2"/>
                <a:buChar char="§"/>
              </a:pP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ROE</a:t>
              </a:r>
              <a:endParaRPr lang="en-US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Private</a:t>
              </a:r>
            </a:p>
            <a:p>
              <a:pPr marL="463550" lvl="1" indent="-231775">
                <a:spcBef>
                  <a:spcPts val="300"/>
                </a:spcBef>
                <a:buFont typeface="Arial" panose="020B0604020202020204" pitchFamily="34" charset="0"/>
                <a:buChar char="•"/>
                <a:tabLst>
                  <a:tab pos="463550" algn="l"/>
                </a:tabLst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Listed Company</a:t>
              </a:r>
            </a:p>
            <a:p>
              <a:pPr marL="463550" lvl="1" indent="-231775">
                <a:spcBef>
                  <a:spcPts val="300"/>
                </a:spcBef>
                <a:buFont typeface="Arial" panose="020B0604020202020204" pitchFamily="34" charset="0"/>
                <a:buChar char="•"/>
                <a:tabLst>
                  <a:tab pos="463550" algn="l"/>
                </a:tabLst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Unlisted Company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 (incl. quasi corporation)</a:t>
              </a:r>
              <a:endParaRPr lang="en-US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0224" y="3311112"/>
              <a:ext cx="4433776" cy="204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Central bank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Depository corporation 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except central bank</a:t>
              </a:r>
              <a:endParaRPr lang="en-US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Insurance company</a:t>
              </a:r>
              <a:endParaRPr lang="en-US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Pension fund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Leasing</a:t>
              </a: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Pawnshop</a:t>
              </a:r>
              <a:endParaRPr lang="id-ID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233363" indent="-233363">
                <a:spcBef>
                  <a:spcPts val="300"/>
                </a:spcBef>
                <a:buFont typeface="+mj-lt"/>
                <a:buAutoNum type="arabicPeriod"/>
              </a:pP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Other</a:t>
              </a:r>
              <a:endParaRPr lang="en-US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10225" y="5780806"/>
              <a:ext cx="1862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All transaction between resident and non resident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1668" y="2261826"/>
              <a:ext cx="839972" cy="338554"/>
            </a:xfrm>
            <a:prstGeom prst="rect">
              <a:avLst/>
            </a:prstGeom>
            <a:solidFill>
              <a:srgbClr val="B0B735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>
                  <a:solidFill>
                    <a:prstClr val="white"/>
                  </a:solidFill>
                  <a:latin typeface="Berlin Sans FB" panose="020E0602020502020306" pitchFamily="34" charset="0"/>
                </a:rPr>
                <a:t>NPISH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008" y="5118829"/>
              <a:ext cx="2402373" cy="338554"/>
            </a:xfrm>
            <a:prstGeom prst="rect">
              <a:avLst/>
            </a:prstGeom>
            <a:solidFill>
              <a:srgbClr val="B0B735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>
                  <a:solidFill>
                    <a:prstClr val="white"/>
                  </a:solidFill>
                  <a:latin typeface="Berlin Sans FB" panose="020E0602020502020306" pitchFamily="34" charset="0"/>
                </a:rPr>
                <a:t>GENERAL GOVERNMENT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10225" y="1000108"/>
              <a:ext cx="3147104" cy="338554"/>
            </a:xfrm>
            <a:prstGeom prst="rect">
              <a:avLst/>
            </a:prstGeom>
            <a:solidFill>
              <a:srgbClr val="B0B735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dirty="0">
                  <a:solidFill>
                    <a:prstClr val="white"/>
                  </a:solidFill>
                  <a:latin typeface="Berlin Sans FB" panose="020E0602020502020306" pitchFamily="34" charset="0"/>
                </a:rPr>
                <a:t>NON-FINANCIAL CORPORATION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10225" y="3019008"/>
              <a:ext cx="2627687" cy="338554"/>
            </a:xfrm>
            <a:prstGeom prst="rect">
              <a:avLst/>
            </a:prstGeom>
            <a:solidFill>
              <a:srgbClr val="B0B735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dirty="0">
                  <a:solidFill>
                    <a:prstClr val="white"/>
                  </a:solidFill>
                  <a:latin typeface="Berlin Sans FB" panose="020E0602020502020306" pitchFamily="34" charset="0"/>
                </a:rPr>
                <a:t>FINANCIAL CORPORATION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03269" y="5376462"/>
              <a:ext cx="2175204" cy="338554"/>
            </a:xfrm>
            <a:prstGeom prst="rect">
              <a:avLst/>
            </a:prstGeom>
            <a:solidFill>
              <a:srgbClr val="B0B735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dirty="0">
                  <a:solidFill>
                    <a:prstClr val="white"/>
                  </a:solidFill>
                  <a:latin typeface="Berlin Sans FB" panose="020E0602020502020306" pitchFamily="34" charset="0"/>
                </a:rPr>
                <a:t>REST OF THE WORLD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544" y="4468688"/>
              <a:ext cx="2805456" cy="238933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572000" y="1296555"/>
              <a:ext cx="0" cy="5380027"/>
            </a:xfrm>
            <a:prstGeom prst="line">
              <a:avLst/>
            </a:prstGeom>
            <a:ln w="19050">
              <a:solidFill>
                <a:srgbClr val="F2745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521124" y="94588"/>
            <a:ext cx="5149755" cy="682388"/>
          </a:xfrm>
          <a:prstGeom prst="rect">
            <a:avLst/>
          </a:prstGeom>
          <a:solidFill>
            <a:srgbClr val="F27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prstClr val="white"/>
                </a:solidFill>
                <a:latin typeface="Berlin Sans FB" panose="020E0602020502020306" pitchFamily="34" charset="0"/>
              </a:rPr>
              <a:t>COVERAGE</a:t>
            </a:r>
            <a:endParaRPr lang="en-US" sz="32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83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422" y="-79632"/>
            <a:ext cx="6023579" cy="1026195"/>
            <a:chOff x="108629" y="-8547"/>
            <a:chExt cx="4517684" cy="1026195"/>
          </a:xfrm>
        </p:grpSpPr>
        <p:sp>
          <p:nvSpPr>
            <p:cNvPr id="54" name="TextBox 53"/>
            <p:cNvSpPr txBox="1"/>
            <p:nvPr/>
          </p:nvSpPr>
          <p:spPr>
            <a:xfrm>
              <a:off x="108629" y="-8547"/>
              <a:ext cx="4456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0" dirty="0">
                  <a:solidFill>
                    <a:srgbClr val="F2745D"/>
                  </a:solidFill>
                  <a:latin typeface="Berlin Sans FB" panose="020E0602020502020306" pitchFamily="34" charset="0"/>
                </a:rPr>
                <a:t>DATA</a:t>
              </a:r>
              <a:r>
                <a:rPr lang="id-ID" sz="3200" b="0" dirty="0">
                  <a:solidFill>
                    <a:srgbClr val="F2745D"/>
                  </a:solidFill>
                  <a:latin typeface="Berlin Sans FB" panose="020E0602020502020306" pitchFamily="34" charset="0"/>
                </a:rPr>
                <a:t> SOURCES</a:t>
              </a:r>
              <a:r>
                <a:rPr lang="en-US" sz="3200" b="0" dirty="0">
                  <a:solidFill>
                    <a:srgbClr val="F2745D"/>
                  </a:solidFill>
                  <a:latin typeface="Berlin Sans FB" panose="020E0602020502020306" pitchFamily="34" charset="0"/>
                </a:rPr>
                <a:t> (1)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87557" y="555983"/>
              <a:ext cx="3738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id-ID" sz="2400" b="0" dirty="0">
                  <a:solidFill>
                    <a:srgbClr val="E7E6E6">
                      <a:lumMod val="50000"/>
                    </a:srgbClr>
                  </a:solidFill>
                  <a:latin typeface="Berlin Sans FB" panose="020E0602020502020306" pitchFamily="34" charset="0"/>
                </a:rPr>
                <a:t>MAIN</a:t>
              </a:r>
              <a:r>
                <a:rPr lang="en-US" sz="2400" b="0" dirty="0">
                  <a:solidFill>
                    <a:srgbClr val="E7E6E6">
                      <a:lumMod val="50000"/>
                    </a:srgbClr>
                  </a:solidFill>
                  <a:latin typeface="Berlin Sans FB" panose="020E0602020502020306" pitchFamily="34" charset="0"/>
                </a:rPr>
                <a:t> AND SUPPORTING DATA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55982" y="545923"/>
              <a:ext cx="4320602" cy="20120"/>
            </a:xfrm>
            <a:prstGeom prst="line">
              <a:avLst/>
            </a:prstGeom>
            <a:ln w="38100">
              <a:solidFill>
                <a:srgbClr val="F274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35557" y="-8547"/>
            <a:ext cx="12056443" cy="6866547"/>
            <a:chOff x="101668" y="-8547"/>
            <a:chExt cx="9042332" cy="6866547"/>
          </a:xfrm>
        </p:grpSpPr>
        <p:sp>
          <p:nvSpPr>
            <p:cNvPr id="6" name="TextBox 5"/>
            <p:cNvSpPr txBox="1"/>
            <p:nvPr/>
          </p:nvSpPr>
          <p:spPr>
            <a:xfrm>
              <a:off x="101668" y="1705990"/>
              <a:ext cx="1403500" cy="338554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>
                  <a:solidFill>
                    <a:prstClr val="white"/>
                  </a:solidFill>
                  <a:latin typeface="Berlin Sans FB" panose="020E0602020502020306" pitchFamily="34" charset="0"/>
                </a:rPr>
                <a:t>HOUSEHOLD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668" y="2044546"/>
              <a:ext cx="3260299" cy="119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Main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Data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Sources:</a:t>
              </a:r>
              <a:r>
                <a:rPr lang="en-US" sz="1600" b="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 </a:t>
              </a:r>
            </a:p>
            <a:p>
              <a:pPr marL="228600" indent="-228600">
                <a:spcBef>
                  <a:spcPts val="600"/>
                </a:spcBef>
                <a:buFont typeface="Calibri" pitchFamily="34" charset="0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</a:rPr>
                <a:t>Special Survey of Household Savings and Investment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 (</a:t>
              </a:r>
              <a:r>
                <a:rPr lang="id-ID" sz="1600" i="1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SKTIR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)</a:t>
              </a:r>
              <a:endParaRPr lang="en-US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228600" indent="-228600">
                <a:spcBef>
                  <a:spcPts val="300"/>
                </a:spcBef>
                <a:buFont typeface="Calibri" pitchFamily="34" charset="0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</a:rPr>
                <a:t>National Socioeconomic Survey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 (</a:t>
              </a:r>
              <a:r>
                <a:rPr lang="id-ID" sz="1600" i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SUSENAS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)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469" y="2924633"/>
              <a:ext cx="1049650" cy="75519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1668" y="3441420"/>
              <a:ext cx="44337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600" dirty="0">
                  <a:solidFill>
                    <a:srgbClr val="B0B735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Supporting Data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 Sources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:</a:t>
              </a:r>
            </a:p>
            <a:p>
              <a:pPr marL="228600" indent="-228600">
                <a:spcBef>
                  <a:spcPts val="600"/>
                </a:spcBef>
                <a:buFont typeface="Calibri" pitchFamily="34" charset="0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Compensations  of Employees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, Labor Force Survey (</a:t>
              </a:r>
              <a:r>
                <a:rPr lang="en-US" sz="1600" i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SAKERNAS</a:t>
              </a:r>
              <a:r>
                <a:rPr lang="id-ID" sz="1600" i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)</a:t>
              </a:r>
              <a:endParaRPr lang="en-US" sz="1600" b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  <a:p>
              <a:pPr marL="228600" indent="-228600">
                <a:spcBef>
                  <a:spcPts val="300"/>
                </a:spcBef>
                <a:buFont typeface="Calibri" pitchFamily="34" charset="0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</a:rPr>
                <a:t>Value added of micro and small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</a:rPr>
                <a:t> business,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600" i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UMKM Surveys</a:t>
              </a:r>
            </a:p>
            <a:p>
              <a:pPr marL="228600" indent="-228600">
                <a:spcBef>
                  <a:spcPts val="300"/>
                </a:spcBef>
                <a:buFont typeface="Calibri" pitchFamily="34" charset="0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Data and indicators from 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oth</a:t>
              </a:r>
              <a:r>
                <a:rPr lang="en-US" sz="1600" b="0" dirty="0" err="1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er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 institution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s, e.g: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 Central Bank (BI)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, OJK, Ministry of Cooperative, 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</a:rPr>
                <a:t>Tax 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</a:rPr>
                <a:t>Office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rPr>
                <a:t>,  etc</a:t>
              </a:r>
              <a:endParaRPr lang="en-US" i="1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698146" y="255187"/>
              <a:ext cx="4445854" cy="2462191"/>
              <a:chOff x="-604235" y="4156433"/>
              <a:chExt cx="4445854" cy="246219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-592157" y="4571910"/>
                <a:ext cx="4433776" cy="204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d-ID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Main Data Sources</a:t>
                </a:r>
                <a:r>
                  <a:rPr lang="en-US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id-ID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:</a:t>
                </a:r>
                <a:r>
                  <a:rPr lang="en-US" sz="1600" b="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 </a:t>
                </a:r>
              </a:p>
              <a:p>
                <a:pPr fontAlgn="auto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Special Survey of Non-profit Institutions serving Households 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(</a:t>
                </a:r>
                <a:r>
                  <a:rPr lang="id-ID" sz="1600" i="1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SK</a:t>
                </a:r>
                <a:r>
                  <a:rPr lang="en-US" sz="1600" i="1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LNP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)</a:t>
                </a:r>
                <a:endPara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 fontAlgn="auto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Supporting Data</a:t>
                </a:r>
                <a:r>
                  <a:rPr lang="id-ID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 Sources</a:t>
                </a:r>
                <a:r>
                  <a:rPr lang="en-US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  </a:t>
                </a:r>
                <a:r>
                  <a:rPr lang="id-ID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: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 </a:t>
                </a:r>
              </a:p>
              <a:p>
                <a:pPr fontAlgn="auto">
                  <a:spcBef>
                    <a:spcPts val="300"/>
                  </a:spcBef>
                  <a:spcAft>
                    <a:spcPts val="0"/>
                  </a:spcAft>
                  <a:defRPr/>
                </a:pP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Population of NPISH from:</a:t>
                </a:r>
              </a:p>
              <a:p>
                <a:pPr marL="228600" indent="-228600" fontAlgn="auto">
                  <a:spcBef>
                    <a:spcPts val="300"/>
                  </a:spcBef>
                  <a:spcAft>
                    <a:spcPts val="0"/>
                  </a:spcAft>
                  <a:buFont typeface="+mj-lt"/>
                  <a:buAutoNum type="arabicPeriod"/>
                  <a:tabLst>
                    <a:tab pos="342900" algn="l"/>
                  </a:tabLst>
                  <a:defRPr/>
                </a:pP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Village Potential 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Census</a:t>
                </a:r>
                <a:r>
                  <a:rPr lang="en-US" sz="1600" i="1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PODES</a:t>
                </a:r>
                <a:endPara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endParaRPr>
              </a:p>
              <a:p>
                <a:pPr marL="228600" indent="-2286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tabLst>
                    <a:tab pos="342900" algn="l"/>
                  </a:tabLst>
                  <a:defRPr/>
                </a:pP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D</a:t>
                </a:r>
                <a:r>
                  <a:rPr lang="en-US" sz="1600" b="0" dirty="0" err="1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irectory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from 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othe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r institutions 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: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Ministry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of Home Affair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, 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Min. of Religious Affair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, etc</a:t>
                </a:r>
                <a:endPara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-604235" y="4156433"/>
                <a:ext cx="839972" cy="338554"/>
              </a:xfrm>
              <a:prstGeom prst="rect">
                <a:avLst/>
              </a:prstGeom>
              <a:solidFill>
                <a:srgbClr val="4BACC6"/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0">
                    <a:solidFill>
                      <a:prstClr val="white"/>
                    </a:solidFill>
                    <a:latin typeface="Berlin Sans FB" panose="020E0602020502020306" pitchFamily="34" charset="0"/>
                  </a:rPr>
                  <a:t>NPISH</a:t>
                </a: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595" y="5235540"/>
                <a:ext cx="1178289" cy="1081946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710224" y="3273534"/>
              <a:ext cx="4433776" cy="3441614"/>
              <a:chOff x="4710809" y="1588848"/>
              <a:chExt cx="4433776" cy="344161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10809" y="1927402"/>
                <a:ext cx="4433776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d-ID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Main</a:t>
                </a:r>
                <a:r>
                  <a:rPr lang="en-US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 Data</a:t>
                </a:r>
                <a:r>
                  <a:rPr lang="id-ID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 Sources</a:t>
                </a:r>
                <a:r>
                  <a:rPr lang="en-US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id-ID" sz="160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:</a:t>
                </a:r>
                <a:r>
                  <a:rPr lang="en-US" sz="1600" b="0" dirty="0">
                    <a:solidFill>
                      <a:srgbClr val="B0B735"/>
                    </a:solidFill>
                    <a:latin typeface="Calibri"/>
                    <a:ea typeface="Calibri"/>
                    <a:cs typeface="Calibri"/>
                  </a:rPr>
                  <a:t> </a:t>
                </a:r>
              </a:p>
              <a:p>
                <a:pPr marL="228600" indent="-228600" fontAlgn="auto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Central Gov. Budget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Realizations , 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MoF</a:t>
                </a:r>
                <a:endPara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endParaRPr>
              </a:p>
              <a:p>
                <a:pPr marL="228600" indent="-228600" fontAlgn="auto">
                  <a:spcBef>
                    <a:spcPts val="30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Local Gov. Budget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Realization from Provinces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and 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Regency , BPS</a:t>
                </a:r>
              </a:p>
              <a:p>
                <a:pPr marL="228600" indent="-228600" fontAlgn="auto">
                  <a:spcBef>
                    <a:spcPts val="30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Village’s Financial Statistics, BPS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10809" y="1588848"/>
                <a:ext cx="2402373" cy="338554"/>
              </a:xfrm>
              <a:prstGeom prst="rect">
                <a:avLst/>
              </a:prstGeom>
              <a:solidFill>
                <a:srgbClr val="4BACC6"/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0">
                    <a:solidFill>
                      <a:prstClr val="white"/>
                    </a:solidFill>
                    <a:latin typeface="Berlin Sans FB" panose="020E0602020502020306" pitchFamily="34" charset="0"/>
                  </a:rPr>
                  <a:t>GENERAL GOVERNMENT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617631" y="3633155"/>
                <a:ext cx="1416643" cy="1397307"/>
              </a:xfrm>
              <a:prstGeom prst="ellipse">
                <a:avLst/>
              </a:prstGeom>
              <a:solidFill>
                <a:srgbClr val="B0B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>
                  <a:solidFill>
                    <a:srgbClr val="B0B735"/>
                  </a:solidFill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190" y="3962243"/>
                <a:ext cx="1007524" cy="774739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710809" y="3334731"/>
                <a:ext cx="2955265" cy="111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3363" indent="-233363" fontAlgn="auto">
                  <a:spcBef>
                    <a:spcPts val="300"/>
                  </a:spcBef>
                  <a:spcAft>
                    <a:spcPts val="0"/>
                  </a:spcAft>
                  <a:buFont typeface="+mj-lt"/>
                  <a:buAutoNum type="arabicPeriod" startAt="4"/>
                  <a:defRPr/>
                </a:pP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C</a:t>
                </a:r>
                <a:r>
                  <a:rPr lang="en-US" sz="1600" b="0" dirty="0" err="1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entral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government spending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(11 digits),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Fiscal Policy Office MoF </a:t>
                </a:r>
                <a:endPara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endParaRPr>
              </a:p>
              <a:p>
                <a:pPr marL="228600" indent="-228600" fontAlgn="auto">
                  <a:spcBef>
                    <a:spcPts val="300"/>
                  </a:spcBef>
                  <a:spcAft>
                    <a:spcPts val="0"/>
                  </a:spcAft>
                  <a:buFont typeface="+mj-lt"/>
                  <a:buAutoNum type="arabicPeriod" startAt="4"/>
                  <a:defRPr/>
                </a:pP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Cash transfer to the poor and family allowance r</a:t>
                </a:r>
                <a:r>
                  <a:rPr lang="en-US" sz="1600" b="0" dirty="0" err="1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ealization</a:t>
                </a:r>
                <a:r>
                  <a:rPr lang="en-US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, DG of Budget</a:t>
                </a:r>
                <a:r>
                  <a:rPr lang="id-ID" sz="1600" b="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</a:rPr>
                  <a:t> MoF</a:t>
                </a:r>
                <a:endParaRPr lang="en-US" sz="1600" b="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>
              <a:off x="4572000" y="-8547"/>
              <a:ext cx="0" cy="6866547"/>
            </a:xfrm>
            <a:prstGeom prst="line">
              <a:avLst/>
            </a:prstGeom>
            <a:ln w="19050">
              <a:solidFill>
                <a:srgbClr val="66626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572001" y="3071810"/>
              <a:ext cx="2775098" cy="0"/>
            </a:xfrm>
            <a:prstGeom prst="straightConnector1">
              <a:avLst/>
            </a:prstGeom>
            <a:ln w="19050">
              <a:solidFill>
                <a:srgbClr val="666263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1584252" y="5500702"/>
              <a:ext cx="2987749" cy="0"/>
            </a:xfrm>
            <a:prstGeom prst="straightConnector1">
              <a:avLst/>
            </a:prstGeom>
            <a:ln w="19050">
              <a:solidFill>
                <a:srgbClr val="666263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271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4317" y="-8547"/>
            <a:ext cx="12041576" cy="6866547"/>
            <a:chOff x="100738" y="-8547"/>
            <a:chExt cx="9031182" cy="6866547"/>
          </a:xfrm>
        </p:grpSpPr>
        <p:sp>
          <p:nvSpPr>
            <p:cNvPr id="6" name="TextBox 5"/>
            <p:cNvSpPr txBox="1"/>
            <p:nvPr/>
          </p:nvSpPr>
          <p:spPr>
            <a:xfrm>
              <a:off x="101668" y="1520639"/>
              <a:ext cx="3147104" cy="338554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dirty="0">
                  <a:solidFill>
                    <a:prstClr val="white"/>
                  </a:solidFill>
                  <a:latin typeface="Berlin Sans FB" panose="020E0602020502020306" pitchFamily="34" charset="0"/>
                </a:rPr>
                <a:t>NON-FINANCIAL CORPORATION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0738" y="2865824"/>
              <a:ext cx="4433776" cy="253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>
                <a:spcBef>
                  <a:spcPts val="300"/>
                </a:spcBef>
              </a:pPr>
              <a:r>
                <a:rPr lang="en-US" sz="1600" b="0" i="1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Note:</a:t>
              </a:r>
            </a:p>
            <a:p>
              <a:pPr marL="457200" indent="-22860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The financial statements of the company consists of a year-end balance sheet, profit and loss statements, and changes in equity </a:t>
              </a:r>
            </a:p>
            <a:p>
              <a:pPr marL="457200" indent="-22860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The financial statements of the company have a different format	</a:t>
              </a: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 startAt="2"/>
              </a:pP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Special Survey of Non-Financial Corporation (SKPS)</a:t>
              </a: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 startAt="2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UMKM  Survey  from Directorate of Production Account</a:t>
              </a: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 startAt="2"/>
              </a:pP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SOE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’s financial report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, 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Ministry of 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SOE</a:t>
              </a:r>
              <a:endParaRPr lang="en-US" sz="1600" b="0" dirty="0">
                <a:solidFill>
                  <a:prstClr val="black"/>
                </a:solidFill>
                <a:latin typeface="Calibri"/>
                <a:cs typeface="Calibri" pitchFamily="34" charset="0"/>
              </a:endParaRP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 startAt="2"/>
              </a:pP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Regional Owned Ent.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 Survey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, 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BPS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0224" y="606867"/>
              <a:ext cx="3087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Main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D</a:t>
              </a:r>
              <a:r>
                <a:rPr lang="en-US" sz="1600" dirty="0" err="1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ata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Sources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: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 </a:t>
              </a:r>
            </a:p>
            <a:p>
              <a:pPr>
                <a:spcBef>
                  <a:spcPts val="0"/>
                </a:spcBef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Financial </a:t>
              </a:r>
              <a:r>
                <a:rPr lang="id-ID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 company </a:t>
              </a: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report from Central Bank ; OJK ; and  Pawnshop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8146" y="255187"/>
              <a:ext cx="2627687" cy="338554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>
                  <a:solidFill>
                    <a:prstClr val="white"/>
                  </a:solidFill>
                  <a:latin typeface="Berlin Sans FB" panose="020E0602020502020306" pitchFamily="34" charset="0"/>
                </a:rPr>
                <a:t>FINANCIAL CORPORATION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8144" y="5367649"/>
              <a:ext cx="32216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0" i="1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Note :</a:t>
              </a:r>
            </a:p>
            <a:p>
              <a:pPr marL="233363" indent="-233363">
                <a:spcBef>
                  <a:spcPts val="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PEB, PIB, and BOP used to estimate  current account </a:t>
              </a:r>
            </a:p>
            <a:p>
              <a:pPr marL="228600" indent="-228600">
                <a:spcBef>
                  <a:spcPts val="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IIP used to estimate  accumulation account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87" y="1672697"/>
              <a:ext cx="1104761" cy="12344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1668" y="1859193"/>
              <a:ext cx="3056860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Main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Data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Sources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:</a:t>
              </a:r>
              <a:r>
                <a:rPr lang="en-US" sz="1600" b="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 </a:t>
              </a: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The financial statements of companies listed on the Indonesia Stock Exchange (IDX)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98145" y="4185499"/>
              <a:ext cx="2627687" cy="338554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>
                  <a:solidFill>
                    <a:prstClr val="white"/>
                  </a:solidFill>
                  <a:latin typeface="Berlin Sans FB" panose="020E0602020502020306" pitchFamily="34" charset="0"/>
                </a:rPr>
                <a:t>REST OF THE WORLD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037" y="588712"/>
              <a:ext cx="1156550" cy="10536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951" y="5271063"/>
              <a:ext cx="1057377" cy="12277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698144" y="4534297"/>
              <a:ext cx="4433776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Main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D</a:t>
              </a:r>
              <a:r>
                <a:rPr lang="en-US" sz="1600" dirty="0" err="1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ata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Sources</a:t>
              </a:r>
              <a:r>
                <a:rPr lang="en-US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 </a:t>
              </a:r>
              <a:r>
                <a:rPr lang="id-ID" sz="160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:</a:t>
              </a:r>
              <a:r>
                <a:rPr lang="en-US" sz="1600" b="0" dirty="0">
                  <a:solidFill>
                    <a:srgbClr val="B0B735"/>
                  </a:solidFill>
                  <a:latin typeface="Calibri"/>
                  <a:cs typeface="Calibri" pitchFamily="34" charset="0"/>
                </a:rPr>
                <a:t> </a:t>
              </a:r>
            </a:p>
            <a:p>
              <a:pPr marL="228600" indent="-228600">
                <a:spcBef>
                  <a:spcPts val="300"/>
                </a:spcBef>
                <a:buFont typeface="Calibri" pitchFamily="34" charset="0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Export and import reports/documents(PEB/PIB) </a:t>
              </a:r>
            </a:p>
            <a:p>
              <a:pPr indent="-228600">
                <a:spcBef>
                  <a:spcPts val="0"/>
                </a:spcBef>
                <a:buFont typeface="Calibri" pitchFamily="34" charset="0"/>
                <a:buAutoNum type="arabicPeriod"/>
              </a:pPr>
              <a:r>
                <a:rPr lang="en-US" sz="1600" b="0" dirty="0">
                  <a:solidFill>
                    <a:prstClr val="black"/>
                  </a:solidFill>
                  <a:latin typeface="Calibri"/>
                  <a:ea typeface="Calibri" pitchFamily="34" charset="0"/>
                  <a:cs typeface="Times New Roman" pitchFamily="18" charset="0"/>
                </a:rPr>
                <a:t>BOP and IIP</a:t>
              </a:r>
              <a:endParaRPr lang="en-US" sz="1600" b="0" dirty="0">
                <a:solidFill>
                  <a:prstClr val="black"/>
                </a:solidFill>
                <a:latin typeface="Calibri"/>
                <a:cs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8144" y="1616593"/>
              <a:ext cx="4433776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600" b="0" i="1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Note :</a:t>
              </a: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The financial statements of the company consists of a year-end balance sheet, profit and loss statements, and changes in equity </a:t>
              </a: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The financial statements of the company have a different format</a:t>
              </a:r>
            </a:p>
            <a:p>
              <a:pPr marL="228600" indent="-22860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600" b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The financial statements used in the form of consolidation report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572000" y="-8547"/>
              <a:ext cx="0" cy="6866547"/>
            </a:xfrm>
            <a:prstGeom prst="line">
              <a:avLst/>
            </a:prstGeom>
            <a:ln w="19050">
              <a:solidFill>
                <a:srgbClr val="66626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572001" y="3909899"/>
              <a:ext cx="2753831" cy="18047"/>
            </a:xfrm>
            <a:prstGeom prst="straightConnector1">
              <a:avLst/>
            </a:prstGeom>
            <a:ln w="19050">
              <a:solidFill>
                <a:srgbClr val="666263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422" y="-93664"/>
            <a:ext cx="5983812" cy="1036255"/>
            <a:chOff x="108629" y="-8547"/>
            <a:chExt cx="4487859" cy="1036255"/>
          </a:xfrm>
        </p:grpSpPr>
        <p:sp>
          <p:nvSpPr>
            <p:cNvPr id="23" name="TextBox 22"/>
            <p:cNvSpPr txBox="1"/>
            <p:nvPr/>
          </p:nvSpPr>
          <p:spPr>
            <a:xfrm>
              <a:off x="108629" y="-8547"/>
              <a:ext cx="4456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0" dirty="0">
                  <a:solidFill>
                    <a:srgbClr val="F2745D"/>
                  </a:solidFill>
                  <a:latin typeface="Berlin Sans FB" panose="020E0602020502020306" pitchFamily="34" charset="0"/>
                </a:rPr>
                <a:t>DATA </a:t>
              </a:r>
              <a:r>
                <a:rPr lang="id-ID" sz="3200" b="0" dirty="0">
                  <a:solidFill>
                    <a:srgbClr val="F2745D"/>
                  </a:solidFill>
                  <a:latin typeface="Berlin Sans FB" panose="020E0602020502020306" pitchFamily="34" charset="0"/>
                </a:rPr>
                <a:t>SOURCES</a:t>
              </a:r>
              <a:r>
                <a:rPr lang="en-US" sz="3200" b="0" dirty="0">
                  <a:solidFill>
                    <a:srgbClr val="F2745D"/>
                  </a:solidFill>
                  <a:latin typeface="Berlin Sans FB" panose="020E0602020502020306" pitchFamily="34" charset="0"/>
                </a:rPr>
                <a:t>(2)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9890" y="566043"/>
              <a:ext cx="3786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id-ID" sz="2400" dirty="0">
                  <a:solidFill>
                    <a:srgbClr val="E7E6E6">
                      <a:lumMod val="50000"/>
                    </a:srgbClr>
                  </a:solidFill>
                  <a:latin typeface="Berlin Sans FB" panose="020E0602020502020306" pitchFamily="34" charset="0"/>
                </a:rPr>
                <a:t>MAIN</a:t>
              </a:r>
              <a:r>
                <a:rPr lang="en-US" sz="2400" dirty="0">
                  <a:solidFill>
                    <a:srgbClr val="E7E6E6">
                      <a:lumMod val="50000"/>
                    </a:srgbClr>
                  </a:solidFill>
                  <a:latin typeface="Berlin Sans FB" panose="020E0602020502020306" pitchFamily="34" charset="0"/>
                </a:rPr>
                <a:t> AND SUPPORTING DATA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5982" y="545923"/>
              <a:ext cx="4320602" cy="20120"/>
            </a:xfrm>
            <a:prstGeom prst="line">
              <a:avLst/>
            </a:prstGeom>
            <a:ln w="38100">
              <a:solidFill>
                <a:srgbClr val="F274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230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4"/>
          <p:cNvSpPr txBox="1">
            <a:spLocks/>
          </p:cNvSpPr>
          <p:nvPr/>
        </p:nvSpPr>
        <p:spPr>
          <a:xfrm>
            <a:off x="609600" y="1153551"/>
            <a:ext cx="7112000" cy="548394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Cooperation with several institutions have been developed such as Bank Indonesia, Ministry of Finance, OJK, Investment board (BKPM), Kemeneg BUMN etc.  MoU of BPS-OJK and BPS-BI have been proposed.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Preliminary figures of FSA year 2010 and 2011 are available and consistent with </a:t>
            </a:r>
            <a:r>
              <a:rPr kumimoji="0" lang="id-ID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Supply and Use Table.</a:t>
            </a:r>
            <a:endParaRPr kumimoji="0" lang="id-ID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FB8C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9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Identification and estimation of institutional unit 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FB8C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9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Identification of concepts, coverage, data sources, classification &amp; methodology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FB8C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9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Construction of “From whom to whom“ for  Financial instruments in Financial account (Bonds, equity, deposits, financial derivative and etc)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FB8C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9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Matrice of balance for interest, transfer, dividend, etc.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FB8C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9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Valuation of transaction and Revaluation in financial account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722145"/>
              </p:ext>
            </p:extLst>
          </p:nvPr>
        </p:nvGraphicFramePr>
        <p:xfrm>
          <a:off x="7721600" y="2581476"/>
          <a:ext cx="4352032" cy="338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7924800" y="2996790"/>
            <a:ext cx="3695755" cy="2554833"/>
            <a:chOff x="569256" y="1783849"/>
            <a:chExt cx="3388752" cy="2554833"/>
          </a:xfrm>
        </p:grpSpPr>
        <p:sp>
          <p:nvSpPr>
            <p:cNvPr id="33" name="TextBox 32"/>
            <p:cNvSpPr txBox="1"/>
            <p:nvPr/>
          </p:nvSpPr>
          <p:spPr>
            <a:xfrm>
              <a:off x="1245669" y="1783849"/>
              <a:ext cx="799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d-ID" sz="1200" b="0" i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Numerous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517543" y="1871246"/>
                  <a:ext cx="86162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𝟔𝟒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𝒎𝒊𝒍𝒍𝒊𝒐𝒏</m:t>
                        </m:r>
                      </m:oMath>
                    </m:oMathPara>
                  </a14:m>
                  <a:endParaRPr lang="id-ID" sz="1100" i="1" dirty="0">
                    <a:solidFill>
                      <a:srgbClr val="FF0000"/>
                    </a:solidFill>
                    <a:latin typeface="Gill Sans M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543" y="1871246"/>
                  <a:ext cx="1148830" cy="2616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69256" y="3105732"/>
                  <a:ext cx="8308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𝒎𝒊𝒍𝒍𝒊𝒐𝒏</m:t>
                        </m:r>
                      </m:oMath>
                    </m:oMathPara>
                  </a14:m>
                  <a:endParaRPr lang="id-ID" sz="1100" i="1" dirty="0">
                    <a:solidFill>
                      <a:srgbClr val="FF0000"/>
                    </a:solidFill>
                    <a:latin typeface="Gill Sans M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256" y="3105732"/>
                  <a:ext cx="830858" cy="2616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4234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315863" y="3202360"/>
                  <a:ext cx="64214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𝟕𝟎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𝟓𝟑𝟖</m:t>
                        </m:r>
                      </m:oMath>
                    </m:oMathPara>
                  </a14:m>
                  <a:endParaRPr lang="id-ID" sz="1100" i="1" dirty="0">
                    <a:solidFill>
                      <a:srgbClr val="FF0000"/>
                    </a:solidFill>
                    <a:latin typeface="Gill Sans MT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863" y="3202360"/>
                  <a:ext cx="856193" cy="2616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420722" y="4077072"/>
                  <a:ext cx="59217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𝟑𝟎𝟎</m:t>
                        </m:r>
                        <m:r>
                          <a:rPr lang="id-ID" sz="11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id-ID" sz="1100" i="1" dirty="0">
                    <a:solidFill>
                      <a:srgbClr val="FF0000"/>
                    </a:solidFill>
                    <a:latin typeface="Gill Sans MT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722" y="4077072"/>
                  <a:ext cx="789561" cy="2616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/>
          <p:cNvSpPr txBox="1"/>
          <p:nvPr/>
        </p:nvSpPr>
        <p:spPr>
          <a:xfrm>
            <a:off x="9551581" y="1547336"/>
            <a:ext cx="1773242" cy="738664"/>
          </a:xfrm>
          <a:prstGeom prst="rect">
            <a:avLst/>
          </a:prstGeom>
          <a:solidFill>
            <a:srgbClr val="FADA7A">
              <a:lumMod val="60000"/>
              <a:lumOff val="40000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1	: central government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33	: province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505	: city/municipality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70 000	: village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1802147" y="2286001"/>
            <a:ext cx="0" cy="1440507"/>
          </a:xfrm>
          <a:prstGeom prst="line">
            <a:avLst/>
          </a:prstGeom>
          <a:noFill/>
          <a:ln w="9525" cap="flat" cmpd="sng" algn="ctr">
            <a:solidFill>
              <a:srgbClr val="727CA3"/>
            </a:solidFill>
            <a:prstDash val="soli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8377865" y="6043136"/>
            <a:ext cx="2696536" cy="738664"/>
          </a:xfrm>
          <a:prstGeom prst="rect">
            <a:avLst/>
          </a:prstGeom>
          <a:solidFill>
            <a:srgbClr val="D2DA7A">
              <a:lumMod val="60000"/>
              <a:lumOff val="40000"/>
            </a:srgb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3413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Listed : 308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3413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Unlisted : many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3413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State owned Enterprise : 120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3413" algn="l"/>
                <a:tab pos="722313" algn="l"/>
              </a:tabLst>
              <a:defRPr/>
            </a:pPr>
            <a:r>
              <a:rPr kumimoji="0" lang="id-ID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Local gov. owned Enterprise : 570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1353578" y="5306872"/>
            <a:ext cx="20933" cy="888664"/>
          </a:xfrm>
          <a:prstGeom prst="line">
            <a:avLst/>
          </a:prstGeom>
          <a:noFill/>
          <a:ln w="9525" cap="flat" cmpd="sng" algn="ctr">
            <a:solidFill>
              <a:srgbClr val="727CA3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>
            <a:off x="11053467" y="6195536"/>
            <a:ext cx="300111" cy="0"/>
          </a:xfrm>
          <a:prstGeom prst="line">
            <a:avLst/>
          </a:prstGeom>
          <a:noFill/>
          <a:ln w="9525" cap="flat" cmpd="sng" algn="ctr">
            <a:solidFill>
              <a:srgbClr val="727CA3"/>
            </a:solidFill>
            <a:prstDash val="soli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7707376" y="2464226"/>
            <a:ext cx="3631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600"/>
              </a:spcAft>
            </a:pPr>
            <a:r>
              <a:rPr lang="id-ID" sz="1400" i="1" dirty="0">
                <a:solidFill>
                  <a:srgbClr val="9FB8CD">
                    <a:lumMod val="75000"/>
                  </a:srgbClr>
                </a:solidFill>
                <a:latin typeface="Gill Sans MT"/>
              </a:rPr>
              <a:t>Population Estimation of Institutional Units</a:t>
            </a:r>
          </a:p>
        </p:txBody>
      </p:sp>
      <p:sp>
        <p:nvSpPr>
          <p:cNvPr id="17" name="タイトル 5">
            <a:extLst>
              <a:ext uri="{FF2B5EF4-FFF2-40B4-BE49-F238E27FC236}">
                <a16:creationId xmlns:a16="http://schemas.microsoft.com/office/drawing/2014/main" id="{BF38566D-0910-4D3C-A9E5-4931EE2109CA}"/>
              </a:ext>
            </a:extLst>
          </p:cNvPr>
          <p:cNvSpPr txBox="1">
            <a:spLocks/>
          </p:cNvSpPr>
          <p:nvPr/>
        </p:nvSpPr>
        <p:spPr>
          <a:xfrm>
            <a:off x="424877" y="128634"/>
            <a:ext cx="11162209" cy="750083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088556" rtl="0" eaLnBrk="1" latinLnBrk="0" hangingPunct="1">
              <a:spcBef>
                <a:spcPct val="0"/>
              </a:spcBef>
              <a:buNone/>
              <a:defRPr sz="3600" kern="1200" spc="10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spc="0" dirty="0"/>
              <a:t>Current Progress of FSA</a:t>
            </a:r>
            <a:endParaRPr kumimoji="1" lang="ja-JP" altLang="en-US" sz="2800" spc="0" dirty="0"/>
          </a:p>
        </p:txBody>
      </p:sp>
    </p:spTree>
    <p:extLst>
      <p:ext uri="{BB962C8B-B14F-4D97-AF65-F5344CB8AC3E}">
        <p14:creationId xmlns:p14="http://schemas.microsoft.com/office/powerpoint/2010/main" val="2448366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FC0B3B-71FE-459B-9B13-FF1F1255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938" y="1238865"/>
            <a:ext cx="10706118" cy="47194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Islamic Financial Institutions are growing bigger in later few years (2012-2016).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Share of Islamic Financial Institutions are relative small (around 5%) compare with conventional ones.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Indonesia do not yet treatment in </a:t>
            </a:r>
            <a:r>
              <a:rPr lang="en-US" sz="2400" dirty="0" err="1"/>
              <a:t>islamic</a:t>
            </a:r>
            <a:r>
              <a:rPr lang="en-US" sz="2400" dirty="0"/>
              <a:t> finance due to lack of the manual and country practice.</a:t>
            </a:r>
            <a:endParaRPr lang="id-ID" sz="2400" dirty="0"/>
          </a:p>
        </p:txBody>
      </p:sp>
      <p:sp>
        <p:nvSpPr>
          <p:cNvPr id="5" name="タイトル 5">
            <a:extLst>
              <a:ext uri="{FF2B5EF4-FFF2-40B4-BE49-F238E27FC236}">
                <a16:creationId xmlns:a16="http://schemas.microsoft.com/office/drawing/2014/main" id="{C9ECBAEE-3402-4FCC-8A59-73119A39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/>
          <a:p>
            <a:r>
              <a:rPr kumimoji="1" lang="en-US" altLang="ja-JP" sz="2800" spc="0" dirty="0"/>
              <a:t>Treatment of Islamic Financial Institution in Indonesia</a:t>
            </a:r>
            <a:endParaRPr kumimoji="1" lang="ja-JP" altLang="en-US" sz="2800" spc="0" dirty="0"/>
          </a:p>
        </p:txBody>
      </p:sp>
    </p:spTree>
    <p:extLst>
      <p:ext uri="{BB962C8B-B14F-4D97-AF65-F5344CB8AC3E}">
        <p14:creationId xmlns:p14="http://schemas.microsoft.com/office/powerpoint/2010/main" val="1947171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50A1E6E-374E-4931-90E2-19FD0DE1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43547"/>
            <a:ext cx="10972800" cy="238923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</a:t>
            </a:r>
            <a:br>
              <a:rPr lang="en-US" dirty="0"/>
            </a:br>
            <a:r>
              <a:rPr lang="en-US" dirty="0"/>
              <a:t>-</a:t>
            </a:r>
            <a:r>
              <a:rPr lang="en-US" sz="2800" dirty="0"/>
              <a:t>STATISTICS INDONESIA-</a:t>
            </a:r>
            <a:br>
              <a:rPr lang="en-US" sz="2800" dirty="0"/>
            </a:br>
            <a:r>
              <a:rPr lang="en-US" sz="2800" dirty="0"/>
              <a:t>-BADAN PUSAT STATISTIK-</a:t>
            </a:r>
            <a:endParaRPr lang="id-ID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49D4DD7-22CC-49DD-9C3C-27EEF0DEF981}"/>
              </a:ext>
            </a:extLst>
          </p:cNvPr>
          <p:cNvSpPr txBox="1">
            <a:spLocks/>
          </p:cNvSpPr>
          <p:nvPr/>
        </p:nvSpPr>
        <p:spPr>
          <a:xfrm>
            <a:off x="2969853" y="5725362"/>
            <a:ext cx="2010398" cy="33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2000" dirty="0"/>
              <a:t>www.bps.go.id</a:t>
            </a:r>
            <a:endParaRPr kumimoji="1" lang="ja-JP" altLang="en-US" sz="20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EC91FD1-4C1C-46A7-9A01-6A6C0A5E1A9F}"/>
              </a:ext>
            </a:extLst>
          </p:cNvPr>
          <p:cNvSpPr txBox="1">
            <a:spLocks/>
          </p:cNvSpPr>
          <p:nvPr/>
        </p:nvSpPr>
        <p:spPr>
          <a:xfrm>
            <a:off x="5090273" y="5725362"/>
            <a:ext cx="2010398" cy="330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2000" dirty="0"/>
              <a:t>bpshq@bps.go.id</a:t>
            </a:r>
            <a:endParaRPr kumimoji="1" lang="ja-JP" altLang="en-US" sz="20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7442E1F-5D19-435F-A263-652D985BC267}"/>
              </a:ext>
            </a:extLst>
          </p:cNvPr>
          <p:cNvSpPr txBox="1">
            <a:spLocks/>
          </p:cNvSpPr>
          <p:nvPr/>
        </p:nvSpPr>
        <p:spPr>
          <a:xfrm>
            <a:off x="7210692" y="5725362"/>
            <a:ext cx="2010398" cy="330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633413">
              <a:buNone/>
            </a:pPr>
            <a:r>
              <a:rPr kumimoji="1" lang="en-US" altLang="ja-JP" sz="2000" dirty="0"/>
              <a:t>(021) 3841195,   3842508, 3810291</a:t>
            </a:r>
            <a:endParaRPr kumimoji="1" lang="ja-JP" altLang="en-US" sz="2000" dirty="0"/>
          </a:p>
        </p:txBody>
      </p:sp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A227A85B-9BF4-4CD4-811B-CC422AD6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" b="155"/>
          <a:stretch>
            <a:fillRect/>
          </a:stretch>
        </p:blipFill>
        <p:spPr>
          <a:xfrm>
            <a:off x="3720023" y="5215305"/>
            <a:ext cx="510058" cy="510013"/>
          </a:xfrm>
          <a:prstGeom prst="rect">
            <a:avLst/>
          </a:prstGeom>
        </p:spPr>
      </p:pic>
      <p:pic>
        <p:nvPicPr>
          <p:cNvPr id="22" name="図プレースホルダー 12">
            <a:extLst>
              <a:ext uri="{FF2B5EF4-FFF2-40B4-BE49-F238E27FC236}">
                <a16:creationId xmlns:a16="http://schemas.microsoft.com/office/drawing/2014/main" id="{0317BC2F-E867-4729-ACCC-22CF9A425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442" y="5215305"/>
            <a:ext cx="510058" cy="510013"/>
          </a:xfrm>
          <a:prstGeom prst="rect">
            <a:avLst/>
          </a:prstGeom>
        </p:spPr>
      </p:pic>
      <p:pic>
        <p:nvPicPr>
          <p:cNvPr id="23" name="図プレースホルダー 16">
            <a:extLst>
              <a:ext uri="{FF2B5EF4-FFF2-40B4-BE49-F238E27FC236}">
                <a16:creationId xmlns:a16="http://schemas.microsoft.com/office/drawing/2014/main" id="{6079E1EE-0802-4566-981F-C99A8A116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0861" y="5215305"/>
            <a:ext cx="510058" cy="5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ja-JP" spc="0" dirty="0"/>
              <a:t>Indonesia and Global </a:t>
            </a:r>
            <a:r>
              <a:rPr kumimoji="1" lang="en-US" altLang="ja-JP" spc="0" dirty="0"/>
              <a:t>Economic Growth</a:t>
            </a:r>
            <a:endParaRPr kumimoji="1" lang="ja-JP" altLang="en-US" spc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6B97807-B96C-4ECC-A621-DD4DDF90A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708AFA-90D9-4B18-B177-A03ED86DB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732777"/>
              </p:ext>
            </p:extLst>
          </p:nvPr>
        </p:nvGraphicFramePr>
        <p:xfrm>
          <a:off x="730938" y="1415844"/>
          <a:ext cx="5345397" cy="476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F38454-FE1A-4781-8ACA-ABAA0ABA6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372242"/>
              </p:ext>
            </p:extLst>
          </p:nvPr>
        </p:nvGraphicFramePr>
        <p:xfrm>
          <a:off x="6076335" y="1415844"/>
          <a:ext cx="5360721" cy="476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6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ja-JP" spc="0" dirty="0"/>
              <a:t>Indonesia GDP Growth by Expenditure </a:t>
            </a:r>
            <a:r>
              <a:rPr kumimoji="1" lang="en-US" altLang="ja-JP" spc="0" dirty="0"/>
              <a:t>on Q2-2017</a:t>
            </a:r>
            <a:endParaRPr kumimoji="1" lang="ja-JP" altLang="en-US" spc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3868B4-5733-493B-ABF7-7DACAFC3C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394237"/>
              </p:ext>
            </p:extLst>
          </p:nvPr>
        </p:nvGraphicFramePr>
        <p:xfrm>
          <a:off x="2019997" y="107970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2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Distribution of GDP Expenditure on Q2-2017 </a:t>
            </a:r>
            <a:endParaRPr kumimoji="1" lang="ja-JP" altLang="en-US" spc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3868B4-5733-493B-ABF7-7DACAFC3C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886220"/>
              </p:ext>
            </p:extLst>
          </p:nvPr>
        </p:nvGraphicFramePr>
        <p:xfrm>
          <a:off x="2019997" y="107970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0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ja-JP" spc="0" dirty="0"/>
              <a:t>Indonesia GDP</a:t>
            </a:r>
            <a:r>
              <a:rPr kumimoji="1" lang="en-US" altLang="ja-JP" spc="0" dirty="0"/>
              <a:t> </a:t>
            </a:r>
            <a:r>
              <a:rPr kumimoji="1" lang="id-ID" altLang="ja-JP" spc="0" dirty="0"/>
              <a:t>Growth </a:t>
            </a:r>
            <a:r>
              <a:rPr kumimoji="1" lang="en-US" altLang="ja-JP" spc="0" dirty="0"/>
              <a:t>by </a:t>
            </a:r>
            <a:r>
              <a:rPr kumimoji="1" lang="id-ID" altLang="ja-JP" spc="0" dirty="0"/>
              <a:t>Production</a:t>
            </a:r>
            <a:r>
              <a:rPr kumimoji="1" lang="en-US" altLang="ja-JP" spc="0" dirty="0"/>
              <a:t> on Q2-2017</a:t>
            </a:r>
            <a:endParaRPr kumimoji="1" lang="ja-JP" altLang="en-US" spc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3868B4-5733-493B-ABF7-7DACAFC3C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807559"/>
              </p:ext>
            </p:extLst>
          </p:nvPr>
        </p:nvGraphicFramePr>
        <p:xfrm>
          <a:off x="2019997" y="107970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1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/>
              <a:t>Distribution of GDP Production on Q2-2017 </a:t>
            </a:r>
            <a:endParaRPr kumimoji="1" lang="ja-JP" altLang="en-US" spc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3868B4-5733-493B-ABF7-7DACAFC3C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320134"/>
              </p:ext>
            </p:extLst>
          </p:nvPr>
        </p:nvGraphicFramePr>
        <p:xfrm>
          <a:off x="424878" y="1127833"/>
          <a:ext cx="11162208" cy="541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8F2D3B1-C69C-411F-B307-AAC86344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Financial Institution and Capital Market in Indonesia</a:t>
            </a:r>
            <a:endParaRPr lang="id-ID" sz="480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7EFAE87-D3AD-4C5A-9D96-5257E0B47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BDAE34C-2955-4E4E-8A14-CD5A7EBC5A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F4BD88C-075A-4DCF-913B-EF3ABBF02C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1239A15-7204-4570-BD6F-C6BF673D3D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1586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Decoration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1699</Words>
  <Application>Microsoft Office PowerPoint</Application>
  <PresentationFormat>Widescreen</PresentationFormat>
  <Paragraphs>719</Paragraphs>
  <Slides>37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Roboto Condensed Light</vt:lpstr>
      <vt:lpstr>Roboto Light</vt:lpstr>
      <vt:lpstr>Spica Neue</vt:lpstr>
      <vt:lpstr>Spica Neue Light</vt:lpstr>
      <vt:lpstr>游ゴシック</vt:lpstr>
      <vt:lpstr>Arial</vt:lpstr>
      <vt:lpstr>Berlin Sans FB</vt:lpstr>
      <vt:lpstr>Calibri</vt:lpstr>
      <vt:lpstr>Calibri Light</vt:lpstr>
      <vt:lpstr>Cambria Math</vt:lpstr>
      <vt:lpstr>Gill Sans MT</vt:lpstr>
      <vt:lpstr>Times New Roman</vt:lpstr>
      <vt:lpstr>Trebuchet MS</vt:lpstr>
      <vt:lpstr>Wingdings</vt:lpstr>
      <vt:lpstr>Wingdings 3</vt:lpstr>
      <vt:lpstr>Office Theme</vt:lpstr>
      <vt:lpstr>No Decoration</vt:lpstr>
      <vt:lpstr>Contents</vt:lpstr>
      <vt:lpstr>1_Contents</vt:lpstr>
      <vt:lpstr>Suswandi</vt:lpstr>
      <vt:lpstr>PowerPoint Presentation</vt:lpstr>
      <vt:lpstr>Economic Growth</vt:lpstr>
      <vt:lpstr>Indonesia and Global Economic Growth</vt:lpstr>
      <vt:lpstr>Indonesia GDP Growth by Expenditure on Q2-2017</vt:lpstr>
      <vt:lpstr>Distribution of GDP Expenditure on Q2-2017 </vt:lpstr>
      <vt:lpstr>Indonesia GDP Growth by Production on Q2-2017</vt:lpstr>
      <vt:lpstr>Distribution of GDP Production on Q2-2017 </vt:lpstr>
      <vt:lpstr>Financial Institution and Capital Market in Indonesia</vt:lpstr>
      <vt:lpstr>General Conditions of Conventional Banks</vt:lpstr>
      <vt:lpstr>Rural Bank Performance Indicators</vt:lpstr>
      <vt:lpstr>Stock Trading by Foreign and Domestic Investors</vt:lpstr>
      <vt:lpstr>Bond Trading Transaction</vt:lpstr>
      <vt:lpstr>Number of Securities Companies</vt:lpstr>
      <vt:lpstr>Non Banking Assets from 2012-2016 (Rp Triliun)</vt:lpstr>
      <vt:lpstr>Number of Non Banking Institution at of 31st Dec 2016</vt:lpstr>
      <vt:lpstr>Invest Distr of Pension Funds 2012-2016 (Rp trillion)</vt:lpstr>
      <vt:lpstr>Assets, Liabilities, and Equity Growth of Finance Companies (Rp trillion)</vt:lpstr>
      <vt:lpstr>Islamic Financial Institution and Capital Market</vt:lpstr>
      <vt:lpstr>Sharia Banking Indicators</vt:lpstr>
      <vt:lpstr>Indonesia Sharia Stock Market Capitalization (Rp trillion)</vt:lpstr>
      <vt:lpstr>Corporate Sukuk Issuances</vt:lpstr>
      <vt:lpstr>Sharia Investment Funds Performance</vt:lpstr>
      <vt:lpstr>Outstanding Government Islamic Securities (SBSN) Performance</vt:lpstr>
      <vt:lpstr>Sharia Nonbank Financial Industry Asset Growth from 2012-2016 (Rp Billion)</vt:lpstr>
      <vt:lpstr>Number of Sharia Insurance Companies from 2012-2016</vt:lpstr>
      <vt:lpstr>Number of Sharia Finance Companies from 2012-2016</vt:lpstr>
      <vt:lpstr>Number of Sharia Special Financial Institution from 2012-2016</vt:lpstr>
      <vt:lpstr>Islamic Financial Institution in Indonesia based on Asset Ratio</vt:lpstr>
      <vt:lpstr>Islamic Finance in Indonesia’s National Account</vt:lpstr>
      <vt:lpstr>SECTORING AND SUBSECTORING</vt:lpstr>
      <vt:lpstr>PowerPoint Presentation</vt:lpstr>
      <vt:lpstr>PowerPoint Presentation</vt:lpstr>
      <vt:lpstr>PowerPoint Presentation</vt:lpstr>
      <vt:lpstr>PowerPoint Presentation</vt:lpstr>
      <vt:lpstr>Treatment of Islamic Financial Institution in Indonesia</vt:lpstr>
      <vt:lpstr>THANK YOU -STATISTICS INDONESIA- -BADAN PUSAT STATISTIK-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Sektor Finansial Indonesia</dc:title>
  <dc:creator>HANA DWI KRISTANTI</dc:creator>
  <cp:lastModifiedBy>Swe Mar Than</cp:lastModifiedBy>
  <cp:revision>95</cp:revision>
  <dcterms:created xsi:type="dcterms:W3CDTF">2017-05-07T05:28:16Z</dcterms:created>
  <dcterms:modified xsi:type="dcterms:W3CDTF">2017-10-17T14:42:07Z</dcterms:modified>
</cp:coreProperties>
</file>