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74" r:id="rId5"/>
    <p:sldId id="270" r:id="rId6"/>
    <p:sldId id="271" r:id="rId7"/>
    <p:sldId id="272" r:id="rId8"/>
    <p:sldId id="273" r:id="rId9"/>
    <p:sldId id="263" r:id="rId10"/>
    <p:sldId id="275" r:id="rId11"/>
    <p:sldId id="276" r:id="rId12"/>
    <p:sldId id="277" r:id="rId13"/>
    <p:sldId id="278" r:id="rId14"/>
    <p:sldId id="265" r:id="rId15"/>
    <p:sldId id="266" r:id="rId16"/>
    <p:sldId id="267" r:id="rId17"/>
    <p:sldId id="268" r:id="rId18"/>
    <p:sldId id="269" r:id="rId19"/>
    <p:sldId id="281" r:id="rId20"/>
    <p:sldId id="279" r:id="rId21"/>
    <p:sldId id="280"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422" y="-3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A5D7D8-484F-4533-BF24-6F21CF6C156F}" type="doc">
      <dgm:prSet loTypeId="urn:microsoft.com/office/officeart/2005/8/layout/hList2#1" loCatId="list" qsTypeId="urn:microsoft.com/office/officeart/2005/8/quickstyle/simple1" qsCatId="simple" csTypeId="urn:microsoft.com/office/officeart/2005/8/colors/accent1_2" csCatId="accent1" phldr="1"/>
      <dgm:spPr/>
      <dgm:t>
        <a:bodyPr/>
        <a:lstStyle/>
        <a:p>
          <a:endParaRPr lang="fr-FR"/>
        </a:p>
      </dgm:t>
    </dgm:pt>
    <dgm:pt modelId="{FC16555B-B932-4991-B79E-C39EAD9777BB}">
      <dgm:prSet phldrT="[Texte]" custT="1"/>
      <dgm:spPr/>
      <dgm:t>
        <a:bodyPr/>
        <a:lstStyle/>
        <a:p>
          <a:r>
            <a:rPr lang="fr-FR" sz="2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Business</a:t>
          </a:r>
          <a:endParaRPr lang="fr-FR" sz="2600" b="1" i="1" dirty="0">
            <a:latin typeface="Times New Roman" pitchFamily="18" charset="0"/>
            <a:cs typeface="Times New Roman" pitchFamily="18" charset="0"/>
          </a:endParaRPr>
        </a:p>
      </dgm:t>
    </dgm:pt>
    <dgm:pt modelId="{25F39922-A043-4FE4-B248-4B1A1A5407DE}" type="parTrans" cxnId="{862E658A-38A2-4024-A380-C638D1347AAF}">
      <dgm:prSet/>
      <dgm:spPr/>
      <dgm:t>
        <a:bodyPr/>
        <a:lstStyle/>
        <a:p>
          <a:endParaRPr lang="fr-FR"/>
        </a:p>
      </dgm:t>
    </dgm:pt>
    <dgm:pt modelId="{383234AC-1D9E-444D-B2EF-CA7D2EA1C2F9}" type="sibTrans" cxnId="{862E658A-38A2-4024-A380-C638D1347AAF}">
      <dgm:prSet/>
      <dgm:spPr/>
      <dgm:t>
        <a:bodyPr/>
        <a:lstStyle/>
        <a:p>
          <a:endParaRPr lang="fr-FR"/>
        </a:p>
      </dgm:t>
    </dgm:pt>
    <dgm:pt modelId="{72505B14-9ECC-4D44-8622-96F98F2EC7B0}">
      <dgm:prSet phldrT="[Texte]" custT="1"/>
      <dgm:spPr/>
      <dgm:t>
        <a:bodyPr/>
        <a:lstStyle/>
        <a:p>
          <a:pPr algn="r"/>
          <a:r>
            <a:rPr lang="fr-FR" sz="26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Household</a:t>
          </a:r>
          <a:r>
            <a:rPr lang="fr-MA" sz="2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a:t>
          </a:r>
          <a:r>
            <a:rPr lang="fr-FR" sz="2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2600" b="1" i="1" dirty="0">
            <a:latin typeface="Times New Roman" pitchFamily="18" charset="0"/>
            <a:cs typeface="Times New Roman" pitchFamily="18" charset="0"/>
          </a:endParaRPr>
        </a:p>
      </dgm:t>
    </dgm:pt>
    <dgm:pt modelId="{EB59F0A9-6FB7-41D4-955B-ED1BA4AEDE2F}" type="parTrans" cxnId="{B2A9D57C-2201-452C-918F-2814D4C7ED11}">
      <dgm:prSet/>
      <dgm:spPr/>
      <dgm:t>
        <a:bodyPr/>
        <a:lstStyle/>
        <a:p>
          <a:endParaRPr lang="fr-FR"/>
        </a:p>
      </dgm:t>
    </dgm:pt>
    <dgm:pt modelId="{D600A435-94B9-4E82-9099-88A26D5311B3}" type="sibTrans" cxnId="{B2A9D57C-2201-452C-918F-2814D4C7ED11}">
      <dgm:prSet/>
      <dgm:spPr/>
      <dgm:t>
        <a:bodyPr/>
        <a:lstStyle/>
        <a:p>
          <a:endParaRPr lang="fr-FR"/>
        </a:p>
      </dgm:t>
    </dgm:pt>
    <dgm:pt modelId="{E260B71F-8991-4E03-B03B-671662C46874}">
      <dgm:prSet phldrT="[Texte]" custT="1"/>
      <dgm:spPr/>
      <dgm:t>
        <a:bodyPr/>
        <a:lstStyle/>
        <a:p>
          <a:r>
            <a:rPr lang="fr-FR" sz="2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The </a:t>
          </a:r>
          <a:r>
            <a:rPr lang="fr-FR" sz="26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general</a:t>
          </a:r>
          <a:r>
            <a:rPr lang="fr-FR" sz="2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6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government</a:t>
          </a:r>
          <a:r>
            <a:rPr lang="fr-FR" sz="2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2600" b="1" i="1" dirty="0">
            <a:latin typeface="Times New Roman" pitchFamily="18" charset="0"/>
            <a:cs typeface="Times New Roman" pitchFamily="18" charset="0"/>
          </a:endParaRPr>
        </a:p>
      </dgm:t>
    </dgm:pt>
    <dgm:pt modelId="{6BD4F55A-83AD-4D2D-A4E0-4E8A1D147444}" type="parTrans" cxnId="{7C445865-27CD-4BD3-AE92-5897407AF41D}">
      <dgm:prSet/>
      <dgm:spPr/>
      <dgm:t>
        <a:bodyPr/>
        <a:lstStyle/>
        <a:p>
          <a:endParaRPr lang="fr-FR"/>
        </a:p>
      </dgm:t>
    </dgm:pt>
    <dgm:pt modelId="{2E0E5D96-6C97-4239-B912-E962B0CE02A8}" type="sibTrans" cxnId="{7C445865-27CD-4BD3-AE92-5897407AF41D}">
      <dgm:prSet/>
      <dgm:spPr/>
      <dgm:t>
        <a:bodyPr/>
        <a:lstStyle/>
        <a:p>
          <a:endParaRPr lang="fr-FR"/>
        </a:p>
      </dgm:t>
    </dgm:pt>
    <dgm:pt modelId="{CB7B9449-06C5-47BC-988F-DEFB96B5A5BF}">
      <dgm:prSet phldrT="[Texte]"/>
      <dgm:spPr>
        <a:solidFill>
          <a:schemeClr val="tx2">
            <a:lumMod val="20000"/>
            <a:lumOff val="80000"/>
          </a:schemeClr>
        </a:solidFill>
      </dgm:spPr>
      <dgm:t>
        <a:bodyPr/>
        <a:lstStyle/>
        <a:p>
          <a:pPr>
            <a:buNone/>
          </a:pPr>
          <a:r>
            <a:rPr lang="fr-MA"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W</a:t>
          </a:r>
          <a:r>
            <a:rPr lang="fr-FR"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hich</a:t>
          </a:r>
          <a:r>
            <a:rPr lang="fr-FR"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have an </a:t>
          </a:r>
          <a:r>
            <a:rPr lang="fr-FR"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accouting</a:t>
          </a:r>
          <a:r>
            <a:rPr lang="fr-MA"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FR" dirty="0"/>
        </a:p>
      </dgm:t>
    </dgm:pt>
    <dgm:pt modelId="{C935BCAB-1BFE-4E8E-94F5-3AD30308F76F}" type="parTrans" cxnId="{2B490A5A-7B31-435E-958A-B94276D551CA}">
      <dgm:prSet/>
      <dgm:spPr/>
      <dgm:t>
        <a:bodyPr/>
        <a:lstStyle/>
        <a:p>
          <a:endParaRPr lang="fr-FR"/>
        </a:p>
      </dgm:t>
    </dgm:pt>
    <dgm:pt modelId="{6094BC06-8A82-4E6E-A61B-19EBEDF02AC9}" type="sibTrans" cxnId="{2B490A5A-7B31-435E-958A-B94276D551CA}">
      <dgm:prSet/>
      <dgm:spPr/>
      <dgm:t>
        <a:bodyPr/>
        <a:lstStyle/>
        <a:p>
          <a:endParaRPr lang="fr-FR"/>
        </a:p>
      </dgm:t>
    </dgm:pt>
    <dgm:pt modelId="{1025D9E2-CE7E-4E3E-AC07-3A74C244467F}">
      <dgm:prSet phldrT="[Texte]"/>
      <dgm:spPr>
        <a:solidFill>
          <a:schemeClr val="tx2">
            <a:lumMod val="20000"/>
            <a:lumOff val="80000"/>
          </a:schemeClr>
        </a:solidFill>
      </dgm:spPr>
      <dgm:t>
        <a:bodyPr/>
        <a:lstStyle/>
        <a:p>
          <a:endParaRPr lang="fr-FR" dirty="0"/>
        </a:p>
      </dgm:t>
    </dgm:pt>
    <dgm:pt modelId="{F7497524-F9CD-49C6-9ED4-2F6AA0B40459}" type="parTrans" cxnId="{172A42A6-FE96-483B-A425-D1B2BE2052B9}">
      <dgm:prSet/>
      <dgm:spPr/>
      <dgm:t>
        <a:bodyPr/>
        <a:lstStyle/>
        <a:p>
          <a:endParaRPr lang="fr-FR"/>
        </a:p>
      </dgm:t>
    </dgm:pt>
    <dgm:pt modelId="{B54C9168-0698-46D4-862F-79ABEEC4FB5E}" type="sibTrans" cxnId="{172A42A6-FE96-483B-A425-D1B2BE2052B9}">
      <dgm:prSet/>
      <dgm:spPr/>
      <dgm:t>
        <a:bodyPr/>
        <a:lstStyle/>
        <a:p>
          <a:endParaRPr lang="fr-FR"/>
        </a:p>
      </dgm:t>
    </dgm:pt>
    <dgm:pt modelId="{4B9CA96A-068C-45E8-BB89-DCEBBCA9A3E7}">
      <dgm:prSet phldrT="[Texte]"/>
      <dgm:spPr>
        <a:solidFill>
          <a:schemeClr val="tx2">
            <a:lumMod val="20000"/>
            <a:lumOff val="80000"/>
          </a:schemeClr>
        </a:solidFill>
      </dgm:spPr>
      <dgm:t>
        <a:bodyPr/>
        <a:lstStyle/>
        <a:p>
          <a:r>
            <a:rPr lang="fr-FR"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The Business Survey </a:t>
          </a:r>
          <a:r>
            <a:rPr lang="fr-MA"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 </a:t>
          </a:r>
          <a:endParaRPr lang="fr-FR" b="1" i="1" dirty="0">
            <a:solidFill>
              <a:schemeClr val="tx1"/>
            </a:solidFill>
            <a:latin typeface="Times New Roman" pitchFamily="18" charset="0"/>
            <a:cs typeface="Times New Roman" pitchFamily="18" charset="0"/>
          </a:endParaRPr>
        </a:p>
      </dgm:t>
    </dgm:pt>
    <dgm:pt modelId="{697854E0-4F08-4422-9380-851C8CBB9154}" type="parTrans" cxnId="{90570F42-40E2-4C42-A868-C8AD3FB16835}">
      <dgm:prSet/>
      <dgm:spPr/>
      <dgm:t>
        <a:bodyPr/>
        <a:lstStyle/>
        <a:p>
          <a:endParaRPr lang="fr-FR"/>
        </a:p>
      </dgm:t>
    </dgm:pt>
    <dgm:pt modelId="{3D257395-857B-4E08-BF6A-CCA789CDBFDB}" type="sibTrans" cxnId="{90570F42-40E2-4C42-A868-C8AD3FB16835}">
      <dgm:prSet/>
      <dgm:spPr/>
      <dgm:t>
        <a:bodyPr/>
        <a:lstStyle/>
        <a:p>
          <a:endParaRPr lang="fr-FR"/>
        </a:p>
      </dgm:t>
    </dgm:pt>
    <dgm:pt modelId="{3456CEAD-BBF5-45B5-9DE7-FC10489E520F}">
      <dgm:prSet phldrT="[Texte]"/>
      <dgm:spPr>
        <a:solidFill>
          <a:schemeClr val="accent5"/>
        </a:solidFill>
      </dgm:spPr>
      <dgm:t>
        <a:bodyPr/>
        <a:lstStyle/>
        <a:p>
          <a:pPr algn="l"/>
          <a:endParaRPr lang="fr-FR" dirty="0"/>
        </a:p>
      </dgm:t>
    </dgm:pt>
    <dgm:pt modelId="{7AEA645C-9B6B-4347-B7B8-5B4FBC625B55}" type="parTrans" cxnId="{4906D81F-A49C-499B-B215-336973A04A66}">
      <dgm:prSet/>
      <dgm:spPr/>
      <dgm:t>
        <a:bodyPr/>
        <a:lstStyle/>
        <a:p>
          <a:endParaRPr lang="fr-FR"/>
        </a:p>
      </dgm:t>
    </dgm:pt>
    <dgm:pt modelId="{48EB33F0-1982-423F-A26D-6A7CA061C664}" type="sibTrans" cxnId="{4906D81F-A49C-499B-B215-336973A04A66}">
      <dgm:prSet/>
      <dgm:spPr/>
      <dgm:t>
        <a:bodyPr/>
        <a:lstStyle/>
        <a:p>
          <a:endParaRPr lang="fr-FR"/>
        </a:p>
      </dgm:t>
    </dgm:pt>
    <dgm:pt modelId="{02809F63-FD43-4075-A1B0-B0DF0595F9B2}">
      <dgm:prSet phldrT="[Texte]"/>
      <dgm:spPr>
        <a:solidFill>
          <a:srgbClr val="CCECFF"/>
        </a:solidFill>
      </dgm:spPr>
      <dgm:t>
        <a:bodyPr/>
        <a:lstStyle/>
        <a:p>
          <a:endParaRPr lang="fr-FR" dirty="0"/>
        </a:p>
      </dgm:t>
    </dgm:pt>
    <dgm:pt modelId="{4C40BCF3-008F-4542-B191-F27CA37C87FA}" type="parTrans" cxnId="{7A38A1B5-1359-4411-B8EF-83ABE7186FDE}">
      <dgm:prSet/>
      <dgm:spPr/>
      <dgm:t>
        <a:bodyPr/>
        <a:lstStyle/>
        <a:p>
          <a:endParaRPr lang="fr-FR"/>
        </a:p>
      </dgm:t>
    </dgm:pt>
    <dgm:pt modelId="{3FE81B15-89FA-4F13-B2F9-66DFF2B73BE4}" type="sibTrans" cxnId="{7A38A1B5-1359-4411-B8EF-83ABE7186FDE}">
      <dgm:prSet/>
      <dgm:spPr/>
      <dgm:t>
        <a:bodyPr/>
        <a:lstStyle/>
        <a:p>
          <a:endParaRPr lang="fr-FR"/>
        </a:p>
      </dgm:t>
    </dgm:pt>
    <dgm:pt modelId="{E85BD9DA-945D-484F-B207-1168F562818D}">
      <dgm:prSet phldrT="[Texte]"/>
      <dgm:spPr>
        <a:solidFill>
          <a:schemeClr val="tx2">
            <a:lumMod val="20000"/>
            <a:lumOff val="80000"/>
          </a:schemeClr>
        </a:solidFill>
      </dgm:spPr>
      <dgm:t>
        <a:bodyPr/>
        <a:lstStyle/>
        <a:p>
          <a:pPr>
            <a:buNone/>
          </a:pPr>
          <a:endParaRPr lang="fr-FR" dirty="0"/>
        </a:p>
      </dgm:t>
    </dgm:pt>
    <dgm:pt modelId="{E6510BBB-1B8F-44E3-85FC-5937B6F12142}" type="parTrans" cxnId="{350F535F-BD79-4D69-BC1C-E274B4A67782}">
      <dgm:prSet/>
      <dgm:spPr/>
      <dgm:t>
        <a:bodyPr/>
        <a:lstStyle/>
        <a:p>
          <a:endParaRPr lang="fr-FR"/>
        </a:p>
      </dgm:t>
    </dgm:pt>
    <dgm:pt modelId="{4AEEFDD2-3414-4916-BD86-37F7987A2861}" type="sibTrans" cxnId="{350F535F-BD79-4D69-BC1C-E274B4A67782}">
      <dgm:prSet/>
      <dgm:spPr/>
      <dgm:t>
        <a:bodyPr/>
        <a:lstStyle/>
        <a:p>
          <a:endParaRPr lang="fr-FR"/>
        </a:p>
      </dgm:t>
    </dgm:pt>
    <dgm:pt modelId="{A29A1923-4EEA-47A0-B2CF-2E19B207AB26}">
      <dgm:prSet phldrT="[Texte]"/>
      <dgm:spPr>
        <a:solidFill>
          <a:schemeClr val="tx2">
            <a:lumMod val="20000"/>
            <a:lumOff val="80000"/>
          </a:schemeClr>
        </a:solidFill>
      </dgm:spPr>
      <dgm:t>
        <a:bodyPr/>
        <a:lstStyle/>
        <a:p>
          <a:pPr>
            <a:buNone/>
          </a:pPr>
          <a:r>
            <a:rPr lang="fr-FR"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others</a:t>
          </a:r>
          <a:r>
            <a:rPr lang="fr-FR"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without</a:t>
          </a:r>
          <a:r>
            <a:rPr lang="fr-FR"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accounting</a:t>
          </a:r>
          <a:r>
            <a:rPr lang="fr-MA"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r>
            <a:rPr lang="fr-FR"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MA"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r>
            <a:rPr lang="fr-FR"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informal</a:t>
          </a:r>
          <a:r>
            <a:rPr lang="fr-FR"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sector</a:t>
          </a:r>
          <a:r>
            <a:rPr lang="fr-MA"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FR" dirty="0"/>
        </a:p>
      </dgm:t>
    </dgm:pt>
    <dgm:pt modelId="{7856473E-78ED-4D0B-AC54-C4049FC0730C}" type="parTrans" cxnId="{17E95A43-C228-47C2-AF91-0E4E13C701A5}">
      <dgm:prSet/>
      <dgm:spPr/>
      <dgm:t>
        <a:bodyPr/>
        <a:lstStyle/>
        <a:p>
          <a:endParaRPr lang="fr-FR"/>
        </a:p>
      </dgm:t>
    </dgm:pt>
    <dgm:pt modelId="{5BE516CE-B98E-4469-B3E4-5E956BE574F3}" type="sibTrans" cxnId="{17E95A43-C228-47C2-AF91-0E4E13C701A5}">
      <dgm:prSet/>
      <dgm:spPr/>
      <dgm:t>
        <a:bodyPr/>
        <a:lstStyle/>
        <a:p>
          <a:endParaRPr lang="fr-FR"/>
        </a:p>
      </dgm:t>
    </dgm:pt>
    <dgm:pt modelId="{20917B0F-5922-4304-9CC2-82227B5FFA5B}">
      <dgm:prSet/>
      <dgm:spPr/>
      <dgm:t>
        <a:bodyPr/>
        <a:lstStyle/>
        <a:p>
          <a:pPr algn="l"/>
          <a:r>
            <a:rPr lang="fr-FR"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Household</a:t>
          </a:r>
          <a:r>
            <a:rPr lang="fr-FR"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Living Standard Survey</a:t>
          </a:r>
          <a:r>
            <a:rPr lang="fr-MA"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t>
          </a:r>
          <a:endParaRPr lang="fr-MA"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dgm:t>
    </dgm:pt>
    <dgm:pt modelId="{5978279B-A609-454D-80B6-C3121E512A14}" type="parTrans" cxnId="{F3A6AB89-325B-4FF5-8BD0-8C20C9C52C79}">
      <dgm:prSet/>
      <dgm:spPr/>
      <dgm:t>
        <a:bodyPr/>
        <a:lstStyle/>
        <a:p>
          <a:endParaRPr lang="fr-FR"/>
        </a:p>
      </dgm:t>
    </dgm:pt>
    <dgm:pt modelId="{7FA983A1-E838-4298-A62F-8A96764C3CDC}" type="sibTrans" cxnId="{F3A6AB89-325B-4FF5-8BD0-8C20C9C52C79}">
      <dgm:prSet/>
      <dgm:spPr/>
      <dgm:t>
        <a:bodyPr/>
        <a:lstStyle/>
        <a:p>
          <a:endParaRPr lang="fr-FR"/>
        </a:p>
      </dgm:t>
    </dgm:pt>
    <dgm:pt modelId="{2DA92F75-7591-4A64-B711-0EE012CE9F51}">
      <dgm:prSet/>
      <dgm:spPr/>
      <dgm:t>
        <a:bodyPr/>
        <a:lstStyle/>
        <a:p>
          <a:pPr algn="l"/>
          <a:r>
            <a:rPr lang="fr-FR"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Household</a:t>
          </a:r>
          <a:r>
            <a:rPr lang="fr-FR"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Consumption</a:t>
          </a:r>
          <a:r>
            <a:rPr lang="fr-FR"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and </a:t>
          </a:r>
          <a:r>
            <a:rPr lang="fr-FR"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Expenditure</a:t>
          </a:r>
          <a:r>
            <a:rPr lang="fr-FR"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Survey</a:t>
          </a:r>
          <a:r>
            <a:rPr lang="fr-MA"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t>
          </a:r>
          <a:endParaRPr lang="fr-FR" dirty="0"/>
        </a:p>
      </dgm:t>
    </dgm:pt>
    <dgm:pt modelId="{57E92F77-0FBF-4B83-AA8F-AD75129755C4}" type="parTrans" cxnId="{4AA5D2FA-5428-4B9A-BF76-70CE11CB1000}">
      <dgm:prSet/>
      <dgm:spPr/>
      <dgm:t>
        <a:bodyPr/>
        <a:lstStyle/>
        <a:p>
          <a:endParaRPr lang="fr-FR"/>
        </a:p>
      </dgm:t>
    </dgm:pt>
    <dgm:pt modelId="{D2DA48CD-44FB-43D9-851B-AF9857D63ECB}" type="sibTrans" cxnId="{4AA5D2FA-5428-4B9A-BF76-70CE11CB1000}">
      <dgm:prSet/>
      <dgm:spPr/>
      <dgm:t>
        <a:bodyPr/>
        <a:lstStyle/>
        <a:p>
          <a:endParaRPr lang="fr-FR"/>
        </a:p>
      </dgm:t>
    </dgm:pt>
    <dgm:pt modelId="{30E3F126-81D3-4B43-B97A-7B7BFDDB1EAE}">
      <dgm:prSet/>
      <dgm:spPr/>
      <dgm:t>
        <a:bodyPr/>
        <a:lstStyle/>
        <a:p>
          <a:pPr algn="l"/>
          <a:endParaRPr lang="fr-MA"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dgm:t>
    </dgm:pt>
    <dgm:pt modelId="{6A297051-AED5-41C0-AB1D-DC0A4F94A356}" type="parTrans" cxnId="{FA493DB1-5581-4708-BB56-80D7335BC74C}">
      <dgm:prSet/>
      <dgm:spPr/>
      <dgm:t>
        <a:bodyPr/>
        <a:lstStyle/>
        <a:p>
          <a:endParaRPr lang="fr-FR"/>
        </a:p>
      </dgm:t>
    </dgm:pt>
    <dgm:pt modelId="{450DE2F4-205A-4003-9D2A-57341971010E}" type="sibTrans" cxnId="{FA493DB1-5581-4708-BB56-80D7335BC74C}">
      <dgm:prSet/>
      <dgm:spPr/>
      <dgm:t>
        <a:bodyPr/>
        <a:lstStyle/>
        <a:p>
          <a:endParaRPr lang="fr-FR"/>
        </a:p>
      </dgm:t>
    </dgm:pt>
    <dgm:pt modelId="{1E1E985B-0652-4C33-9A57-8FC645DA691B}">
      <dgm:prSet/>
      <dgm:spPr/>
      <dgm:t>
        <a:bodyPr/>
        <a:lstStyle/>
        <a:p>
          <a:r>
            <a:rPr lang="fr-FR"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Investment Survey</a:t>
          </a:r>
          <a:r>
            <a:rPr lang="fr-MA"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FR" dirty="0"/>
        </a:p>
      </dgm:t>
    </dgm:pt>
    <dgm:pt modelId="{7FA2E858-F2AE-403B-848A-F3CE2B62D6FA}" type="parTrans" cxnId="{B8A33379-56A7-47FA-AE3B-7448EEBD85FF}">
      <dgm:prSet/>
      <dgm:spPr/>
      <dgm:t>
        <a:bodyPr/>
        <a:lstStyle/>
        <a:p>
          <a:endParaRPr lang="fr-FR"/>
        </a:p>
      </dgm:t>
    </dgm:pt>
    <dgm:pt modelId="{E9C2F8DC-674F-4F32-8240-03882EDA0888}" type="sibTrans" cxnId="{B8A33379-56A7-47FA-AE3B-7448EEBD85FF}">
      <dgm:prSet/>
      <dgm:spPr/>
      <dgm:t>
        <a:bodyPr/>
        <a:lstStyle/>
        <a:p>
          <a:endParaRPr lang="fr-FR"/>
        </a:p>
      </dgm:t>
    </dgm:pt>
    <dgm:pt modelId="{E2C71E18-126D-4B9E-89E4-7B264F2CDF6A}" type="pres">
      <dgm:prSet presAssocID="{59A5D7D8-484F-4533-BF24-6F21CF6C156F}" presName="linearFlow" presStyleCnt="0">
        <dgm:presLayoutVars>
          <dgm:dir/>
          <dgm:animLvl val="lvl"/>
          <dgm:resizeHandles/>
        </dgm:presLayoutVars>
      </dgm:prSet>
      <dgm:spPr/>
      <dgm:t>
        <a:bodyPr/>
        <a:lstStyle/>
        <a:p>
          <a:endParaRPr lang="fr-FR"/>
        </a:p>
      </dgm:t>
    </dgm:pt>
    <dgm:pt modelId="{14DA7AB6-A41E-4FC1-AE96-91095CB162DC}" type="pres">
      <dgm:prSet presAssocID="{FC16555B-B932-4991-B79E-C39EAD9777BB}" presName="compositeNode" presStyleCnt="0">
        <dgm:presLayoutVars>
          <dgm:bulletEnabled val="1"/>
        </dgm:presLayoutVars>
      </dgm:prSet>
      <dgm:spPr/>
    </dgm:pt>
    <dgm:pt modelId="{4C2A7339-6C8B-4B2D-96E9-4571FD22D24B}" type="pres">
      <dgm:prSet presAssocID="{FC16555B-B932-4991-B79E-C39EAD9777BB}" presName="image" presStyleLbl="fgImgPlace1" presStyleIdx="0" presStyleCnt="3"/>
      <dgm:spPr>
        <a:blipFill rotWithShape="1">
          <a:blip xmlns:r="http://schemas.openxmlformats.org/officeDocument/2006/relationships" r:embed="rId1"/>
          <a:srcRect/>
          <a:stretch>
            <a:fillRect/>
          </a:stretch>
        </a:blipFill>
      </dgm:spPr>
    </dgm:pt>
    <dgm:pt modelId="{392ADCA1-91B9-45A5-9633-15A1B72117E9}" type="pres">
      <dgm:prSet presAssocID="{FC16555B-B932-4991-B79E-C39EAD9777BB}" presName="childNode" presStyleLbl="node1" presStyleIdx="0" presStyleCnt="3">
        <dgm:presLayoutVars>
          <dgm:bulletEnabled val="1"/>
        </dgm:presLayoutVars>
      </dgm:prSet>
      <dgm:spPr/>
      <dgm:t>
        <a:bodyPr/>
        <a:lstStyle/>
        <a:p>
          <a:endParaRPr lang="fr-FR"/>
        </a:p>
      </dgm:t>
    </dgm:pt>
    <dgm:pt modelId="{C1FB5DEC-8E83-427F-95CC-02D13E357ADD}" type="pres">
      <dgm:prSet presAssocID="{FC16555B-B932-4991-B79E-C39EAD9777BB}" presName="parentNode" presStyleLbl="revTx" presStyleIdx="0" presStyleCnt="3" custLinFactNeighborY="9838">
        <dgm:presLayoutVars>
          <dgm:chMax val="0"/>
          <dgm:bulletEnabled val="1"/>
        </dgm:presLayoutVars>
      </dgm:prSet>
      <dgm:spPr/>
      <dgm:t>
        <a:bodyPr/>
        <a:lstStyle/>
        <a:p>
          <a:endParaRPr lang="fr-FR"/>
        </a:p>
      </dgm:t>
    </dgm:pt>
    <dgm:pt modelId="{3E770ACE-8E13-4AF1-B715-2D91356D41DE}" type="pres">
      <dgm:prSet presAssocID="{383234AC-1D9E-444D-B2EF-CA7D2EA1C2F9}" presName="sibTrans" presStyleCnt="0"/>
      <dgm:spPr/>
    </dgm:pt>
    <dgm:pt modelId="{C48CBDAD-5901-446C-9952-F9A577FF7F36}" type="pres">
      <dgm:prSet presAssocID="{72505B14-9ECC-4D44-8622-96F98F2EC7B0}" presName="compositeNode" presStyleCnt="0">
        <dgm:presLayoutVars>
          <dgm:bulletEnabled val="1"/>
        </dgm:presLayoutVars>
      </dgm:prSet>
      <dgm:spPr/>
    </dgm:pt>
    <dgm:pt modelId="{1AA3B41D-FF6A-4914-8C36-DF6751699F96}" type="pres">
      <dgm:prSet presAssocID="{72505B14-9ECC-4D44-8622-96F98F2EC7B0}" presName="image" presStyleLbl="fgImgPlace1" presStyleIdx="1" presStyleCnt="3"/>
      <dgm:spPr>
        <a:blipFill>
          <a:blip xmlns:r="http://schemas.openxmlformats.org/officeDocument/2006/relationships" r:embed="rId2">
            <a:extLst>
              <a:ext uri="{28A0092B-C50C-407E-A947-70E740481C1C}">
                <a14:useLocalDpi xmlns="" xmlns:a14="http://schemas.microsoft.com/office/drawing/2010/main" val="0"/>
              </a:ext>
            </a:extLst>
          </a:blip>
          <a:srcRect/>
          <a:stretch>
            <a:fillRect l="-12000" r="-12000"/>
          </a:stretch>
        </a:blipFill>
      </dgm:spPr>
    </dgm:pt>
    <dgm:pt modelId="{C327DC58-9688-45EA-A4F2-6D74AD852B24}" type="pres">
      <dgm:prSet presAssocID="{72505B14-9ECC-4D44-8622-96F98F2EC7B0}" presName="childNode" presStyleLbl="node1" presStyleIdx="1" presStyleCnt="3" custScaleX="96207" custLinFactNeighborX="886">
        <dgm:presLayoutVars>
          <dgm:bulletEnabled val="1"/>
        </dgm:presLayoutVars>
      </dgm:prSet>
      <dgm:spPr/>
      <dgm:t>
        <a:bodyPr/>
        <a:lstStyle/>
        <a:p>
          <a:endParaRPr lang="fr-FR"/>
        </a:p>
      </dgm:t>
    </dgm:pt>
    <dgm:pt modelId="{55637601-3CA9-4D0C-BE3A-50255E9D02D1}" type="pres">
      <dgm:prSet presAssocID="{72505B14-9ECC-4D44-8622-96F98F2EC7B0}" presName="parentNode" presStyleLbl="revTx" presStyleIdx="1" presStyleCnt="3" custLinFactNeighborY="9838">
        <dgm:presLayoutVars>
          <dgm:chMax val="0"/>
          <dgm:bulletEnabled val="1"/>
        </dgm:presLayoutVars>
      </dgm:prSet>
      <dgm:spPr/>
      <dgm:t>
        <a:bodyPr/>
        <a:lstStyle/>
        <a:p>
          <a:endParaRPr lang="fr-FR"/>
        </a:p>
      </dgm:t>
    </dgm:pt>
    <dgm:pt modelId="{78D0DBED-97FA-46B5-99DD-6A20FD93BEC5}" type="pres">
      <dgm:prSet presAssocID="{D600A435-94B9-4E82-9099-88A26D5311B3}" presName="sibTrans" presStyleCnt="0"/>
      <dgm:spPr/>
    </dgm:pt>
    <dgm:pt modelId="{D74A8CFE-E730-4C01-A651-AD127D932A1D}" type="pres">
      <dgm:prSet presAssocID="{E260B71F-8991-4E03-B03B-671662C46874}" presName="compositeNode" presStyleCnt="0">
        <dgm:presLayoutVars>
          <dgm:bulletEnabled val="1"/>
        </dgm:presLayoutVars>
      </dgm:prSet>
      <dgm:spPr/>
    </dgm:pt>
    <dgm:pt modelId="{CAEBF522-42BF-444C-8191-0C469B657263}" type="pres">
      <dgm:prSet presAssocID="{E260B71F-8991-4E03-B03B-671662C46874}" presName="image" presStyleLbl="fgImgPlace1" presStyleIdx="2" presStyleCnt="3"/>
      <dgm:spPr>
        <a:blipFill>
          <a:blip xmlns:r="http://schemas.openxmlformats.org/officeDocument/2006/relationships" r:embed="rId3">
            <a:extLst>
              <a:ext uri="{28A0092B-C50C-407E-A947-70E740481C1C}">
                <a14:useLocalDpi xmlns="" xmlns:a14="http://schemas.microsoft.com/office/drawing/2010/main" val="0"/>
              </a:ext>
            </a:extLst>
          </a:blip>
          <a:srcRect/>
          <a:stretch>
            <a:fillRect l="-24000" r="-24000"/>
          </a:stretch>
        </a:blipFill>
      </dgm:spPr>
    </dgm:pt>
    <dgm:pt modelId="{3107FC46-6C4B-49A7-A069-E69912B91753}" type="pres">
      <dgm:prSet presAssocID="{E260B71F-8991-4E03-B03B-671662C46874}" presName="childNode" presStyleLbl="node1" presStyleIdx="2" presStyleCnt="3">
        <dgm:presLayoutVars>
          <dgm:bulletEnabled val="1"/>
        </dgm:presLayoutVars>
      </dgm:prSet>
      <dgm:spPr/>
      <dgm:t>
        <a:bodyPr/>
        <a:lstStyle/>
        <a:p>
          <a:endParaRPr lang="fr-FR"/>
        </a:p>
      </dgm:t>
    </dgm:pt>
    <dgm:pt modelId="{0E2DC9BE-8008-4392-A43E-FD4A1DC52CE5}" type="pres">
      <dgm:prSet presAssocID="{E260B71F-8991-4E03-B03B-671662C46874}" presName="parentNode" presStyleLbl="revTx" presStyleIdx="2" presStyleCnt="3" custLinFactNeighborY="5030">
        <dgm:presLayoutVars>
          <dgm:chMax val="0"/>
          <dgm:bulletEnabled val="1"/>
        </dgm:presLayoutVars>
      </dgm:prSet>
      <dgm:spPr/>
      <dgm:t>
        <a:bodyPr/>
        <a:lstStyle/>
        <a:p>
          <a:endParaRPr lang="fr-FR"/>
        </a:p>
      </dgm:t>
    </dgm:pt>
  </dgm:ptLst>
  <dgm:cxnLst>
    <dgm:cxn modelId="{63DF4B30-F497-40D8-88AC-20E4ABCBAD21}" type="presOf" srcId="{02809F63-FD43-4075-A1B0-B0DF0595F9B2}" destId="{3107FC46-6C4B-49A7-A069-E69912B91753}" srcOrd="0" destOrd="0" presId="urn:microsoft.com/office/officeart/2005/8/layout/hList2#1"/>
    <dgm:cxn modelId="{D4296B83-C3DC-4923-966C-304E4432C4D0}" type="presOf" srcId="{72505B14-9ECC-4D44-8622-96F98F2EC7B0}" destId="{55637601-3CA9-4D0C-BE3A-50255E9D02D1}" srcOrd="0" destOrd="0" presId="urn:microsoft.com/office/officeart/2005/8/layout/hList2#1"/>
    <dgm:cxn modelId="{8BE62854-5A38-4C0F-AE6A-AD322D8691D1}" type="presOf" srcId="{1E1E985B-0652-4C33-9A57-8FC645DA691B}" destId="{3107FC46-6C4B-49A7-A069-E69912B91753}" srcOrd="0" destOrd="1" presId="urn:microsoft.com/office/officeart/2005/8/layout/hList2#1"/>
    <dgm:cxn modelId="{1CF7F6EB-40C6-4684-BCA3-F09C1B378F7D}" type="presOf" srcId="{3456CEAD-BBF5-45B5-9DE7-FC10489E520F}" destId="{C327DC58-9688-45EA-A4F2-6D74AD852B24}" srcOrd="0" destOrd="0" presId="urn:microsoft.com/office/officeart/2005/8/layout/hList2#1"/>
    <dgm:cxn modelId="{81AC632E-B644-4E2C-A8DC-7ABF09220C87}" type="presOf" srcId="{E260B71F-8991-4E03-B03B-671662C46874}" destId="{0E2DC9BE-8008-4392-A43E-FD4A1DC52CE5}" srcOrd="0" destOrd="0" presId="urn:microsoft.com/office/officeart/2005/8/layout/hList2#1"/>
    <dgm:cxn modelId="{7C445865-27CD-4BD3-AE92-5897407AF41D}" srcId="{59A5D7D8-484F-4533-BF24-6F21CF6C156F}" destId="{E260B71F-8991-4E03-B03B-671662C46874}" srcOrd="2" destOrd="0" parTransId="{6BD4F55A-83AD-4D2D-A4E0-4E8A1D147444}" sibTransId="{2E0E5D96-6C97-4239-B912-E962B0CE02A8}"/>
    <dgm:cxn modelId="{27D0DF10-8B43-495B-8E22-B83A74AF67FA}" type="presOf" srcId="{2DA92F75-7591-4A64-B711-0EE012CE9F51}" destId="{C327DC58-9688-45EA-A4F2-6D74AD852B24}" srcOrd="0" destOrd="3" presId="urn:microsoft.com/office/officeart/2005/8/layout/hList2#1"/>
    <dgm:cxn modelId="{2B490A5A-7B31-435E-958A-B94276D551CA}" srcId="{FC16555B-B932-4991-B79E-C39EAD9777BB}" destId="{CB7B9449-06C5-47BC-988F-DEFB96B5A5BF}" srcOrd="2" destOrd="0" parTransId="{C935BCAB-1BFE-4E8E-94F5-3AD30308F76F}" sibTransId="{6094BC06-8A82-4E6E-A61B-19EBEDF02AC9}"/>
    <dgm:cxn modelId="{862E658A-38A2-4024-A380-C638D1347AAF}" srcId="{59A5D7D8-484F-4533-BF24-6F21CF6C156F}" destId="{FC16555B-B932-4991-B79E-C39EAD9777BB}" srcOrd="0" destOrd="0" parTransId="{25F39922-A043-4FE4-B248-4B1A1A5407DE}" sibTransId="{383234AC-1D9E-444D-B2EF-CA7D2EA1C2F9}"/>
    <dgm:cxn modelId="{172A42A6-FE96-483B-A425-D1B2BE2052B9}" srcId="{FC16555B-B932-4991-B79E-C39EAD9777BB}" destId="{1025D9E2-CE7E-4E3E-AC07-3A74C244467F}" srcOrd="1" destOrd="0" parTransId="{F7497524-F9CD-49C6-9ED4-2F6AA0B40459}" sibTransId="{B54C9168-0698-46D4-862F-79ABEEC4FB5E}"/>
    <dgm:cxn modelId="{4906D81F-A49C-499B-B215-336973A04A66}" srcId="{72505B14-9ECC-4D44-8622-96F98F2EC7B0}" destId="{3456CEAD-BBF5-45B5-9DE7-FC10489E520F}" srcOrd="0" destOrd="0" parTransId="{7AEA645C-9B6B-4347-B7B8-5B4FBC625B55}" sibTransId="{48EB33F0-1982-423F-A26D-6A7CA061C664}"/>
    <dgm:cxn modelId="{7CF212BC-4677-4A4C-A6A1-F62A37564AB5}" type="presOf" srcId="{1025D9E2-CE7E-4E3E-AC07-3A74C244467F}" destId="{392ADCA1-91B9-45A5-9633-15A1B72117E9}" srcOrd="0" destOrd="1" presId="urn:microsoft.com/office/officeart/2005/8/layout/hList2#1"/>
    <dgm:cxn modelId="{B2A9D57C-2201-452C-918F-2814D4C7ED11}" srcId="{59A5D7D8-484F-4533-BF24-6F21CF6C156F}" destId="{72505B14-9ECC-4D44-8622-96F98F2EC7B0}" srcOrd="1" destOrd="0" parTransId="{EB59F0A9-6FB7-41D4-955B-ED1BA4AEDE2F}" sibTransId="{D600A435-94B9-4E82-9099-88A26D5311B3}"/>
    <dgm:cxn modelId="{4AA5D2FA-5428-4B9A-BF76-70CE11CB1000}" srcId="{72505B14-9ECC-4D44-8622-96F98F2EC7B0}" destId="{2DA92F75-7591-4A64-B711-0EE012CE9F51}" srcOrd="3" destOrd="0" parTransId="{57E92F77-0FBF-4B83-AA8F-AD75129755C4}" sibTransId="{D2DA48CD-44FB-43D9-851B-AF9857D63ECB}"/>
    <dgm:cxn modelId="{90570F42-40E2-4C42-A868-C8AD3FB16835}" srcId="{FC16555B-B932-4991-B79E-C39EAD9777BB}" destId="{4B9CA96A-068C-45E8-BB89-DCEBBCA9A3E7}" srcOrd="0" destOrd="0" parTransId="{697854E0-4F08-4422-9380-851C8CBB9154}" sibTransId="{3D257395-857B-4E08-BF6A-CCA789CDBFDB}"/>
    <dgm:cxn modelId="{73B85014-CD23-4693-8956-4F4C9B5AE2EE}" type="presOf" srcId="{FC16555B-B932-4991-B79E-C39EAD9777BB}" destId="{C1FB5DEC-8E83-427F-95CC-02D13E357ADD}" srcOrd="0" destOrd="0" presId="urn:microsoft.com/office/officeart/2005/8/layout/hList2#1"/>
    <dgm:cxn modelId="{765B2CA4-96CB-47BC-AA3C-7E2AA37D4C5B}" type="presOf" srcId="{4B9CA96A-068C-45E8-BB89-DCEBBCA9A3E7}" destId="{392ADCA1-91B9-45A5-9633-15A1B72117E9}" srcOrd="0" destOrd="0" presId="urn:microsoft.com/office/officeart/2005/8/layout/hList2#1"/>
    <dgm:cxn modelId="{B8570233-4CCB-4438-A9AA-35E6FE7A6F85}" type="presOf" srcId="{20917B0F-5922-4304-9CC2-82227B5FFA5B}" destId="{C327DC58-9688-45EA-A4F2-6D74AD852B24}" srcOrd="0" destOrd="1" presId="urn:microsoft.com/office/officeart/2005/8/layout/hList2#1"/>
    <dgm:cxn modelId="{6FA02FC1-E5BB-4798-8363-2F2CFE315CB3}" type="presOf" srcId="{A29A1923-4EEA-47A0-B2CF-2E19B207AB26}" destId="{392ADCA1-91B9-45A5-9633-15A1B72117E9}" srcOrd="0" destOrd="4" presId="urn:microsoft.com/office/officeart/2005/8/layout/hList2#1"/>
    <dgm:cxn modelId="{F3A6AB89-325B-4FF5-8BD0-8C20C9C52C79}" srcId="{72505B14-9ECC-4D44-8622-96F98F2EC7B0}" destId="{20917B0F-5922-4304-9CC2-82227B5FFA5B}" srcOrd="1" destOrd="0" parTransId="{5978279B-A609-454D-80B6-C3121E512A14}" sibTransId="{7FA983A1-E838-4298-A62F-8A96764C3CDC}"/>
    <dgm:cxn modelId="{B8A33379-56A7-47FA-AE3B-7448EEBD85FF}" srcId="{E260B71F-8991-4E03-B03B-671662C46874}" destId="{1E1E985B-0652-4C33-9A57-8FC645DA691B}" srcOrd="1" destOrd="0" parTransId="{7FA2E858-F2AE-403B-848A-F3CE2B62D6FA}" sibTransId="{E9C2F8DC-674F-4F32-8240-03882EDA0888}"/>
    <dgm:cxn modelId="{FA493DB1-5581-4708-BB56-80D7335BC74C}" srcId="{72505B14-9ECC-4D44-8622-96F98F2EC7B0}" destId="{30E3F126-81D3-4B43-B97A-7B7BFDDB1EAE}" srcOrd="2" destOrd="0" parTransId="{6A297051-AED5-41C0-AB1D-DC0A4F94A356}" sibTransId="{450DE2F4-205A-4003-9D2A-57341971010E}"/>
    <dgm:cxn modelId="{3DBB66A5-99E8-4829-B34D-03E5D1FD18AD}" type="presOf" srcId="{E85BD9DA-945D-484F-B207-1168F562818D}" destId="{392ADCA1-91B9-45A5-9633-15A1B72117E9}" srcOrd="0" destOrd="3" presId="urn:microsoft.com/office/officeart/2005/8/layout/hList2#1"/>
    <dgm:cxn modelId="{350F535F-BD79-4D69-BC1C-E274B4A67782}" srcId="{FC16555B-B932-4991-B79E-C39EAD9777BB}" destId="{E85BD9DA-945D-484F-B207-1168F562818D}" srcOrd="3" destOrd="0" parTransId="{E6510BBB-1B8F-44E3-85FC-5937B6F12142}" sibTransId="{4AEEFDD2-3414-4916-BD86-37F7987A2861}"/>
    <dgm:cxn modelId="{17E95A43-C228-47C2-AF91-0E4E13C701A5}" srcId="{FC16555B-B932-4991-B79E-C39EAD9777BB}" destId="{A29A1923-4EEA-47A0-B2CF-2E19B207AB26}" srcOrd="4" destOrd="0" parTransId="{7856473E-78ED-4D0B-AC54-C4049FC0730C}" sibTransId="{5BE516CE-B98E-4469-B3E4-5E956BE574F3}"/>
    <dgm:cxn modelId="{6392CBBD-5110-46A8-B7ED-0E7862EC6451}" type="presOf" srcId="{30E3F126-81D3-4B43-B97A-7B7BFDDB1EAE}" destId="{C327DC58-9688-45EA-A4F2-6D74AD852B24}" srcOrd="0" destOrd="2" presId="urn:microsoft.com/office/officeart/2005/8/layout/hList2#1"/>
    <dgm:cxn modelId="{7A38A1B5-1359-4411-B8EF-83ABE7186FDE}" srcId="{E260B71F-8991-4E03-B03B-671662C46874}" destId="{02809F63-FD43-4075-A1B0-B0DF0595F9B2}" srcOrd="0" destOrd="0" parTransId="{4C40BCF3-008F-4542-B191-F27CA37C87FA}" sibTransId="{3FE81B15-89FA-4F13-B2F9-66DFF2B73BE4}"/>
    <dgm:cxn modelId="{664D8242-DBD1-414D-B1E7-DC97BACDAC09}" type="presOf" srcId="{59A5D7D8-484F-4533-BF24-6F21CF6C156F}" destId="{E2C71E18-126D-4B9E-89E4-7B264F2CDF6A}" srcOrd="0" destOrd="0" presId="urn:microsoft.com/office/officeart/2005/8/layout/hList2#1"/>
    <dgm:cxn modelId="{A7B3637D-134D-405A-8501-B3FE3023BF0C}" type="presOf" srcId="{CB7B9449-06C5-47BC-988F-DEFB96B5A5BF}" destId="{392ADCA1-91B9-45A5-9633-15A1B72117E9}" srcOrd="0" destOrd="2" presId="urn:microsoft.com/office/officeart/2005/8/layout/hList2#1"/>
    <dgm:cxn modelId="{18F5831F-E8FC-4B1F-AA01-8AE32B2FD43E}" type="presParOf" srcId="{E2C71E18-126D-4B9E-89E4-7B264F2CDF6A}" destId="{14DA7AB6-A41E-4FC1-AE96-91095CB162DC}" srcOrd="0" destOrd="0" presId="urn:microsoft.com/office/officeart/2005/8/layout/hList2#1"/>
    <dgm:cxn modelId="{03461F56-DAF4-47D4-96D7-B035862970EA}" type="presParOf" srcId="{14DA7AB6-A41E-4FC1-AE96-91095CB162DC}" destId="{4C2A7339-6C8B-4B2D-96E9-4571FD22D24B}" srcOrd="0" destOrd="0" presId="urn:microsoft.com/office/officeart/2005/8/layout/hList2#1"/>
    <dgm:cxn modelId="{CFA67C59-2E61-42A2-B7C0-4352F8CA2D89}" type="presParOf" srcId="{14DA7AB6-A41E-4FC1-AE96-91095CB162DC}" destId="{392ADCA1-91B9-45A5-9633-15A1B72117E9}" srcOrd="1" destOrd="0" presId="urn:microsoft.com/office/officeart/2005/8/layout/hList2#1"/>
    <dgm:cxn modelId="{12312948-0503-44F5-AF6F-90A0C7624B65}" type="presParOf" srcId="{14DA7AB6-A41E-4FC1-AE96-91095CB162DC}" destId="{C1FB5DEC-8E83-427F-95CC-02D13E357ADD}" srcOrd="2" destOrd="0" presId="urn:microsoft.com/office/officeart/2005/8/layout/hList2#1"/>
    <dgm:cxn modelId="{41849162-063F-47B1-BCEF-ED716AF5B5EE}" type="presParOf" srcId="{E2C71E18-126D-4B9E-89E4-7B264F2CDF6A}" destId="{3E770ACE-8E13-4AF1-B715-2D91356D41DE}" srcOrd="1" destOrd="0" presId="urn:microsoft.com/office/officeart/2005/8/layout/hList2#1"/>
    <dgm:cxn modelId="{A7D0D36C-4147-4C92-B08C-A1EDCF1F5171}" type="presParOf" srcId="{E2C71E18-126D-4B9E-89E4-7B264F2CDF6A}" destId="{C48CBDAD-5901-446C-9952-F9A577FF7F36}" srcOrd="2" destOrd="0" presId="urn:microsoft.com/office/officeart/2005/8/layout/hList2#1"/>
    <dgm:cxn modelId="{2E9211F8-8E62-4FCB-A33A-731532901679}" type="presParOf" srcId="{C48CBDAD-5901-446C-9952-F9A577FF7F36}" destId="{1AA3B41D-FF6A-4914-8C36-DF6751699F96}" srcOrd="0" destOrd="0" presId="urn:microsoft.com/office/officeart/2005/8/layout/hList2#1"/>
    <dgm:cxn modelId="{1D63894D-66ED-470E-B749-A9B51AF87433}" type="presParOf" srcId="{C48CBDAD-5901-446C-9952-F9A577FF7F36}" destId="{C327DC58-9688-45EA-A4F2-6D74AD852B24}" srcOrd="1" destOrd="0" presId="urn:microsoft.com/office/officeart/2005/8/layout/hList2#1"/>
    <dgm:cxn modelId="{F70B4F3A-56A6-4C4E-8CC0-5F586F36040A}" type="presParOf" srcId="{C48CBDAD-5901-446C-9952-F9A577FF7F36}" destId="{55637601-3CA9-4D0C-BE3A-50255E9D02D1}" srcOrd="2" destOrd="0" presId="urn:microsoft.com/office/officeart/2005/8/layout/hList2#1"/>
    <dgm:cxn modelId="{68923476-D910-4DC1-9C7F-04FC3C922FBD}" type="presParOf" srcId="{E2C71E18-126D-4B9E-89E4-7B264F2CDF6A}" destId="{78D0DBED-97FA-46B5-99DD-6A20FD93BEC5}" srcOrd="3" destOrd="0" presId="urn:microsoft.com/office/officeart/2005/8/layout/hList2#1"/>
    <dgm:cxn modelId="{B89F0EBF-27E7-4D01-8D33-5D12B933C90D}" type="presParOf" srcId="{E2C71E18-126D-4B9E-89E4-7B264F2CDF6A}" destId="{D74A8CFE-E730-4C01-A651-AD127D932A1D}" srcOrd="4" destOrd="0" presId="urn:microsoft.com/office/officeart/2005/8/layout/hList2#1"/>
    <dgm:cxn modelId="{8F40B508-9A46-4559-9EC9-578D38FD95DC}" type="presParOf" srcId="{D74A8CFE-E730-4C01-A651-AD127D932A1D}" destId="{CAEBF522-42BF-444C-8191-0C469B657263}" srcOrd="0" destOrd="0" presId="urn:microsoft.com/office/officeart/2005/8/layout/hList2#1"/>
    <dgm:cxn modelId="{B204D26B-99B9-45AA-A1E0-78B04576F083}" type="presParOf" srcId="{D74A8CFE-E730-4C01-A651-AD127D932A1D}" destId="{3107FC46-6C4B-49A7-A069-E69912B91753}" srcOrd="1" destOrd="0" presId="urn:microsoft.com/office/officeart/2005/8/layout/hList2#1"/>
    <dgm:cxn modelId="{F29B0503-0951-4FEB-9082-FAC5E3CFB23A}" type="presParOf" srcId="{D74A8CFE-E730-4C01-A651-AD127D932A1D}" destId="{0E2DC9BE-8008-4392-A43E-FD4A1DC52CE5}" srcOrd="2" destOrd="0" presId="urn:microsoft.com/office/officeart/2005/8/layout/hList2#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FB5DEC-8E83-427F-95CC-02D13E357ADD}">
      <dsp:nvSpPr>
        <dsp:cNvPr id="0" name=""/>
        <dsp:cNvSpPr/>
      </dsp:nvSpPr>
      <dsp:spPr>
        <a:xfrm rot="16200000">
          <a:off x="-1668661" y="2796204"/>
          <a:ext cx="3830377" cy="3986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1626" bIns="0" numCol="1" spcCol="1270" anchor="t" anchorCtr="0">
          <a:noAutofit/>
        </a:bodyPr>
        <a:lstStyle/>
        <a:p>
          <a:pPr lvl="0" algn="r" defTabSz="1155700">
            <a:lnSpc>
              <a:spcPct val="90000"/>
            </a:lnSpc>
            <a:spcBef>
              <a:spcPct val="0"/>
            </a:spcBef>
            <a:spcAft>
              <a:spcPct val="35000"/>
            </a:spcAft>
          </a:pPr>
          <a:r>
            <a:rPr lang="fr-FR" sz="26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Business</a:t>
          </a:r>
          <a:endParaRPr lang="fr-FR" sz="2600" b="1" i="1" kern="1200" dirty="0">
            <a:latin typeface="Times New Roman" pitchFamily="18" charset="0"/>
            <a:cs typeface="Times New Roman" pitchFamily="18" charset="0"/>
          </a:endParaRPr>
        </a:p>
      </dsp:txBody>
      <dsp:txXfrm rot="16200000">
        <a:off x="-1668661" y="2796204"/>
        <a:ext cx="3830377" cy="398694"/>
      </dsp:txXfrm>
    </dsp:sp>
    <dsp:sp modelId="{392ADCA1-91B9-45A5-9633-15A1B72117E9}">
      <dsp:nvSpPr>
        <dsp:cNvPr id="0" name=""/>
        <dsp:cNvSpPr/>
      </dsp:nvSpPr>
      <dsp:spPr>
        <a:xfrm>
          <a:off x="445874" y="803319"/>
          <a:ext cx="1985921" cy="3830377"/>
        </a:xfrm>
        <a:prstGeom prst="rect">
          <a:avLst/>
        </a:prstGeom>
        <a:solidFill>
          <a:schemeClr val="tx2">
            <a:lumMod val="20000"/>
            <a:lumOff val="8000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351626" rIns="170688" bIns="170688" numCol="1" spcCol="1270" anchor="t" anchorCtr="0">
          <a:noAutofit/>
        </a:bodyPr>
        <a:lstStyle/>
        <a:p>
          <a:pPr marL="171450" lvl="1" indent="-171450" algn="l" defTabSz="844550">
            <a:lnSpc>
              <a:spcPct val="90000"/>
            </a:lnSpc>
            <a:spcBef>
              <a:spcPct val="0"/>
            </a:spcBef>
            <a:spcAft>
              <a:spcPct val="15000"/>
            </a:spcAft>
            <a:buChar char="••"/>
          </a:pPr>
          <a:r>
            <a:rPr lang="fr-FR"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The Business Survey </a:t>
          </a:r>
          <a:r>
            <a:rPr lang="fr-MA"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 </a:t>
          </a:r>
          <a:endParaRPr lang="fr-FR" sz="1900" b="1" i="1" kern="1200" dirty="0">
            <a:solidFill>
              <a:schemeClr val="tx1"/>
            </a:solidFill>
            <a:latin typeface="Times New Roman" pitchFamily="18" charset="0"/>
            <a:cs typeface="Times New Roman" pitchFamily="18" charset="0"/>
          </a:endParaRPr>
        </a:p>
        <a:p>
          <a:pPr marL="171450" lvl="1" indent="-171450" algn="l" defTabSz="844550">
            <a:lnSpc>
              <a:spcPct val="90000"/>
            </a:lnSpc>
            <a:spcBef>
              <a:spcPct val="0"/>
            </a:spcBef>
            <a:spcAft>
              <a:spcPct val="15000"/>
            </a:spcAft>
            <a:buChar char="••"/>
          </a:pPr>
          <a:endParaRPr lang="fr-FR" sz="1900" kern="1200" dirty="0"/>
        </a:p>
        <a:p>
          <a:pPr marL="171450" lvl="1" indent="-171450" algn="l" defTabSz="844550">
            <a:lnSpc>
              <a:spcPct val="90000"/>
            </a:lnSpc>
            <a:spcBef>
              <a:spcPct val="0"/>
            </a:spcBef>
            <a:spcAft>
              <a:spcPct val="15000"/>
            </a:spcAft>
            <a:buChar char="••"/>
          </a:pPr>
          <a:r>
            <a:rPr lang="fr-MA"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W</a:t>
          </a:r>
          <a:r>
            <a:rPr lang="fr-FR" sz="1900" kern="12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hich</a:t>
          </a:r>
          <a:r>
            <a:rPr lang="fr-FR"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have an </a:t>
          </a:r>
          <a:r>
            <a:rPr lang="fr-FR" sz="1900" kern="12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accouting</a:t>
          </a:r>
          <a:r>
            <a:rPr lang="fr-MA"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FR" sz="1900" kern="1200" dirty="0"/>
        </a:p>
        <a:p>
          <a:pPr marL="171450" lvl="1" indent="-171450" algn="l" defTabSz="844550">
            <a:lnSpc>
              <a:spcPct val="90000"/>
            </a:lnSpc>
            <a:spcBef>
              <a:spcPct val="0"/>
            </a:spcBef>
            <a:spcAft>
              <a:spcPct val="15000"/>
            </a:spcAft>
            <a:buChar char="••"/>
          </a:pPr>
          <a:endParaRPr lang="fr-FR" sz="1900" kern="1200" dirty="0"/>
        </a:p>
        <a:p>
          <a:pPr marL="171450" lvl="1" indent="-171450" algn="l" defTabSz="844550">
            <a:lnSpc>
              <a:spcPct val="90000"/>
            </a:lnSpc>
            <a:spcBef>
              <a:spcPct val="0"/>
            </a:spcBef>
            <a:spcAft>
              <a:spcPct val="15000"/>
            </a:spcAft>
            <a:buChar char="••"/>
          </a:pPr>
          <a:r>
            <a:rPr lang="fr-FR"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900" kern="12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others</a:t>
          </a:r>
          <a:r>
            <a:rPr lang="fr-FR"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900" kern="12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without</a:t>
          </a:r>
          <a:r>
            <a:rPr lang="fr-FR"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900" kern="12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accounting</a:t>
          </a:r>
          <a:r>
            <a:rPr lang="fr-MA"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r>
            <a:rPr lang="fr-FR"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MA"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r>
            <a:rPr lang="fr-FR" sz="1900" kern="12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informal</a:t>
          </a:r>
          <a:r>
            <a:rPr lang="fr-FR"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900" kern="12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sector</a:t>
          </a:r>
          <a:r>
            <a:rPr lang="fr-MA"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FR" sz="1900" kern="1200" dirty="0"/>
        </a:p>
      </dsp:txBody>
      <dsp:txXfrm>
        <a:off x="445874" y="803319"/>
        <a:ext cx="1985921" cy="3830377"/>
      </dsp:txXfrm>
    </dsp:sp>
    <dsp:sp modelId="{4C2A7339-6C8B-4B2D-96E9-4571FD22D24B}">
      <dsp:nvSpPr>
        <dsp:cNvPr id="0" name=""/>
        <dsp:cNvSpPr/>
      </dsp:nvSpPr>
      <dsp:spPr>
        <a:xfrm>
          <a:off x="47179" y="277043"/>
          <a:ext cx="797388" cy="797388"/>
        </a:xfrm>
        <a:prstGeom prst="rect">
          <a:avLst/>
        </a:prstGeom>
        <a:blipFill rotWithShape="1">
          <a:blip xmlns:r="http://schemas.openxmlformats.org/officeDocument/2006/relationships" r:embed="rId1"/>
          <a:srcRect/>
          <a:stretch>
            <a:fillRect/>
          </a:stretch>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637601-3CA9-4D0C-BE3A-50255E9D02D1}">
      <dsp:nvSpPr>
        <dsp:cNvPr id="0" name=""/>
        <dsp:cNvSpPr/>
      </dsp:nvSpPr>
      <dsp:spPr>
        <a:xfrm rot="16200000">
          <a:off x="1225482" y="2796204"/>
          <a:ext cx="3830377" cy="3986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1626" bIns="0" numCol="1" spcCol="1270" anchor="t" anchorCtr="0">
          <a:noAutofit/>
        </a:bodyPr>
        <a:lstStyle/>
        <a:p>
          <a:pPr lvl="0" algn="r" defTabSz="1155700">
            <a:lnSpc>
              <a:spcPct val="90000"/>
            </a:lnSpc>
            <a:spcBef>
              <a:spcPct val="0"/>
            </a:spcBef>
            <a:spcAft>
              <a:spcPct val="35000"/>
            </a:spcAft>
          </a:pPr>
          <a:r>
            <a:rPr lang="fr-FR" sz="2600" kern="12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Household</a:t>
          </a:r>
          <a:r>
            <a:rPr lang="fr-MA" sz="26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a:t>
          </a:r>
          <a:r>
            <a:rPr lang="fr-FR" sz="26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2600" b="1" i="1" kern="1200" dirty="0">
            <a:latin typeface="Times New Roman" pitchFamily="18" charset="0"/>
            <a:cs typeface="Times New Roman" pitchFamily="18" charset="0"/>
          </a:endParaRPr>
        </a:p>
      </dsp:txBody>
      <dsp:txXfrm rot="16200000">
        <a:off x="1225482" y="2796204"/>
        <a:ext cx="3830377" cy="398694"/>
      </dsp:txXfrm>
    </dsp:sp>
    <dsp:sp modelId="{C327DC58-9688-45EA-A4F2-6D74AD852B24}">
      <dsp:nvSpPr>
        <dsp:cNvPr id="0" name=""/>
        <dsp:cNvSpPr/>
      </dsp:nvSpPr>
      <dsp:spPr>
        <a:xfrm>
          <a:off x="3395276" y="803319"/>
          <a:ext cx="1910595" cy="3830377"/>
        </a:xfrm>
        <a:prstGeom prst="rect">
          <a:avLst/>
        </a:prstGeom>
        <a:solidFill>
          <a:schemeClr val="accent5"/>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351626" rIns="170688" bIns="170688" numCol="1" spcCol="1270" anchor="t" anchorCtr="0">
          <a:noAutofit/>
        </a:bodyPr>
        <a:lstStyle/>
        <a:p>
          <a:pPr marL="171450" lvl="1" indent="-171450" algn="l" defTabSz="844550">
            <a:lnSpc>
              <a:spcPct val="90000"/>
            </a:lnSpc>
            <a:spcBef>
              <a:spcPct val="0"/>
            </a:spcBef>
            <a:spcAft>
              <a:spcPct val="15000"/>
            </a:spcAft>
            <a:buChar char="••"/>
          </a:pPr>
          <a:endParaRPr lang="fr-FR" sz="1900" kern="1200" dirty="0"/>
        </a:p>
        <a:p>
          <a:pPr marL="171450" lvl="1" indent="-171450" algn="l" defTabSz="844550">
            <a:lnSpc>
              <a:spcPct val="90000"/>
            </a:lnSpc>
            <a:spcBef>
              <a:spcPct val="0"/>
            </a:spcBef>
            <a:spcAft>
              <a:spcPct val="15000"/>
            </a:spcAft>
            <a:buChar char="••"/>
          </a:pPr>
          <a:r>
            <a:rPr lang="fr-FR" sz="1900" kern="1200"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Household</a:t>
          </a:r>
          <a:r>
            <a:rPr lang="fr-FR" sz="1900" kern="12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Living Standard Survey</a:t>
          </a:r>
          <a:r>
            <a:rPr lang="fr-MA" sz="1900" kern="12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t>
          </a:r>
          <a:endParaRPr lang="fr-MA"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71450" lvl="1" indent="-171450" algn="l" defTabSz="844550">
            <a:lnSpc>
              <a:spcPct val="90000"/>
            </a:lnSpc>
            <a:spcBef>
              <a:spcPct val="0"/>
            </a:spcBef>
            <a:spcAft>
              <a:spcPct val="15000"/>
            </a:spcAft>
            <a:buChar char="••"/>
          </a:pPr>
          <a:endParaRPr lang="fr-MA"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71450" lvl="1" indent="-171450" algn="l" defTabSz="844550">
            <a:lnSpc>
              <a:spcPct val="90000"/>
            </a:lnSpc>
            <a:spcBef>
              <a:spcPct val="0"/>
            </a:spcBef>
            <a:spcAft>
              <a:spcPct val="15000"/>
            </a:spcAft>
            <a:buChar char="••"/>
          </a:pPr>
          <a:r>
            <a:rPr lang="fr-FR" sz="1900" kern="1200"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Household</a:t>
          </a:r>
          <a:r>
            <a:rPr lang="fr-FR" sz="1900" kern="12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a:t>
          </a:r>
          <a:r>
            <a:rPr lang="fr-FR" sz="1900" kern="1200"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Consumption</a:t>
          </a:r>
          <a:r>
            <a:rPr lang="fr-FR" sz="1900" kern="12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and </a:t>
          </a:r>
          <a:r>
            <a:rPr lang="fr-FR" sz="1900" kern="1200"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Expenditure</a:t>
          </a:r>
          <a:r>
            <a:rPr lang="fr-FR" sz="1900" kern="12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Survey</a:t>
          </a:r>
          <a:r>
            <a:rPr lang="fr-MA" sz="1900" kern="12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t>
          </a:r>
          <a:endParaRPr lang="fr-FR" sz="1900" kern="1200" dirty="0"/>
        </a:p>
      </dsp:txBody>
      <dsp:txXfrm>
        <a:off x="3395276" y="803319"/>
        <a:ext cx="1910595" cy="3830377"/>
      </dsp:txXfrm>
    </dsp:sp>
    <dsp:sp modelId="{1AA3B41D-FF6A-4914-8C36-DF6751699F96}">
      <dsp:nvSpPr>
        <dsp:cNvPr id="0" name=""/>
        <dsp:cNvSpPr/>
      </dsp:nvSpPr>
      <dsp:spPr>
        <a:xfrm>
          <a:off x="2941323" y="277043"/>
          <a:ext cx="797388" cy="797388"/>
        </a:xfrm>
        <a:prstGeom prst="rect">
          <a:avLst/>
        </a:prstGeom>
        <a:blipFill>
          <a:blip xmlns:r="http://schemas.openxmlformats.org/officeDocument/2006/relationships" r:embed="rId2">
            <a:extLst>
              <a:ext uri="{28A0092B-C50C-407E-A947-70E740481C1C}">
                <a14:useLocalDpi xmlns="" xmlns:a14="http://schemas.microsoft.com/office/drawing/2010/main" val="0"/>
              </a:ext>
            </a:extLst>
          </a:blip>
          <a:srcRect/>
          <a:stretch>
            <a:fillRect l="-12000" r="-12000"/>
          </a:stretch>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2DC9BE-8008-4392-A43E-FD4A1DC52CE5}">
      <dsp:nvSpPr>
        <dsp:cNvPr id="0" name=""/>
        <dsp:cNvSpPr/>
      </dsp:nvSpPr>
      <dsp:spPr>
        <a:xfrm rot="16200000">
          <a:off x="4081962" y="2711829"/>
          <a:ext cx="3830377" cy="3986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1626" bIns="0" numCol="1" spcCol="1270" anchor="t" anchorCtr="0">
          <a:noAutofit/>
        </a:bodyPr>
        <a:lstStyle/>
        <a:p>
          <a:pPr lvl="0" algn="r" defTabSz="1155700">
            <a:lnSpc>
              <a:spcPct val="90000"/>
            </a:lnSpc>
            <a:spcBef>
              <a:spcPct val="0"/>
            </a:spcBef>
            <a:spcAft>
              <a:spcPct val="35000"/>
            </a:spcAft>
          </a:pPr>
          <a:r>
            <a:rPr lang="fr-FR" sz="26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The </a:t>
          </a:r>
          <a:r>
            <a:rPr lang="fr-FR" sz="2600" kern="12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general</a:t>
          </a:r>
          <a:r>
            <a:rPr lang="fr-FR" sz="26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600" kern="12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government</a:t>
          </a:r>
          <a:r>
            <a:rPr lang="fr-FR" sz="26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2600" b="1" i="1" kern="1200" dirty="0">
            <a:latin typeface="Times New Roman" pitchFamily="18" charset="0"/>
            <a:cs typeface="Times New Roman" pitchFamily="18" charset="0"/>
          </a:endParaRPr>
        </a:p>
      </dsp:txBody>
      <dsp:txXfrm rot="16200000">
        <a:off x="4081962" y="2711829"/>
        <a:ext cx="3830377" cy="398694"/>
      </dsp:txXfrm>
    </dsp:sp>
    <dsp:sp modelId="{3107FC46-6C4B-49A7-A069-E69912B91753}">
      <dsp:nvSpPr>
        <dsp:cNvPr id="0" name=""/>
        <dsp:cNvSpPr/>
      </dsp:nvSpPr>
      <dsp:spPr>
        <a:xfrm>
          <a:off x="6196498" y="803319"/>
          <a:ext cx="1985921" cy="3830377"/>
        </a:xfrm>
        <a:prstGeom prst="rect">
          <a:avLst/>
        </a:prstGeom>
        <a:solidFill>
          <a:srgbClr val="CCECFF"/>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351626" rIns="170688" bIns="170688" numCol="1" spcCol="1270" anchor="t" anchorCtr="0">
          <a:noAutofit/>
        </a:bodyPr>
        <a:lstStyle/>
        <a:p>
          <a:pPr marL="171450" lvl="1" indent="-171450" algn="l" defTabSz="844550">
            <a:lnSpc>
              <a:spcPct val="90000"/>
            </a:lnSpc>
            <a:spcBef>
              <a:spcPct val="0"/>
            </a:spcBef>
            <a:spcAft>
              <a:spcPct val="15000"/>
            </a:spcAft>
            <a:buChar char="••"/>
          </a:pPr>
          <a:endParaRPr lang="fr-FR" sz="1900" kern="1200" dirty="0"/>
        </a:p>
        <a:p>
          <a:pPr marL="171450" lvl="1" indent="-171450" algn="l" defTabSz="844550">
            <a:lnSpc>
              <a:spcPct val="90000"/>
            </a:lnSpc>
            <a:spcBef>
              <a:spcPct val="0"/>
            </a:spcBef>
            <a:spcAft>
              <a:spcPct val="15000"/>
            </a:spcAft>
            <a:buChar char="••"/>
          </a:pPr>
          <a:r>
            <a:rPr lang="fr-FR"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Investment Survey</a:t>
          </a:r>
          <a:r>
            <a:rPr lang="fr-MA" sz="1900" kern="12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FR" sz="1900" kern="1200" dirty="0"/>
        </a:p>
      </dsp:txBody>
      <dsp:txXfrm>
        <a:off x="6196498" y="803319"/>
        <a:ext cx="1985921" cy="3830377"/>
      </dsp:txXfrm>
    </dsp:sp>
    <dsp:sp modelId="{CAEBF522-42BF-444C-8191-0C469B657263}">
      <dsp:nvSpPr>
        <dsp:cNvPr id="0" name=""/>
        <dsp:cNvSpPr/>
      </dsp:nvSpPr>
      <dsp:spPr>
        <a:xfrm>
          <a:off x="5797804" y="277043"/>
          <a:ext cx="797388" cy="797388"/>
        </a:xfrm>
        <a:prstGeom prst="rect">
          <a:avLst/>
        </a:prstGeom>
        <a:blipFill>
          <a:blip xmlns:r="http://schemas.openxmlformats.org/officeDocument/2006/relationships" r:embed="rId3">
            <a:extLst>
              <a:ext uri="{28A0092B-C50C-407E-A947-70E740481C1C}">
                <a14:useLocalDpi xmlns="" xmlns:a14="http://schemas.microsoft.com/office/drawing/2010/main" val="0"/>
              </a:ext>
            </a:extLst>
          </a:blip>
          <a:srcRect/>
          <a:stretch>
            <a:fillRect l="-24000" r="-24000"/>
          </a:stretch>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3BD5861B-F271-4E13-9DF3-FE72397F7199}" type="datetimeFigureOut">
              <a:rPr lang="fr-FR" smtClean="0"/>
              <a:pPr/>
              <a:t>25/09/2017</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79DF92A9-996E-4F1E-AD0D-3E27EBAB89A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BD5861B-F271-4E13-9DF3-FE72397F7199}" type="datetimeFigureOut">
              <a:rPr lang="fr-FR" smtClean="0"/>
              <a:pPr/>
              <a:t>25/09/2017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DF92A9-996E-4F1E-AD0D-3E27EBAB89A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BD5861B-F271-4E13-9DF3-FE72397F7199}" type="datetimeFigureOut">
              <a:rPr lang="fr-FR" smtClean="0"/>
              <a:pPr/>
              <a:t>25/09/2017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DF92A9-996E-4F1E-AD0D-3E27EBAB89A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3BD5861B-F271-4E13-9DF3-FE72397F7199}" type="datetimeFigureOut">
              <a:rPr lang="fr-FR" smtClean="0"/>
              <a:pPr/>
              <a:t>25/09/2017</a:t>
            </a:fld>
            <a:endParaRPr lang="fr-FR"/>
          </a:p>
        </p:txBody>
      </p:sp>
      <p:sp>
        <p:nvSpPr>
          <p:cNvPr id="9" name="Espace réservé du numéro de diapositive 8"/>
          <p:cNvSpPr>
            <a:spLocks noGrp="1"/>
          </p:cNvSpPr>
          <p:nvPr>
            <p:ph type="sldNum" sz="quarter" idx="15"/>
          </p:nvPr>
        </p:nvSpPr>
        <p:spPr/>
        <p:txBody>
          <a:bodyPr rtlCol="0"/>
          <a:lstStyle/>
          <a:p>
            <a:fld id="{79DF92A9-996E-4F1E-AD0D-3E27EBAB89A6}"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3BD5861B-F271-4E13-9DF3-FE72397F7199}" type="datetimeFigureOut">
              <a:rPr lang="fr-FR" smtClean="0"/>
              <a:pPr/>
              <a:t>25/09/2017</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79DF92A9-996E-4F1E-AD0D-3E27EBAB89A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3BD5861B-F271-4E13-9DF3-FE72397F7199}" type="datetimeFigureOut">
              <a:rPr lang="fr-FR" smtClean="0"/>
              <a:pPr/>
              <a:t>25/09/2017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DF92A9-996E-4F1E-AD0D-3E27EBAB89A6}"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3BD5861B-F271-4E13-9DF3-FE72397F7199}" type="datetimeFigureOut">
              <a:rPr lang="fr-FR" smtClean="0"/>
              <a:pPr/>
              <a:t>25/09/2017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9DF92A9-996E-4F1E-AD0D-3E27EBAB89A6}"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3BD5861B-F271-4E13-9DF3-FE72397F7199}" type="datetimeFigureOut">
              <a:rPr lang="fr-FR" smtClean="0"/>
              <a:pPr/>
              <a:t>25/09/2017</a:t>
            </a:fld>
            <a:endParaRPr lang="fr-FR"/>
          </a:p>
        </p:txBody>
      </p:sp>
      <p:sp>
        <p:nvSpPr>
          <p:cNvPr id="7" name="Espace réservé du numéro de diapositive 6"/>
          <p:cNvSpPr>
            <a:spLocks noGrp="1"/>
          </p:cNvSpPr>
          <p:nvPr>
            <p:ph type="sldNum" sz="quarter" idx="11"/>
          </p:nvPr>
        </p:nvSpPr>
        <p:spPr/>
        <p:txBody>
          <a:bodyPr rtlCol="0"/>
          <a:lstStyle/>
          <a:p>
            <a:fld id="{79DF92A9-996E-4F1E-AD0D-3E27EBAB89A6}"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BD5861B-F271-4E13-9DF3-FE72397F7199}" type="datetimeFigureOut">
              <a:rPr lang="fr-FR" smtClean="0"/>
              <a:pPr/>
              <a:t>25/09/2017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9DF92A9-996E-4F1E-AD0D-3E27EBAB89A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3BD5861B-F271-4E13-9DF3-FE72397F7199}" type="datetimeFigureOut">
              <a:rPr lang="fr-FR" smtClean="0"/>
              <a:pPr/>
              <a:t>25/09/2017</a:t>
            </a:fld>
            <a:endParaRPr lang="fr-FR"/>
          </a:p>
        </p:txBody>
      </p:sp>
      <p:sp>
        <p:nvSpPr>
          <p:cNvPr id="22" name="Espace réservé du numéro de diapositive 21"/>
          <p:cNvSpPr>
            <a:spLocks noGrp="1"/>
          </p:cNvSpPr>
          <p:nvPr>
            <p:ph type="sldNum" sz="quarter" idx="15"/>
          </p:nvPr>
        </p:nvSpPr>
        <p:spPr/>
        <p:txBody>
          <a:bodyPr rtlCol="0"/>
          <a:lstStyle/>
          <a:p>
            <a:fld id="{79DF92A9-996E-4F1E-AD0D-3E27EBAB89A6}"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3BD5861B-F271-4E13-9DF3-FE72397F7199}" type="datetimeFigureOut">
              <a:rPr lang="fr-FR" smtClean="0"/>
              <a:pPr/>
              <a:t>25/09/2017</a:t>
            </a:fld>
            <a:endParaRPr lang="fr-FR"/>
          </a:p>
        </p:txBody>
      </p:sp>
      <p:sp>
        <p:nvSpPr>
          <p:cNvPr id="18" name="Espace réservé du numéro de diapositive 17"/>
          <p:cNvSpPr>
            <a:spLocks noGrp="1"/>
          </p:cNvSpPr>
          <p:nvPr>
            <p:ph type="sldNum" sz="quarter" idx="11"/>
          </p:nvPr>
        </p:nvSpPr>
        <p:spPr/>
        <p:txBody>
          <a:bodyPr rtlCol="0"/>
          <a:lstStyle/>
          <a:p>
            <a:fld id="{79DF92A9-996E-4F1E-AD0D-3E27EBAB89A6}"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BD5861B-F271-4E13-9DF3-FE72397F7199}" type="datetimeFigureOut">
              <a:rPr lang="fr-FR" smtClean="0"/>
              <a:pPr/>
              <a:t>25/09/2017</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9DF92A9-996E-4F1E-AD0D-3E27EBAB89A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85918" y="928670"/>
            <a:ext cx="7000924" cy="1894362"/>
          </a:xfrm>
        </p:spPr>
        <p:txBody>
          <a:bodyPr>
            <a:normAutofit/>
          </a:bodyPr>
          <a:lstStyle/>
          <a:p>
            <a:pPr algn="ctr"/>
            <a:r>
              <a:rPr lang="fr-FR" sz="1800" dirty="0" smtClean="0"/>
              <a:t/>
            </a:r>
            <a:br>
              <a:rPr lang="fr-FR" sz="1800" dirty="0" smtClean="0"/>
            </a:br>
            <a:r>
              <a:rPr lang="fr-FR" sz="1800" dirty="0" smtClean="0"/>
              <a:t>Workshop on </a:t>
            </a:r>
            <a:r>
              <a:rPr lang="fr-FR" sz="1800" dirty="0" err="1" smtClean="0"/>
              <a:t>islamic</a:t>
            </a:r>
            <a:r>
              <a:rPr lang="fr-FR" sz="1800" dirty="0" smtClean="0"/>
              <a:t> finance in the national </a:t>
            </a:r>
            <a:r>
              <a:rPr lang="fr-FR" sz="1800" dirty="0" err="1" smtClean="0"/>
              <a:t>accounts</a:t>
            </a:r>
            <a:r>
              <a:rPr lang="fr-FR" sz="1800" dirty="0" smtClean="0"/>
              <a:t/>
            </a:r>
            <a:br>
              <a:rPr lang="fr-FR" sz="1800" dirty="0" smtClean="0"/>
            </a:br>
            <a:r>
              <a:rPr lang="fr-FR" sz="1800" dirty="0" err="1" smtClean="0"/>
              <a:t>beirut</a:t>
            </a:r>
            <a:r>
              <a:rPr lang="fr-FR" sz="1800" dirty="0" smtClean="0"/>
              <a:t>, </a:t>
            </a:r>
            <a:r>
              <a:rPr lang="fr-FR" sz="1800" dirty="0" err="1" smtClean="0"/>
              <a:t>lebanon</a:t>
            </a:r>
            <a:r>
              <a:rPr lang="fr-FR" sz="1800" dirty="0" smtClean="0"/>
              <a:t> </a:t>
            </a:r>
            <a:br>
              <a:rPr lang="fr-FR" sz="1800" dirty="0" smtClean="0"/>
            </a:br>
            <a:r>
              <a:rPr lang="fr-FR" sz="1800" dirty="0" smtClean="0"/>
              <a:t>24 – 26 </a:t>
            </a:r>
            <a:r>
              <a:rPr lang="fr-FR" sz="1800" dirty="0" err="1" smtClean="0"/>
              <a:t>October</a:t>
            </a:r>
            <a:r>
              <a:rPr lang="fr-FR" sz="1800" dirty="0" smtClean="0"/>
              <a:t> 2017</a:t>
            </a:r>
            <a:br>
              <a:rPr lang="fr-FR" sz="1800" dirty="0" smtClean="0"/>
            </a:br>
            <a:r>
              <a:rPr lang="fr-FR" sz="2000" dirty="0" smtClean="0"/>
              <a:t/>
            </a:r>
            <a:br>
              <a:rPr lang="fr-FR" sz="2000" dirty="0" smtClean="0"/>
            </a:br>
            <a:endParaRPr lang="fr-FR" sz="2000" dirty="0"/>
          </a:p>
        </p:txBody>
      </p:sp>
      <p:sp>
        <p:nvSpPr>
          <p:cNvPr id="3" name="Sous-titre 2"/>
          <p:cNvSpPr>
            <a:spLocks noGrp="1"/>
          </p:cNvSpPr>
          <p:nvPr>
            <p:ph type="subTitle" idx="1"/>
          </p:nvPr>
        </p:nvSpPr>
        <p:spPr>
          <a:xfrm>
            <a:off x="2195736" y="3571876"/>
            <a:ext cx="6480720" cy="1585316"/>
          </a:xfrm>
        </p:spPr>
        <p:txBody>
          <a:bodyPr>
            <a:normAutofit fontScale="92500" lnSpcReduction="10000"/>
          </a:bodyPr>
          <a:lstStyle/>
          <a:p>
            <a:endParaRPr lang="fr-FR" dirty="0" smtClean="0"/>
          </a:p>
          <a:p>
            <a:r>
              <a:rPr lang="fr-FR" dirty="0" err="1" smtClean="0"/>
              <a:t>Islamic</a:t>
            </a:r>
            <a:r>
              <a:rPr lang="fr-FR" dirty="0" smtClean="0"/>
              <a:t> finance : Inclusion in National </a:t>
            </a:r>
            <a:r>
              <a:rPr lang="fr-FR" dirty="0" err="1" smtClean="0"/>
              <a:t>Accounts</a:t>
            </a:r>
            <a:endParaRPr lang="fr-FR" dirty="0" smtClean="0"/>
          </a:p>
          <a:p>
            <a:pPr algn="ctr"/>
            <a:r>
              <a:rPr lang="fr-FR" dirty="0" smtClean="0"/>
              <a:t>           (</a:t>
            </a:r>
            <a:r>
              <a:rPr lang="fr-FR" dirty="0" err="1" smtClean="0"/>
              <a:t>Moroccan</a:t>
            </a:r>
            <a:r>
              <a:rPr lang="fr-FR" dirty="0" smtClean="0"/>
              <a:t> </a:t>
            </a:r>
            <a:r>
              <a:rPr lang="fr-FR" dirty="0" err="1" smtClean="0"/>
              <a:t>experience</a:t>
            </a:r>
            <a:r>
              <a:rPr lang="fr-FR" dirty="0" smtClean="0"/>
              <a:t>)</a:t>
            </a:r>
          </a:p>
          <a:p>
            <a:pPr algn="ctr"/>
            <a:r>
              <a:rPr lang="fr-FR" dirty="0" smtClean="0"/>
              <a:t>        </a:t>
            </a:r>
          </a:p>
          <a:p>
            <a:pPr algn="r"/>
            <a:r>
              <a:rPr lang="fr-FR" dirty="0" smtClean="0"/>
              <a:t> </a:t>
            </a:r>
            <a:r>
              <a:rPr lang="fr-FR" i="1" u="sng" dirty="0" smtClean="0">
                <a:solidFill>
                  <a:srgbClr val="7030A0"/>
                </a:solidFill>
              </a:rPr>
              <a:t>Mrs Bouchra </a:t>
            </a:r>
            <a:r>
              <a:rPr lang="fr-FR" i="1" u="sng" dirty="0" err="1" smtClean="0">
                <a:solidFill>
                  <a:srgbClr val="7030A0"/>
                </a:solidFill>
              </a:rPr>
              <a:t>Farghsaoui</a:t>
            </a:r>
            <a:endParaRPr lang="fr-FR" i="1" u="sng"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922114"/>
          </a:xfrm>
        </p:spPr>
        <p:txBody>
          <a:bodyPr>
            <a:normAutofit/>
          </a:bodyPr>
          <a:lstStyle/>
          <a:p>
            <a:r>
              <a:rPr lang="fr-FR" sz="2400" u="sng" dirty="0" smtClean="0">
                <a:solidFill>
                  <a:srgbClr val="0070C0"/>
                </a:solidFill>
              </a:rPr>
              <a:t>Financial corporations</a:t>
            </a:r>
            <a:br>
              <a:rPr lang="fr-FR" sz="2400" u="sng" dirty="0" smtClean="0">
                <a:solidFill>
                  <a:srgbClr val="0070C0"/>
                </a:solidFill>
              </a:rPr>
            </a:br>
            <a:endParaRPr lang="fr-FR" sz="2400" u="sng" dirty="0">
              <a:solidFill>
                <a:srgbClr val="0070C0"/>
              </a:solidFill>
            </a:endParaRPr>
          </a:p>
        </p:txBody>
      </p:sp>
      <p:sp>
        <p:nvSpPr>
          <p:cNvPr id="3" name="Espace réservé du contenu 2"/>
          <p:cNvSpPr>
            <a:spLocks noGrp="1"/>
          </p:cNvSpPr>
          <p:nvPr>
            <p:ph sz="quarter" idx="1"/>
          </p:nvPr>
        </p:nvSpPr>
        <p:spPr>
          <a:xfrm>
            <a:off x="457200" y="1340768"/>
            <a:ext cx="7467600" cy="5133184"/>
          </a:xfrm>
        </p:spPr>
        <p:txBody>
          <a:bodyPr/>
          <a:lstStyle/>
          <a:p>
            <a:pPr algn="just"/>
            <a:r>
              <a:rPr lang="fr-FR" dirty="0" smtClean="0"/>
              <a:t>Financial corporations </a:t>
            </a:r>
            <a:r>
              <a:rPr lang="fr-FR" sz="2000" dirty="0" err="1" smtClean="0"/>
              <a:t>consist</a:t>
            </a:r>
            <a:r>
              <a:rPr lang="fr-FR" sz="2000" dirty="0" smtClean="0"/>
              <a:t> of all </a:t>
            </a:r>
            <a:r>
              <a:rPr lang="fr-FR" sz="2000" dirty="0" err="1" smtClean="0"/>
              <a:t>resident</a:t>
            </a:r>
            <a:r>
              <a:rPr lang="fr-FR" sz="2000" dirty="0" smtClean="0"/>
              <a:t> corporations </a:t>
            </a:r>
            <a:r>
              <a:rPr lang="fr-FR" sz="2000" dirty="0" err="1" smtClean="0"/>
              <a:t>that</a:t>
            </a:r>
            <a:r>
              <a:rPr lang="fr-FR" sz="2000" dirty="0" smtClean="0"/>
              <a:t> are </a:t>
            </a:r>
            <a:r>
              <a:rPr lang="fr-FR" sz="2000" dirty="0" err="1" smtClean="0"/>
              <a:t>pricipally</a:t>
            </a:r>
            <a:r>
              <a:rPr lang="fr-FR" sz="2000" dirty="0" smtClean="0"/>
              <a:t> </a:t>
            </a:r>
            <a:r>
              <a:rPr lang="fr-FR" sz="2000" dirty="0" err="1" smtClean="0"/>
              <a:t>engaged</a:t>
            </a:r>
            <a:r>
              <a:rPr lang="fr-FR" sz="2000" dirty="0" smtClean="0"/>
              <a:t> in </a:t>
            </a:r>
            <a:r>
              <a:rPr lang="fr-FR" sz="2000" dirty="0" err="1" smtClean="0"/>
              <a:t>providing</a:t>
            </a:r>
            <a:r>
              <a:rPr lang="fr-FR" sz="2000" dirty="0" smtClean="0"/>
              <a:t> </a:t>
            </a:r>
            <a:r>
              <a:rPr lang="fr-FR" sz="2000" dirty="0" err="1" smtClean="0"/>
              <a:t>financial</a:t>
            </a:r>
            <a:r>
              <a:rPr lang="fr-FR" sz="2000" dirty="0" smtClean="0"/>
              <a:t> services, </a:t>
            </a:r>
            <a:r>
              <a:rPr lang="fr-FR" sz="2000" dirty="0" err="1" smtClean="0"/>
              <a:t>includig</a:t>
            </a:r>
            <a:r>
              <a:rPr lang="fr-FR" sz="2000" dirty="0" smtClean="0"/>
              <a:t> </a:t>
            </a:r>
            <a:r>
              <a:rPr lang="fr-FR" sz="2000" dirty="0" err="1" smtClean="0"/>
              <a:t>insurance</a:t>
            </a:r>
            <a:r>
              <a:rPr lang="fr-FR" sz="2000" dirty="0" smtClean="0"/>
              <a:t>  and pension </a:t>
            </a:r>
            <a:r>
              <a:rPr lang="fr-FR" sz="2000" dirty="0" err="1" smtClean="0"/>
              <a:t>funding</a:t>
            </a:r>
            <a:r>
              <a:rPr lang="fr-FR" sz="2000" dirty="0" smtClean="0"/>
              <a:t> services, to </a:t>
            </a:r>
            <a:r>
              <a:rPr lang="fr-FR" sz="2000" dirty="0" err="1" smtClean="0"/>
              <a:t>other</a:t>
            </a:r>
            <a:r>
              <a:rPr lang="fr-FR" sz="2000" dirty="0" smtClean="0"/>
              <a:t> </a:t>
            </a:r>
            <a:r>
              <a:rPr lang="fr-FR" sz="2000" dirty="0" err="1" smtClean="0"/>
              <a:t>institutional</a:t>
            </a:r>
            <a:r>
              <a:rPr lang="fr-FR" sz="2000" dirty="0" smtClean="0"/>
              <a:t> </a:t>
            </a:r>
            <a:r>
              <a:rPr lang="fr-FR" sz="2000" dirty="0" err="1" smtClean="0"/>
              <a:t>units</a:t>
            </a:r>
            <a:r>
              <a:rPr lang="fr-FR" sz="2000" dirty="0" smtClean="0"/>
              <a:t>.</a:t>
            </a:r>
          </a:p>
          <a:p>
            <a:pPr algn="just"/>
            <a:endParaRPr lang="fr-FR" sz="2000" dirty="0" smtClean="0"/>
          </a:p>
          <a:p>
            <a:pPr algn="just"/>
            <a:r>
              <a:rPr lang="fr-FR" sz="2000" u="sng" dirty="0" err="1" smtClean="0"/>
              <a:t>Subsectors</a:t>
            </a:r>
            <a:r>
              <a:rPr lang="fr-FR" sz="2000" dirty="0" smtClean="0"/>
              <a:t>: </a:t>
            </a:r>
            <a:endParaRPr lang="fr-FR" sz="2000" dirty="0" smtClean="0"/>
          </a:p>
          <a:p>
            <a:pPr lvl="1" algn="just"/>
            <a:endParaRPr lang="fr-FR" sz="1700" dirty="0" smtClean="0"/>
          </a:p>
          <a:p>
            <a:pPr lvl="1" algn="just"/>
            <a:r>
              <a:rPr lang="fr-FR" sz="1700" dirty="0" smtClean="0"/>
              <a:t>Central </a:t>
            </a:r>
            <a:r>
              <a:rPr lang="fr-FR" sz="1700" dirty="0" err="1" smtClean="0"/>
              <a:t>bank</a:t>
            </a:r>
            <a:r>
              <a:rPr lang="fr-FR" sz="1700" dirty="0" smtClean="0"/>
              <a:t> : S121;</a:t>
            </a:r>
          </a:p>
          <a:p>
            <a:pPr lvl="1" algn="just"/>
            <a:r>
              <a:rPr lang="fr-FR" sz="1700" dirty="0" err="1" smtClean="0"/>
              <a:t>Deposit</a:t>
            </a:r>
            <a:r>
              <a:rPr lang="fr-FR" sz="1700" dirty="0" smtClean="0"/>
              <a:t> </a:t>
            </a:r>
            <a:r>
              <a:rPr lang="fr-FR" sz="1700" dirty="0" err="1" smtClean="0"/>
              <a:t>taking</a:t>
            </a:r>
            <a:r>
              <a:rPr lang="fr-FR" sz="1700" dirty="0" smtClean="0"/>
              <a:t> corporations: S122;</a:t>
            </a:r>
          </a:p>
          <a:p>
            <a:pPr lvl="1" algn="just"/>
            <a:r>
              <a:rPr lang="fr-FR" sz="1700" dirty="0" err="1" smtClean="0"/>
              <a:t>Other</a:t>
            </a:r>
            <a:r>
              <a:rPr lang="fr-FR" sz="1700" dirty="0" smtClean="0"/>
              <a:t> </a:t>
            </a:r>
            <a:r>
              <a:rPr lang="fr-FR" sz="1700" dirty="0" err="1" smtClean="0"/>
              <a:t>financial</a:t>
            </a:r>
            <a:r>
              <a:rPr lang="fr-FR" sz="1700" dirty="0" smtClean="0"/>
              <a:t> </a:t>
            </a:r>
            <a:r>
              <a:rPr lang="fr-FR" sz="1700" dirty="0" err="1" smtClean="0"/>
              <a:t>intermediaaries</a:t>
            </a:r>
            <a:r>
              <a:rPr lang="fr-FR" sz="1700" dirty="0" smtClean="0"/>
              <a:t>  : S123;</a:t>
            </a:r>
          </a:p>
          <a:p>
            <a:pPr lvl="1" algn="just"/>
            <a:r>
              <a:rPr lang="fr-FR" sz="1700" dirty="0" smtClean="0"/>
              <a:t>Financial auxiliaires  : S124;</a:t>
            </a:r>
          </a:p>
          <a:p>
            <a:pPr lvl="1" algn="just"/>
            <a:r>
              <a:rPr lang="fr-FR" sz="1700" dirty="0" err="1" smtClean="0"/>
              <a:t>Insurance</a:t>
            </a:r>
            <a:r>
              <a:rPr lang="fr-FR" sz="1700" dirty="0" smtClean="0"/>
              <a:t> corporations and pension </a:t>
            </a:r>
            <a:r>
              <a:rPr lang="fr-FR" sz="1700" dirty="0" err="1" smtClean="0"/>
              <a:t>funds</a:t>
            </a:r>
            <a:r>
              <a:rPr lang="fr-FR" sz="1700" dirty="0" smtClean="0"/>
              <a:t> : S125;</a:t>
            </a:r>
            <a:endParaRPr lang="fr-FR" sz="17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268760"/>
            <a:ext cx="7715200" cy="5205192"/>
          </a:xfrm>
        </p:spPr>
        <p:txBody>
          <a:bodyPr>
            <a:normAutofit lnSpcReduction="10000"/>
          </a:bodyPr>
          <a:lstStyle/>
          <a:p>
            <a:pPr>
              <a:buNone/>
            </a:pPr>
            <a:r>
              <a:rPr lang="fr-FR" b="1" i="1" u="sng" dirty="0" err="1" smtClean="0">
                <a:solidFill>
                  <a:srgbClr val="660033"/>
                </a:solidFill>
                <a:latin typeface="Times New Roman" pitchFamily="18" charset="0"/>
                <a:cs typeface="Times New Roman" pitchFamily="18" charset="0"/>
              </a:rPr>
              <a:t>Overview</a:t>
            </a:r>
            <a:r>
              <a:rPr lang="fr-FR" b="1" i="1" u="sng" dirty="0" smtClean="0">
                <a:solidFill>
                  <a:srgbClr val="660033"/>
                </a:solidFill>
                <a:latin typeface="Times New Roman" pitchFamily="18" charset="0"/>
                <a:cs typeface="Times New Roman" pitchFamily="18" charset="0"/>
              </a:rPr>
              <a:t> of FISIM: </a:t>
            </a:r>
          </a:p>
          <a:p>
            <a:pPr>
              <a:buNone/>
            </a:pPr>
            <a:endParaRPr lang="fr-FR" sz="3600" b="1" i="1" u="sng" dirty="0" smtClean="0">
              <a:solidFill>
                <a:srgbClr val="660033"/>
              </a:solidFill>
            </a:endParaRPr>
          </a:p>
          <a:p>
            <a:pPr lvl="0">
              <a:buFont typeface="Wingdings" pitchFamily="2" charset="2"/>
              <a:buChar char="Ø"/>
            </a:pPr>
            <a:r>
              <a:rPr lang="fr-FR" dirty="0" smtClean="0">
                <a:latin typeface="Times New Roman" pitchFamily="18" charset="0"/>
                <a:cs typeface="Times New Roman" pitchFamily="18" charset="0"/>
              </a:rPr>
              <a:t>Is indirect </a:t>
            </a:r>
            <a:r>
              <a:rPr lang="fr-FR" dirty="0" err="1" smtClean="0">
                <a:latin typeface="Times New Roman" pitchFamily="18" charset="0"/>
                <a:cs typeface="Times New Roman" pitchFamily="18" charset="0"/>
              </a:rPr>
              <a:t>measure</a:t>
            </a:r>
            <a:r>
              <a:rPr lang="fr-FR" dirty="0" smtClean="0">
                <a:latin typeface="Times New Roman" pitchFamily="18" charset="0"/>
                <a:cs typeface="Times New Roman" pitchFamily="18" charset="0"/>
              </a:rPr>
              <a:t> of the value of </a:t>
            </a:r>
            <a:r>
              <a:rPr lang="fr-FR" dirty="0" err="1" smtClean="0">
                <a:latin typeface="Times New Roman" pitchFamily="18" charset="0"/>
                <a:cs typeface="Times New Roman" pitchFamily="18" charset="0"/>
              </a:rPr>
              <a:t>financial</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intermediation</a:t>
            </a:r>
            <a:r>
              <a:rPr lang="fr-FR" dirty="0" smtClean="0">
                <a:latin typeface="Times New Roman" pitchFamily="18" charset="0"/>
                <a:cs typeface="Times New Roman" pitchFamily="18" charset="0"/>
              </a:rPr>
              <a:t> services </a:t>
            </a:r>
            <a:r>
              <a:rPr lang="fr-FR" dirty="0" err="1" smtClean="0">
                <a:latin typeface="Times New Roman" pitchFamily="18" charset="0"/>
                <a:cs typeface="Times New Roman" pitchFamily="18" charset="0"/>
              </a:rPr>
              <a:t>provided</a:t>
            </a:r>
            <a:r>
              <a:rPr lang="fr-FR" dirty="0" smtClean="0">
                <a:latin typeface="Times New Roman" pitchFamily="18" charset="0"/>
                <a:cs typeface="Times New Roman" pitchFamily="18" charset="0"/>
              </a:rPr>
              <a:t> but for </a:t>
            </a:r>
            <a:r>
              <a:rPr lang="fr-FR" dirty="0" err="1" smtClean="0">
                <a:latin typeface="Times New Roman" pitchFamily="18" charset="0"/>
                <a:cs typeface="Times New Roman" pitchFamily="18" charset="0"/>
              </a:rPr>
              <a:t>which</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financial</a:t>
            </a:r>
            <a:r>
              <a:rPr lang="fr-FR" dirty="0" smtClean="0">
                <a:latin typeface="Times New Roman" pitchFamily="18" charset="0"/>
                <a:cs typeface="Times New Roman" pitchFamily="18" charset="0"/>
              </a:rPr>
              <a:t> institutions do not charge </a:t>
            </a:r>
            <a:r>
              <a:rPr lang="fr-FR" dirty="0" err="1" smtClean="0">
                <a:latin typeface="Times New Roman" pitchFamily="18" charset="0"/>
                <a:cs typeface="Times New Roman" pitchFamily="18" charset="0"/>
              </a:rPr>
              <a:t>explicitly</a:t>
            </a:r>
            <a:r>
              <a:rPr lang="fr-FR" dirty="0" smtClean="0">
                <a:latin typeface="Times New Roman" pitchFamily="18" charset="0"/>
                <a:cs typeface="Times New Roman" pitchFamily="18" charset="0"/>
              </a:rPr>
              <a:t>,</a:t>
            </a:r>
          </a:p>
          <a:p>
            <a:pPr lvl="0">
              <a:buFont typeface="Wingdings" pitchFamily="2" charset="2"/>
              <a:buChar char="Ø"/>
            </a:pPr>
            <a:endParaRPr lang="fr-FR" dirty="0" smtClean="0">
              <a:latin typeface="Times New Roman" pitchFamily="18" charset="0"/>
              <a:cs typeface="Times New Roman" pitchFamily="18" charset="0"/>
            </a:endParaRPr>
          </a:p>
          <a:p>
            <a:pPr lvl="0">
              <a:buFont typeface="Wingdings" pitchFamily="2" charset="2"/>
              <a:buChar char="Ø"/>
            </a:pPr>
            <a:r>
              <a:rPr lang="fr-FR" dirty="0" err="1" smtClean="0">
                <a:latin typeface="Times New Roman" pitchFamily="18" charset="0"/>
                <a:cs typeface="Times New Roman" pitchFamily="18" charset="0"/>
              </a:rPr>
              <a:t>Needs</a:t>
            </a:r>
            <a:r>
              <a:rPr lang="fr-FR" dirty="0" smtClean="0">
                <a:latin typeface="Times New Roman" pitchFamily="18" charset="0"/>
                <a:cs typeface="Times New Roman" pitchFamily="18" charset="0"/>
              </a:rPr>
              <a:t> to </a:t>
            </a:r>
            <a:r>
              <a:rPr lang="fr-FR" dirty="0" err="1" smtClean="0">
                <a:latin typeface="Times New Roman" pitchFamily="18" charset="0"/>
                <a:cs typeface="Times New Roman" pitchFamily="18" charset="0"/>
              </a:rPr>
              <a:t>be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imputed</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because</a:t>
            </a:r>
            <a:r>
              <a:rPr lang="fr-FR" dirty="0" smtClean="0">
                <a:latin typeface="Times New Roman" pitchFamily="18" charset="0"/>
                <a:cs typeface="Times New Roman" pitchFamily="18" charset="0"/>
              </a:rPr>
              <a:t> no explicit </a:t>
            </a:r>
            <a:r>
              <a:rPr lang="fr-FR" dirty="0" err="1" smtClean="0">
                <a:latin typeface="Times New Roman" pitchFamily="18" charset="0"/>
                <a:cs typeface="Times New Roman" pitchFamily="18" charset="0"/>
              </a:rPr>
              <a:t>fees</a:t>
            </a:r>
            <a:r>
              <a:rPr lang="fr-FR" dirty="0" smtClean="0">
                <a:latin typeface="Times New Roman" pitchFamily="18" charset="0"/>
                <a:cs typeface="Times New Roman" pitchFamily="18" charset="0"/>
              </a:rPr>
              <a:t> are </a:t>
            </a:r>
            <a:r>
              <a:rPr lang="fr-FR" dirty="0" err="1" smtClean="0">
                <a:latin typeface="Times New Roman" pitchFamily="18" charset="0"/>
                <a:cs typeface="Times New Roman" pitchFamily="18" charset="0"/>
              </a:rPr>
              <a:t>charged</a:t>
            </a:r>
            <a:r>
              <a:rPr lang="fr-FR" dirty="0" smtClean="0">
                <a:latin typeface="Times New Roman" pitchFamily="18" charset="0"/>
                <a:cs typeface="Times New Roman" pitchFamily="18" charset="0"/>
              </a:rPr>
              <a:t>,</a:t>
            </a:r>
          </a:p>
          <a:p>
            <a:pPr lvl="0">
              <a:buFont typeface="Wingdings" pitchFamily="2" charset="2"/>
              <a:buChar char="Ø"/>
            </a:pPr>
            <a:endParaRPr lang="fr-FR" dirty="0" smtClean="0">
              <a:latin typeface="Times New Roman" pitchFamily="18" charset="0"/>
              <a:cs typeface="Times New Roman" pitchFamily="18" charset="0"/>
            </a:endParaRPr>
          </a:p>
          <a:p>
            <a:pPr lvl="0">
              <a:buFont typeface="Wingdings" pitchFamily="2" charset="2"/>
              <a:buChar char="Ø"/>
            </a:pPr>
            <a:r>
              <a:rPr lang="fr-FR" dirty="0" smtClean="0">
                <a:latin typeface="Times New Roman" pitchFamily="18" charset="0"/>
                <a:cs typeface="Times New Roman" pitchFamily="18" charset="0"/>
              </a:rPr>
              <a:t>Partitions </a:t>
            </a:r>
            <a:r>
              <a:rPr lang="fr-FR" dirty="0" err="1" smtClean="0">
                <a:latin typeface="Times New Roman" pitchFamily="18" charset="0"/>
                <a:cs typeface="Times New Roman" pitchFamily="18" charset="0"/>
              </a:rPr>
              <a:t>actual</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bank</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interest</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into</a:t>
            </a:r>
            <a:r>
              <a:rPr lang="fr-FR" dirty="0" smtClean="0">
                <a:latin typeface="Times New Roman" pitchFamily="18" charset="0"/>
                <a:cs typeface="Times New Roman" pitchFamily="18" charset="0"/>
              </a:rPr>
              <a:t> : SNA </a:t>
            </a:r>
            <a:r>
              <a:rPr lang="fr-FR" dirty="0" err="1" smtClean="0">
                <a:latin typeface="Times New Roman" pitchFamily="18" charset="0"/>
                <a:cs typeface="Times New Roman" pitchFamily="18" charset="0"/>
              </a:rPr>
              <a:t>interest</a:t>
            </a:r>
            <a:r>
              <a:rPr lang="fr-FR" dirty="0" smtClean="0">
                <a:latin typeface="Times New Roman" pitchFamily="18" charset="0"/>
                <a:cs typeface="Times New Roman" pitchFamily="18" charset="0"/>
              </a:rPr>
              <a:t> and  FISIM,</a:t>
            </a:r>
          </a:p>
          <a:p>
            <a:pPr lvl="0">
              <a:buFont typeface="Wingdings" pitchFamily="2" charset="2"/>
              <a:buChar char="Ø"/>
            </a:pPr>
            <a:endParaRPr lang="fr-FR" dirty="0" smtClean="0">
              <a:latin typeface="Times New Roman" pitchFamily="18" charset="0"/>
              <a:cs typeface="Times New Roman" pitchFamily="18" charset="0"/>
            </a:endParaRPr>
          </a:p>
          <a:p>
            <a:pPr lvl="0">
              <a:buFont typeface="Wingdings" pitchFamily="2" charset="2"/>
              <a:buChar char="Ø"/>
            </a:pPr>
            <a:r>
              <a:rPr lang="fr-FR" dirty="0" err="1" smtClean="0">
                <a:latin typeface="Times New Roman" pitchFamily="18" charset="0"/>
                <a:cs typeface="Times New Roman" pitchFamily="18" charset="0"/>
              </a:rPr>
              <a:t>Applies</a:t>
            </a:r>
            <a:r>
              <a:rPr lang="fr-FR" dirty="0" smtClean="0">
                <a:latin typeface="Times New Roman" pitchFamily="18" charset="0"/>
                <a:cs typeface="Times New Roman" pitchFamily="18" charset="0"/>
              </a:rPr>
              <a:t> to </a:t>
            </a:r>
            <a:r>
              <a:rPr lang="fr-FR" dirty="0" err="1" smtClean="0">
                <a:latin typeface="Times New Roman" pitchFamily="18" charset="0"/>
                <a:cs typeface="Times New Roman" pitchFamily="18" charset="0"/>
              </a:rPr>
              <a:t>loans</a:t>
            </a:r>
            <a:r>
              <a:rPr lang="fr-FR" dirty="0" smtClean="0">
                <a:latin typeface="Times New Roman" pitchFamily="18" charset="0"/>
                <a:cs typeface="Times New Roman" pitchFamily="18" charset="0"/>
              </a:rPr>
              <a:t> and </a:t>
            </a:r>
            <a:r>
              <a:rPr lang="fr-FR" dirty="0" err="1" smtClean="0">
                <a:latin typeface="Times New Roman" pitchFamily="18" charset="0"/>
                <a:cs typeface="Times New Roman" pitchFamily="18" charset="0"/>
              </a:rPr>
              <a:t>deposits</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provided</a:t>
            </a:r>
            <a:r>
              <a:rPr lang="fr-FR" dirty="0" smtClean="0">
                <a:latin typeface="Times New Roman" pitchFamily="18" charset="0"/>
                <a:cs typeface="Times New Roman" pitchFamily="18" charset="0"/>
              </a:rPr>
              <a:t> by, or </a:t>
            </a:r>
            <a:r>
              <a:rPr lang="fr-FR" dirty="0" err="1" smtClean="0">
                <a:latin typeface="Times New Roman" pitchFamily="18" charset="0"/>
                <a:cs typeface="Times New Roman" pitchFamily="18" charset="0"/>
              </a:rPr>
              <a:t>deposited</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with</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financial</a:t>
            </a:r>
            <a:r>
              <a:rPr lang="fr-FR" dirty="0" smtClean="0">
                <a:latin typeface="Times New Roman" pitchFamily="18" charset="0"/>
                <a:cs typeface="Times New Roman" pitchFamily="18" charset="0"/>
              </a:rPr>
              <a:t> institutions.</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340768"/>
            <a:ext cx="7643192" cy="5133184"/>
          </a:xfrm>
        </p:spPr>
        <p:txBody>
          <a:bodyPr>
            <a:normAutofit fontScale="77500" lnSpcReduction="20000"/>
          </a:bodyPr>
          <a:lstStyle/>
          <a:p>
            <a:pPr>
              <a:buNone/>
            </a:pPr>
            <a:r>
              <a:rPr lang="en-US" b="1" i="1" u="sng" dirty="0" smtClean="0">
                <a:solidFill>
                  <a:srgbClr val="660033"/>
                </a:solidFill>
                <a:latin typeface="Times New Roman" pitchFamily="18" charset="0"/>
                <a:cs typeface="Times New Roman" pitchFamily="18" charset="0"/>
              </a:rPr>
              <a:t>FISIM output : </a:t>
            </a:r>
          </a:p>
          <a:p>
            <a:pPr>
              <a:buNone/>
            </a:pPr>
            <a:endParaRPr lang="en-US" b="1" i="1" u="sng" dirty="0" smtClean="0">
              <a:solidFill>
                <a:srgbClr val="660033"/>
              </a:solidFill>
              <a:latin typeface="Times New Roman" pitchFamily="18" charset="0"/>
              <a:cs typeface="Times New Roman" pitchFamily="18" charset="0"/>
            </a:endParaRPr>
          </a:p>
          <a:p>
            <a:pPr>
              <a:buNone/>
            </a:pPr>
            <a:endParaRPr lang="fr-FR" b="1" i="1" u="sng" dirty="0" smtClean="0">
              <a:solidFill>
                <a:srgbClr val="660033"/>
              </a:solidFill>
              <a:latin typeface="Times New Roman" pitchFamily="18" charset="0"/>
              <a:cs typeface="Times New Roman" pitchFamily="18" charset="0"/>
            </a:endParaRPr>
          </a:p>
          <a:p>
            <a:pPr lvl="0" algn="just">
              <a:buFont typeface="Wingdings" pitchFamily="2" charset="2"/>
              <a:buChar char="Ø"/>
            </a:pPr>
            <a:r>
              <a:rPr lang="fr-FR" dirty="0" smtClean="0">
                <a:latin typeface="Times New Roman" pitchFamily="18" charset="0"/>
                <a:cs typeface="Times New Roman" pitchFamily="18" charset="0"/>
              </a:rPr>
              <a:t>The 2008 SNA </a:t>
            </a:r>
            <a:r>
              <a:rPr lang="fr-FR" dirty="0" err="1" smtClean="0">
                <a:latin typeface="Times New Roman" pitchFamily="18" charset="0"/>
                <a:cs typeface="Times New Roman" pitchFamily="18" charset="0"/>
              </a:rPr>
              <a:t>calculates</a:t>
            </a:r>
            <a:r>
              <a:rPr lang="fr-FR" dirty="0" smtClean="0">
                <a:latin typeface="Times New Roman" pitchFamily="18" charset="0"/>
                <a:cs typeface="Times New Roman" pitchFamily="18" charset="0"/>
              </a:rPr>
              <a:t> the output of </a:t>
            </a:r>
            <a:r>
              <a:rPr lang="fr-FR" dirty="0" smtClean="0">
                <a:latin typeface="Times New Roman" pitchFamily="18" charset="0"/>
                <a:cs typeface="Times New Roman" pitchFamily="18" charset="0"/>
              </a:rPr>
              <a:t> FISIM </a:t>
            </a:r>
            <a:r>
              <a:rPr lang="fr-FR" dirty="0" smtClean="0">
                <a:latin typeface="Times New Roman" pitchFamily="18" charset="0"/>
                <a:cs typeface="Times New Roman" pitchFamily="18" charset="0"/>
              </a:rPr>
              <a:t>on </a:t>
            </a:r>
            <a:r>
              <a:rPr lang="fr-FR" dirty="0" err="1" smtClean="0">
                <a:latin typeface="Times New Roman" pitchFamily="18" charset="0"/>
                <a:cs typeface="Times New Roman" pitchFamily="18" charset="0"/>
              </a:rPr>
              <a:t>loans</a:t>
            </a:r>
            <a:r>
              <a:rPr lang="fr-FR" dirty="0" smtClean="0">
                <a:latin typeface="Times New Roman" pitchFamily="18" charset="0"/>
                <a:cs typeface="Times New Roman" pitchFamily="18" charset="0"/>
              </a:rPr>
              <a:t> (VL) and </a:t>
            </a:r>
            <a:r>
              <a:rPr lang="fr-FR" dirty="0" err="1" smtClean="0">
                <a:latin typeface="Times New Roman" pitchFamily="18" charset="0"/>
                <a:cs typeface="Times New Roman" pitchFamily="18" charset="0"/>
              </a:rPr>
              <a:t>deposits</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Vd</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only</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using</a:t>
            </a:r>
            <a:r>
              <a:rPr lang="fr-FR" dirty="0" smtClean="0">
                <a:latin typeface="Times New Roman" pitchFamily="18" charset="0"/>
                <a:cs typeface="Times New Roman" pitchFamily="18" charset="0"/>
              </a:rPr>
              <a:t> a </a:t>
            </a:r>
            <a:r>
              <a:rPr lang="fr-FR" dirty="0" err="1" smtClean="0">
                <a:latin typeface="Times New Roman" pitchFamily="18" charset="0"/>
                <a:cs typeface="Times New Roman" pitchFamily="18" charset="0"/>
              </a:rPr>
              <a:t>reference</a:t>
            </a:r>
            <a:r>
              <a:rPr lang="fr-FR" dirty="0" smtClean="0">
                <a:latin typeface="Times New Roman" pitchFamily="18" charset="0"/>
                <a:cs typeface="Times New Roman" pitchFamily="18" charset="0"/>
              </a:rPr>
              <a:t> rate (</a:t>
            </a:r>
            <a:r>
              <a:rPr lang="fr-FR" dirty="0" err="1" smtClean="0">
                <a:latin typeface="Times New Roman" pitchFamily="18" charset="0"/>
                <a:cs typeface="Times New Roman" pitchFamily="18" charset="0"/>
              </a:rPr>
              <a:t>rr</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we</a:t>
            </a:r>
            <a:r>
              <a:rPr lang="fr-FR" dirty="0" smtClean="0">
                <a:latin typeface="Times New Roman" pitchFamily="18" charset="0"/>
                <a:cs typeface="Times New Roman" pitchFamily="18" charset="0"/>
              </a:rPr>
              <a:t> use an </a:t>
            </a:r>
            <a:r>
              <a:rPr lang="en-US" dirty="0" smtClean="0">
                <a:latin typeface="Times New Roman" pitchFamily="18" charset="0"/>
                <a:cs typeface="Times New Roman" pitchFamily="18" charset="0"/>
              </a:rPr>
              <a:t>interbank lending rates as a reference rate),</a:t>
            </a:r>
          </a:p>
          <a:p>
            <a:pPr lvl="0" algn="just">
              <a:buFont typeface="Wingdings" pitchFamily="2" charset="2"/>
              <a:buChar char="Ø"/>
            </a:pPr>
            <a:endParaRPr lang="fr-FR" dirty="0" smtClean="0">
              <a:latin typeface="Times New Roman" pitchFamily="18" charset="0"/>
              <a:cs typeface="Times New Roman" pitchFamily="18" charset="0"/>
            </a:endParaRPr>
          </a:p>
          <a:p>
            <a:pPr lvl="0" algn="just">
              <a:buFont typeface="Wingdings" pitchFamily="2" charset="2"/>
              <a:buChar char="Ø"/>
            </a:pPr>
            <a:r>
              <a:rPr lang="fr-FR" dirty="0" err="1" smtClean="0">
                <a:latin typeface="Times New Roman" pitchFamily="18" charset="0"/>
                <a:cs typeface="Times New Roman" pitchFamily="18" charset="0"/>
              </a:rPr>
              <a:t>Assuming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that</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these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loans</a:t>
            </a:r>
            <a:r>
              <a:rPr lang="fr-FR" dirty="0" smtClean="0">
                <a:latin typeface="Times New Roman" pitchFamily="18" charset="0"/>
                <a:cs typeface="Times New Roman" pitchFamily="18" charset="0"/>
              </a:rPr>
              <a:t> and </a:t>
            </a:r>
            <a:r>
              <a:rPr lang="fr-FR" dirty="0" err="1" smtClean="0">
                <a:latin typeface="Times New Roman" pitchFamily="18" charset="0"/>
                <a:cs typeface="Times New Roman" pitchFamily="18" charset="0"/>
              </a:rPr>
              <a:t>deposits</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attract</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interest</a:t>
            </a:r>
            <a:r>
              <a:rPr lang="fr-FR" dirty="0" smtClean="0">
                <a:latin typeface="Times New Roman" pitchFamily="18" charset="0"/>
                <a:cs typeface="Times New Roman" pitchFamily="18" charset="0"/>
              </a:rPr>
              <a:t> rates of </a:t>
            </a:r>
            <a:r>
              <a:rPr lang="fr-FR" dirty="0" err="1" smtClean="0">
                <a:latin typeface="Times New Roman" pitchFamily="18" charset="0"/>
                <a:cs typeface="Times New Roman" pitchFamily="18" charset="0"/>
              </a:rPr>
              <a:t>rL</a:t>
            </a:r>
            <a:r>
              <a:rPr lang="fr-FR" dirty="0" smtClean="0">
                <a:latin typeface="Times New Roman" pitchFamily="18" charset="0"/>
                <a:cs typeface="Times New Roman" pitchFamily="18" charset="0"/>
              </a:rPr>
              <a:t> and rd </a:t>
            </a:r>
            <a:r>
              <a:rPr lang="fr-FR" dirty="0" err="1" smtClean="0">
                <a:latin typeface="Times New Roman" pitchFamily="18" charset="0"/>
                <a:cs typeface="Times New Roman" pitchFamily="18" charset="0"/>
              </a:rPr>
              <a:t>respectively</a:t>
            </a:r>
            <a:r>
              <a:rPr lang="fr-FR" dirty="0" smtClean="0">
                <a:latin typeface="Times New Roman" pitchFamily="18" charset="0"/>
                <a:cs typeface="Times New Roman" pitchFamily="18" charset="0"/>
              </a:rPr>
              <a:t>, the output of FISIM </a:t>
            </a:r>
            <a:r>
              <a:rPr lang="fr-FR" dirty="0" err="1" smtClean="0">
                <a:latin typeface="Times New Roman" pitchFamily="18" charset="0"/>
                <a:cs typeface="Times New Roman" pitchFamily="18" charset="0"/>
              </a:rPr>
              <a:t>should</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be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calculated</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according</a:t>
            </a:r>
            <a:r>
              <a:rPr lang="fr-FR" dirty="0" smtClean="0">
                <a:latin typeface="Times New Roman" pitchFamily="18" charset="0"/>
                <a:cs typeface="Times New Roman" pitchFamily="18" charset="0"/>
              </a:rPr>
              <a:t> to the formula :    (</a:t>
            </a:r>
            <a:r>
              <a:rPr lang="fr-FR" dirty="0" err="1" smtClean="0">
                <a:latin typeface="Times New Roman" pitchFamily="18" charset="0"/>
                <a:cs typeface="Times New Roman" pitchFamily="18" charset="0"/>
              </a:rPr>
              <a:t>rL</a:t>
            </a:r>
            <a:r>
              <a:rPr lang="fr-FR" dirty="0" smtClean="0">
                <a:latin typeface="Times New Roman" pitchFamily="18" charset="0"/>
                <a:cs typeface="Times New Roman" pitchFamily="18" charset="0"/>
              </a:rPr>
              <a:t> - </a:t>
            </a:r>
            <a:r>
              <a:rPr lang="fr-FR" dirty="0" err="1" smtClean="0">
                <a:latin typeface="Times New Roman" pitchFamily="18" charset="0"/>
                <a:cs typeface="Times New Roman" pitchFamily="18" charset="0"/>
              </a:rPr>
              <a:t>rr</a:t>
            </a:r>
            <a:r>
              <a:rPr lang="fr-FR" dirty="0" smtClean="0">
                <a:latin typeface="Times New Roman" pitchFamily="18" charset="0"/>
                <a:cs typeface="Times New Roman" pitchFamily="18" charset="0"/>
              </a:rPr>
              <a:t>) VL + (</a:t>
            </a:r>
            <a:r>
              <a:rPr lang="fr-FR" dirty="0" err="1" smtClean="0">
                <a:latin typeface="Times New Roman" pitchFamily="18" charset="0"/>
                <a:cs typeface="Times New Roman" pitchFamily="18" charset="0"/>
              </a:rPr>
              <a:t>rr</a:t>
            </a:r>
            <a:r>
              <a:rPr lang="fr-FR" dirty="0" smtClean="0">
                <a:latin typeface="Times New Roman" pitchFamily="18" charset="0"/>
                <a:cs typeface="Times New Roman" pitchFamily="18" charset="0"/>
              </a:rPr>
              <a:t> - rd) Vd.</a:t>
            </a:r>
          </a:p>
          <a:p>
            <a:pPr lvl="0" algn="just">
              <a:buFont typeface="Wingdings" pitchFamily="2" charset="2"/>
              <a:buChar char="Ø"/>
            </a:pPr>
            <a:endParaRPr lang="fr-FR" dirty="0" smtClean="0">
              <a:latin typeface="Times New Roman" pitchFamily="18" charset="0"/>
              <a:cs typeface="Times New Roman" pitchFamily="18" charset="0"/>
            </a:endParaRPr>
          </a:p>
          <a:p>
            <a:pPr lvl="0" algn="just">
              <a:buFont typeface="Wingdings" pitchFamily="2" charset="2"/>
              <a:buChar char="Ø"/>
            </a:pPr>
            <a:r>
              <a:rPr lang="fr-FR" dirty="0" smtClean="0">
                <a:latin typeface="Times New Roman" pitchFamily="18" charset="0"/>
                <a:cs typeface="Times New Roman" pitchFamily="18" charset="0"/>
              </a:rPr>
              <a:t>The 1993 SNA </a:t>
            </a:r>
            <a:r>
              <a:rPr lang="fr-FR" dirty="0" err="1" smtClean="0">
                <a:latin typeface="Times New Roman" pitchFamily="18" charset="0"/>
                <a:cs typeface="Times New Roman" pitchFamily="18" charset="0"/>
              </a:rPr>
              <a:t>calculated</a:t>
            </a:r>
            <a:r>
              <a:rPr lang="fr-FR" dirty="0" smtClean="0">
                <a:latin typeface="Times New Roman" pitchFamily="18" charset="0"/>
                <a:cs typeface="Times New Roman" pitchFamily="18" charset="0"/>
              </a:rPr>
              <a:t> FISIM as the </a:t>
            </a:r>
            <a:r>
              <a:rPr lang="fr-FR" dirty="0" err="1" smtClean="0">
                <a:latin typeface="Times New Roman" pitchFamily="18" charset="0"/>
                <a:cs typeface="Times New Roman" pitchFamily="18" charset="0"/>
              </a:rPr>
              <a:t>difference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between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property</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income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receivable</a:t>
            </a:r>
            <a:r>
              <a:rPr lang="fr-FR" dirty="0" smtClean="0">
                <a:latin typeface="Times New Roman" pitchFamily="18" charset="0"/>
                <a:cs typeface="Times New Roman" pitchFamily="18" charset="0"/>
              </a:rPr>
              <a:t> and </a:t>
            </a:r>
            <a:r>
              <a:rPr lang="fr-FR" dirty="0" err="1" smtClean="0">
                <a:latin typeface="Times New Roman" pitchFamily="18" charset="0"/>
                <a:cs typeface="Times New Roman" pitchFamily="18" charset="0"/>
              </a:rPr>
              <a:t>interest</a:t>
            </a:r>
            <a:r>
              <a:rPr lang="fr-FR" dirty="0" smtClean="0">
                <a:latin typeface="Times New Roman" pitchFamily="18" charset="0"/>
                <a:cs typeface="Times New Roman" pitchFamily="18" charset="0"/>
              </a:rPr>
              <a:t> payable.</a:t>
            </a:r>
          </a:p>
          <a:p>
            <a:pPr lvl="0" algn="just">
              <a:buFont typeface="Wingdings" pitchFamily="2" charset="2"/>
              <a:buChar char="Ø"/>
            </a:pPr>
            <a:endParaRPr lang="fr-FR" dirty="0" smtClean="0">
              <a:latin typeface="Times New Roman" pitchFamily="18" charset="0"/>
              <a:cs typeface="Times New Roman" pitchFamily="18" charset="0"/>
            </a:endParaRPr>
          </a:p>
          <a:p>
            <a:pPr lvl="0" algn="just">
              <a:buFont typeface="Wingdings" pitchFamily="2" charset="2"/>
              <a:buChar char="Ø"/>
            </a:pPr>
            <a:r>
              <a:rPr lang="en-US" dirty="0" smtClean="0">
                <a:latin typeface="Times New Roman" pitchFamily="18" charset="0"/>
                <a:cs typeface="Times New Roman" pitchFamily="18" charset="0"/>
              </a:rPr>
              <a:t>Output of FISIM should be allocated between users (lenders as well as borrowers) treating the allocated amounts as : * Intermediate consumption (</a:t>
            </a:r>
            <a:r>
              <a:rPr lang="fr-FR" dirty="0" smtClean="0">
                <a:latin typeface="Times New Roman" pitchFamily="18" charset="0"/>
                <a:cs typeface="Times New Roman" pitchFamily="18" charset="0"/>
              </a:rPr>
              <a:t>53,6%/ 2007)</a:t>
            </a:r>
            <a:r>
              <a:rPr lang="en-US" dirty="0" smtClean="0">
                <a:latin typeface="Times New Roman" pitchFamily="18" charset="0"/>
                <a:cs typeface="Times New Roman" pitchFamily="18" charset="0"/>
              </a:rPr>
              <a:t>,*Final consumption (</a:t>
            </a:r>
            <a:r>
              <a:rPr lang="fr-FR" dirty="0" smtClean="0">
                <a:latin typeface="Times New Roman" pitchFamily="18" charset="0"/>
                <a:cs typeface="Times New Roman" pitchFamily="18" charset="0"/>
              </a:rPr>
              <a:t>44,9 %/2007)  </a:t>
            </a:r>
            <a:r>
              <a:rPr lang="en-US" dirty="0" smtClean="0">
                <a:latin typeface="Times New Roman" pitchFamily="18" charset="0"/>
                <a:cs typeface="Times New Roman" pitchFamily="18" charset="0"/>
              </a:rPr>
              <a:t>and Exports (</a:t>
            </a:r>
            <a:r>
              <a:rPr lang="fr-FR" dirty="0" smtClean="0">
                <a:latin typeface="Times New Roman" pitchFamily="18" charset="0"/>
                <a:cs typeface="Times New Roman" pitchFamily="18" charset="0"/>
              </a:rPr>
              <a:t>1,5% /2007 )</a:t>
            </a:r>
            <a:r>
              <a:rPr lang="en-US" dirty="0" smtClean="0">
                <a:latin typeface="Times New Roman" pitchFamily="18" charset="0"/>
                <a:cs typeface="Times New Roman" pitchFamily="18" charset="0"/>
              </a:rPr>
              <a:t>,</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196752"/>
            <a:ext cx="7787208" cy="5277200"/>
          </a:xfrm>
        </p:spPr>
        <p:txBody>
          <a:bodyPr/>
          <a:lstStyle/>
          <a:p>
            <a:r>
              <a:rPr lang="fr-FR" u="sng" dirty="0" smtClean="0">
                <a:solidFill>
                  <a:srgbClr val="0070C0"/>
                </a:solidFill>
                <a:latin typeface="Times New Roman" pitchFamily="18" charset="0"/>
                <a:cs typeface="Times New Roman" pitchFamily="18" charset="0"/>
              </a:rPr>
              <a:t>Output of central </a:t>
            </a:r>
            <a:r>
              <a:rPr lang="fr-FR" u="sng" dirty="0" err="1" smtClean="0">
                <a:solidFill>
                  <a:srgbClr val="0070C0"/>
                </a:solidFill>
                <a:latin typeface="Times New Roman" pitchFamily="18" charset="0"/>
                <a:cs typeface="Times New Roman" pitchFamily="18" charset="0"/>
              </a:rPr>
              <a:t>bank</a:t>
            </a:r>
            <a:r>
              <a:rPr lang="fr-FR" dirty="0" smtClean="0">
                <a:latin typeface="Times New Roman" pitchFamily="18" charset="0"/>
                <a:cs typeface="Times New Roman" pitchFamily="18" charset="0"/>
              </a:rPr>
              <a:t>:</a:t>
            </a:r>
          </a:p>
          <a:p>
            <a:pPr lvl="1"/>
            <a:r>
              <a:rPr lang="fr-FR" dirty="0" smtClean="0">
                <a:latin typeface="Times New Roman" pitchFamily="18" charset="0"/>
                <a:cs typeface="Times New Roman" pitchFamily="18" charset="0"/>
              </a:rPr>
              <a:t>Services </a:t>
            </a:r>
            <a:r>
              <a:rPr lang="fr-FR" dirty="0" err="1" smtClean="0">
                <a:latin typeface="Times New Roman" pitchFamily="18" charset="0"/>
                <a:cs typeface="Times New Roman" pitchFamily="18" charset="0"/>
              </a:rPr>
              <a:t>ed</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by the </a:t>
            </a:r>
            <a:r>
              <a:rPr lang="fr-FR" dirty="0" err="1" smtClean="0">
                <a:latin typeface="Times New Roman" pitchFamily="18" charset="0"/>
                <a:cs typeface="Times New Roman" pitchFamily="18" charset="0"/>
              </a:rPr>
              <a:t>ce</a:t>
            </a:r>
            <a:r>
              <a:rPr lang="fr-FR" dirty="0" err="1" smtClean="0">
                <a:latin typeface="Times New Roman" pitchFamily="18" charset="0"/>
                <a:cs typeface="Times New Roman" pitchFamily="18" charset="0"/>
              </a:rPr>
              <a:t>produc</a:t>
            </a:r>
            <a:r>
              <a:rPr lang="fr-FR" dirty="0" err="1" smtClean="0">
                <a:latin typeface="Times New Roman" pitchFamily="18" charset="0"/>
                <a:cs typeface="Times New Roman" pitchFamily="18" charset="0"/>
              </a:rPr>
              <a:t>ntral</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bank</a:t>
            </a:r>
            <a:r>
              <a:rPr lang="fr-FR" dirty="0" smtClean="0">
                <a:latin typeface="Times New Roman" pitchFamily="18" charset="0"/>
                <a:cs typeface="Times New Roman" pitchFamily="18" charset="0"/>
              </a:rPr>
              <a:t> are </a:t>
            </a:r>
            <a:r>
              <a:rPr lang="fr-FR" dirty="0" err="1" smtClean="0">
                <a:latin typeface="Times New Roman" pitchFamily="18" charset="0"/>
                <a:cs typeface="Times New Roman" pitchFamily="18" charset="0"/>
              </a:rPr>
              <a:t>identified</a:t>
            </a:r>
            <a:r>
              <a:rPr lang="fr-FR" dirty="0" smtClean="0">
                <a:latin typeface="Times New Roman" pitchFamily="18" charset="0"/>
                <a:cs typeface="Times New Roman" pitchFamily="18" charset="0"/>
              </a:rPr>
              <a:t> in </a:t>
            </a:r>
            <a:r>
              <a:rPr lang="fr-FR" dirty="0" err="1" smtClean="0">
                <a:latin typeface="Times New Roman" pitchFamily="18" charset="0"/>
                <a:cs typeface="Times New Roman" pitchFamily="18" charset="0"/>
              </a:rPr>
              <a:t>three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broad</a:t>
            </a:r>
            <a:r>
              <a:rPr lang="fr-FR" dirty="0" smtClean="0">
                <a:latin typeface="Times New Roman" pitchFamily="18" charset="0"/>
                <a:cs typeface="Times New Roman" pitchFamily="18" charset="0"/>
              </a:rPr>
              <a:t> groups:</a:t>
            </a:r>
          </a:p>
          <a:p>
            <a:pPr lvl="1">
              <a:buFont typeface="Wingdings" pitchFamily="2" charset="2"/>
              <a:buChar char="§"/>
            </a:pPr>
            <a:r>
              <a:rPr lang="fr-FR" dirty="0" err="1" smtClean="0">
                <a:latin typeface="Times New Roman" pitchFamily="18" charset="0"/>
                <a:cs typeface="Times New Roman" pitchFamily="18" charset="0"/>
              </a:rPr>
              <a:t>financial</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intermediation</a:t>
            </a:r>
            <a:r>
              <a:rPr lang="fr-FR" dirty="0" smtClean="0">
                <a:latin typeface="Times New Roman" pitchFamily="18" charset="0"/>
                <a:cs typeface="Times New Roman" pitchFamily="18" charset="0"/>
              </a:rPr>
              <a:t>,</a:t>
            </a:r>
          </a:p>
          <a:p>
            <a:pPr lvl="1">
              <a:buFont typeface="Wingdings" pitchFamily="2" charset="2"/>
              <a:buChar char="§"/>
            </a:pPr>
            <a:r>
              <a:rPr lang="fr-FR" dirty="0" err="1" smtClean="0">
                <a:latin typeface="Times New Roman" pitchFamily="18" charset="0"/>
                <a:cs typeface="Times New Roman" pitchFamily="18" charset="0"/>
              </a:rPr>
              <a:t>monetary</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policy</a:t>
            </a:r>
            <a:r>
              <a:rPr lang="fr-FR" dirty="0" smtClean="0">
                <a:latin typeface="Times New Roman" pitchFamily="18" charset="0"/>
                <a:cs typeface="Times New Roman" pitchFamily="18" charset="0"/>
              </a:rPr>
              <a:t> services,</a:t>
            </a:r>
          </a:p>
          <a:p>
            <a:pPr lvl="1">
              <a:buFont typeface="Wingdings" pitchFamily="2" charset="2"/>
              <a:buChar char="§"/>
            </a:pPr>
            <a:r>
              <a:rPr lang="fr-FR" dirty="0" err="1" smtClean="0">
                <a:latin typeface="Times New Roman" pitchFamily="18" charset="0"/>
                <a:cs typeface="Times New Roman" pitchFamily="18" charset="0"/>
              </a:rPr>
              <a:t>supervisory</a:t>
            </a:r>
            <a:r>
              <a:rPr lang="fr-FR" dirty="0" smtClean="0">
                <a:latin typeface="Times New Roman" pitchFamily="18" charset="0"/>
                <a:cs typeface="Times New Roman" pitchFamily="18" charset="0"/>
              </a:rPr>
              <a:t> services - </a:t>
            </a:r>
            <a:r>
              <a:rPr lang="fr-FR" dirty="0" err="1" smtClean="0">
                <a:latin typeface="Times New Roman" pitchFamily="18" charset="0"/>
                <a:cs typeface="Times New Roman" pitchFamily="18" charset="0"/>
              </a:rPr>
              <a:t>overseeing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financial</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corporations.</a:t>
            </a:r>
          </a:p>
          <a:p>
            <a:pPr lvl="1">
              <a:buSzPct val="85000"/>
              <a:buNone/>
            </a:pPr>
            <a:endParaRPr lang="fr-FR" sz="2400" u="sng" dirty="0" smtClean="0">
              <a:solidFill>
                <a:srgbClr val="0070C0"/>
              </a:solidFill>
              <a:latin typeface="Times New Roman" pitchFamily="18" charset="0"/>
              <a:cs typeface="Times New Roman" pitchFamily="18" charset="0"/>
            </a:endParaRPr>
          </a:p>
          <a:p>
            <a:pPr lvl="1">
              <a:buSzPct val="85000"/>
              <a:buNone/>
            </a:pPr>
            <a:r>
              <a:rPr lang="fr-FR" sz="2400" u="sng" dirty="0" smtClean="0">
                <a:solidFill>
                  <a:srgbClr val="0070C0"/>
                </a:solidFill>
                <a:latin typeface="Times New Roman" pitchFamily="18" charset="0"/>
                <a:cs typeface="Times New Roman" pitchFamily="18" charset="0"/>
              </a:rPr>
              <a:t>Output of </a:t>
            </a:r>
            <a:r>
              <a:rPr lang="fr-FR" sz="2400" u="sng" dirty="0" err="1" smtClean="0">
                <a:solidFill>
                  <a:srgbClr val="0070C0"/>
                </a:solidFill>
                <a:latin typeface="Times New Roman" pitchFamily="18" charset="0"/>
                <a:cs typeface="Times New Roman" pitchFamily="18" charset="0"/>
              </a:rPr>
              <a:t>rinsurance</a:t>
            </a:r>
            <a:r>
              <a:rPr lang="fr-FR" sz="2400" u="sng" dirty="0" smtClean="0">
                <a:solidFill>
                  <a:srgbClr val="0070C0"/>
                </a:solidFill>
                <a:latin typeface="Times New Roman" pitchFamily="18" charset="0"/>
                <a:cs typeface="Times New Roman" pitchFamily="18" charset="0"/>
              </a:rPr>
              <a:t>:</a:t>
            </a:r>
          </a:p>
          <a:p>
            <a:pPr marL="0" indent="0" algn="just"/>
            <a:r>
              <a:rPr lang="en-US" dirty="0" smtClean="0">
                <a:latin typeface="Times New Roman" pitchFamily="18" charset="0"/>
                <a:cs typeface="Times New Roman" pitchFamily="18" charset="0"/>
              </a:rPr>
              <a:t> These </a:t>
            </a:r>
            <a:r>
              <a:rPr lang="en-US" dirty="0" smtClean="0">
                <a:latin typeface="Times New Roman" pitchFamily="18" charset="0"/>
                <a:cs typeface="Times New Roman" pitchFamily="18" charset="0"/>
              </a:rPr>
              <a:t>services are treated in the same way as direct </a:t>
            </a:r>
            <a:r>
              <a:rPr lang="en-US" dirty="0" smtClean="0">
                <a:latin typeface="Times New Roman" pitchFamily="18" charset="0"/>
                <a:cs typeface="Times New Roman" pitchFamily="18" charset="0"/>
              </a:rPr>
              <a:t>          	insurance</a:t>
            </a:r>
            <a:r>
              <a:rPr lang="fr-FR" sz="1400" dirty="0" smtClean="0"/>
              <a:t>  </a:t>
            </a:r>
            <a:r>
              <a:rPr lang="en-US" dirty="0" smtClean="0">
                <a:latin typeface="Times New Roman" pitchFamily="18" charset="0"/>
                <a:cs typeface="Times New Roman" pitchFamily="18" charset="0"/>
              </a:rPr>
              <a:t>so</a:t>
            </a:r>
            <a:r>
              <a:rPr lang="en-US" dirty="0" smtClean="0">
                <a:latin typeface="Times New Roman" pitchFamily="18" charset="0"/>
                <a:cs typeface="Times New Roman" pitchFamily="18" charset="0"/>
              </a:rPr>
              <a:t>, in national accounts</a:t>
            </a:r>
            <a:r>
              <a:rPr lang="en-US" dirty="0" smtClean="0">
                <a:latin typeface="Times New Roman" pitchFamily="18" charset="0"/>
                <a:cs typeface="Times New Roman" pitchFamily="18" charset="0"/>
              </a:rPr>
              <a:t>:</a:t>
            </a:r>
          </a:p>
          <a:p>
            <a:pPr lvl="1">
              <a:buFont typeface="Wingdings" pitchFamily="2" charset="2"/>
              <a:buChar char="§"/>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Output = premiums, plus premiums supplement (property income on reserves), less claims.</a:t>
            </a:r>
            <a:endParaRPr lang="en-US" dirty="0" smtClean="0">
              <a:latin typeface="Times New Roman" pitchFamily="18" charset="0"/>
              <a:cs typeface="Times New Roman" pitchFamily="18" charset="0"/>
            </a:endParaRPr>
          </a:p>
          <a:p>
            <a:pPr lvl="1">
              <a:buFont typeface="Wingdings" pitchFamily="2" charset="2"/>
              <a:buChar char="§"/>
            </a:pPr>
            <a:endParaRPr lang="fr-FR" dirty="0" smtClean="0">
              <a:latin typeface="Times New Roman" pitchFamily="18" charset="0"/>
              <a:cs typeface="Times New Roman" pitchFamily="18" charset="0"/>
            </a:endParaRP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err="1" smtClean="0">
                <a:solidFill>
                  <a:srgbClr val="0070C0"/>
                </a:solidFill>
              </a:rPr>
              <a:t>Islamic</a:t>
            </a:r>
            <a:r>
              <a:rPr lang="fr-FR" u="sng" dirty="0" smtClean="0">
                <a:solidFill>
                  <a:srgbClr val="0070C0"/>
                </a:solidFill>
              </a:rPr>
              <a:t> finance</a:t>
            </a:r>
            <a:br>
              <a:rPr lang="fr-FR" u="sng" dirty="0" smtClean="0">
                <a:solidFill>
                  <a:srgbClr val="0070C0"/>
                </a:solidFill>
              </a:rPr>
            </a:br>
            <a:endParaRPr lang="fr-FR" u="sng" dirty="0">
              <a:solidFill>
                <a:srgbClr val="0070C0"/>
              </a:solidFill>
            </a:endParaRPr>
          </a:p>
        </p:txBody>
      </p:sp>
      <p:sp>
        <p:nvSpPr>
          <p:cNvPr id="3" name="Espace réservé du contenu 2"/>
          <p:cNvSpPr>
            <a:spLocks noGrp="1"/>
          </p:cNvSpPr>
          <p:nvPr>
            <p:ph sz="quarter" idx="1"/>
          </p:nvPr>
        </p:nvSpPr>
        <p:spPr>
          <a:xfrm>
            <a:off x="457200" y="1600200"/>
            <a:ext cx="7972452" cy="4873752"/>
          </a:xfrm>
        </p:spPr>
        <p:txBody>
          <a:bodyPr/>
          <a:lstStyle/>
          <a:p>
            <a:r>
              <a:rPr lang="fr-FR" dirty="0" smtClean="0"/>
              <a:t>A) </a:t>
            </a:r>
            <a:r>
              <a:rPr lang="fr-FR" dirty="0" err="1" smtClean="0"/>
              <a:t>Birth</a:t>
            </a:r>
            <a:r>
              <a:rPr lang="fr-FR" dirty="0" smtClean="0"/>
              <a:t> and </a:t>
            </a:r>
            <a:r>
              <a:rPr lang="fr-FR" dirty="0" err="1" smtClean="0"/>
              <a:t>evolution</a:t>
            </a:r>
            <a:r>
              <a:rPr lang="fr-FR" dirty="0" smtClean="0"/>
              <a:t> of </a:t>
            </a:r>
            <a:r>
              <a:rPr lang="fr-FR" dirty="0" err="1" smtClean="0"/>
              <a:t>islamic</a:t>
            </a:r>
            <a:r>
              <a:rPr lang="fr-FR" dirty="0" smtClean="0"/>
              <a:t> </a:t>
            </a:r>
            <a:r>
              <a:rPr lang="fr-FR" dirty="0" err="1" smtClean="0"/>
              <a:t>banks</a:t>
            </a:r>
            <a:r>
              <a:rPr lang="fr-FR" dirty="0" smtClean="0"/>
              <a:t> in </a:t>
            </a:r>
            <a:r>
              <a:rPr lang="fr-FR" dirty="0" err="1" smtClean="0"/>
              <a:t>Morocco</a:t>
            </a:r>
            <a:r>
              <a:rPr lang="fr-FR" dirty="0" smtClean="0"/>
              <a:t>:</a:t>
            </a:r>
          </a:p>
          <a:p>
            <a:endParaRPr lang="fr-FR" dirty="0" smtClean="0"/>
          </a:p>
          <a:p>
            <a:r>
              <a:rPr lang="fr-FR" dirty="0" err="1" smtClean="0"/>
              <a:t>Morocco</a:t>
            </a:r>
            <a:r>
              <a:rPr lang="fr-FR" dirty="0" smtClean="0"/>
              <a:t> has </a:t>
            </a:r>
            <a:r>
              <a:rPr lang="fr-FR" dirty="0" err="1" smtClean="0"/>
              <a:t>adopted</a:t>
            </a:r>
            <a:r>
              <a:rPr lang="fr-FR" dirty="0" smtClean="0"/>
              <a:t> progressive and prudent </a:t>
            </a:r>
            <a:r>
              <a:rPr lang="fr-FR" dirty="0" err="1" smtClean="0"/>
              <a:t>approch</a:t>
            </a:r>
            <a:r>
              <a:rPr lang="fr-FR" dirty="0" smtClean="0"/>
              <a:t> to </a:t>
            </a:r>
            <a:r>
              <a:rPr lang="fr-FR" dirty="0" err="1" smtClean="0"/>
              <a:t>introduce</a:t>
            </a:r>
            <a:r>
              <a:rPr lang="fr-FR" dirty="0" smtClean="0"/>
              <a:t> </a:t>
            </a:r>
            <a:r>
              <a:rPr lang="fr-FR" dirty="0" err="1" smtClean="0"/>
              <a:t>islamic</a:t>
            </a:r>
            <a:r>
              <a:rPr lang="fr-FR" dirty="0" smtClean="0"/>
              <a:t> or « alternative » </a:t>
            </a:r>
            <a:r>
              <a:rPr lang="fr-FR" dirty="0" err="1" smtClean="0"/>
              <a:t>financial</a:t>
            </a:r>
            <a:r>
              <a:rPr lang="fr-FR" dirty="0" smtClean="0"/>
              <a:t> </a:t>
            </a:r>
            <a:r>
              <a:rPr lang="fr-FR" dirty="0" err="1" smtClean="0"/>
              <a:t>projects</a:t>
            </a:r>
            <a:r>
              <a:rPr lang="fr-FR" dirty="0" smtClean="0"/>
              <a:t> :</a:t>
            </a:r>
          </a:p>
          <a:p>
            <a:r>
              <a:rPr lang="fr-FR" b="1" u="sng" dirty="0" smtClean="0">
                <a:solidFill>
                  <a:srgbClr val="0070C0"/>
                </a:solidFill>
              </a:rPr>
              <a:t>2007</a:t>
            </a:r>
            <a:r>
              <a:rPr lang="fr-FR" dirty="0" smtClean="0"/>
              <a:t> : Bank al </a:t>
            </a:r>
            <a:r>
              <a:rPr lang="fr-FR" dirty="0" err="1" smtClean="0"/>
              <a:t>maghrib</a:t>
            </a:r>
            <a:r>
              <a:rPr lang="fr-FR" dirty="0" smtClean="0"/>
              <a:t> </a:t>
            </a:r>
            <a:r>
              <a:rPr lang="fr-FR" dirty="0" err="1" smtClean="0"/>
              <a:t>authorised</a:t>
            </a:r>
            <a:r>
              <a:rPr lang="fr-FR" dirty="0" smtClean="0"/>
              <a:t> </a:t>
            </a:r>
            <a:r>
              <a:rPr lang="fr-FR" dirty="0" err="1" smtClean="0"/>
              <a:t>only</a:t>
            </a:r>
            <a:r>
              <a:rPr lang="fr-FR" dirty="0" smtClean="0"/>
              <a:t> </a:t>
            </a:r>
            <a:r>
              <a:rPr lang="fr-FR" dirty="0" err="1" smtClean="0"/>
              <a:t>conventional</a:t>
            </a:r>
            <a:r>
              <a:rPr lang="fr-FR" dirty="0" smtClean="0"/>
              <a:t> </a:t>
            </a:r>
            <a:r>
              <a:rPr lang="fr-FR" dirty="0" err="1" smtClean="0"/>
              <a:t>banks</a:t>
            </a:r>
            <a:r>
              <a:rPr lang="fr-FR" dirty="0" smtClean="0"/>
              <a:t> to </a:t>
            </a:r>
            <a:r>
              <a:rPr lang="fr-FR" dirty="0" err="1" smtClean="0"/>
              <a:t>offer</a:t>
            </a:r>
            <a:r>
              <a:rPr lang="fr-FR" dirty="0" smtClean="0"/>
              <a:t> 3 </a:t>
            </a:r>
            <a:r>
              <a:rPr lang="fr-FR" dirty="0" err="1" smtClean="0"/>
              <a:t>islamic</a:t>
            </a:r>
            <a:r>
              <a:rPr lang="fr-FR" dirty="0" smtClean="0"/>
              <a:t> </a:t>
            </a:r>
            <a:r>
              <a:rPr lang="fr-FR" dirty="0" err="1" smtClean="0"/>
              <a:t>financial</a:t>
            </a:r>
            <a:r>
              <a:rPr lang="fr-FR" dirty="0" smtClean="0"/>
              <a:t> </a:t>
            </a:r>
            <a:r>
              <a:rPr lang="fr-FR" dirty="0" err="1" smtClean="0"/>
              <a:t>products</a:t>
            </a:r>
            <a:r>
              <a:rPr lang="fr-FR" dirty="0" smtClean="0"/>
              <a:t>.</a:t>
            </a:r>
          </a:p>
          <a:p>
            <a:pPr lvl="1"/>
            <a:r>
              <a:rPr lang="fr-FR" dirty="0" smtClean="0"/>
              <a:t>(	</a:t>
            </a:r>
            <a:r>
              <a:rPr lang="fr-FR" dirty="0" err="1" smtClean="0"/>
              <a:t>Ijara</a:t>
            </a:r>
            <a:r>
              <a:rPr lang="fr-FR" dirty="0" smtClean="0"/>
              <a:t> leasing </a:t>
            </a:r>
            <a:r>
              <a:rPr lang="fr-FR" dirty="0" err="1" smtClean="0"/>
              <a:t>product</a:t>
            </a:r>
            <a:r>
              <a:rPr lang="fr-FR" dirty="0" smtClean="0"/>
              <a:t>, </a:t>
            </a:r>
            <a:r>
              <a:rPr lang="fr-FR" dirty="0" err="1" smtClean="0"/>
              <a:t>Murabaha</a:t>
            </a:r>
            <a:r>
              <a:rPr lang="fr-FR" dirty="0" smtClean="0"/>
              <a:t> </a:t>
            </a:r>
            <a:r>
              <a:rPr lang="fr-FR" dirty="0" err="1" smtClean="0"/>
              <a:t>contract</a:t>
            </a:r>
            <a:r>
              <a:rPr lang="fr-FR" dirty="0" smtClean="0"/>
              <a:t> to by and </a:t>
            </a:r>
            <a:r>
              <a:rPr lang="fr-FR" dirty="0" err="1" smtClean="0"/>
              <a:t>re</a:t>
            </a:r>
            <a:r>
              <a:rPr lang="fr-FR" dirty="0" smtClean="0"/>
              <a:t>-</a:t>
            </a:r>
            <a:r>
              <a:rPr lang="fr-FR" dirty="0" err="1" smtClean="0"/>
              <a:t>sell</a:t>
            </a:r>
            <a:r>
              <a:rPr lang="fr-FR" dirty="0" smtClean="0"/>
              <a:t> </a:t>
            </a:r>
            <a:r>
              <a:rPr lang="fr-FR" dirty="0" err="1" smtClean="0"/>
              <a:t>underlying</a:t>
            </a:r>
            <a:r>
              <a:rPr lang="fr-FR" dirty="0" smtClean="0"/>
              <a:t> </a:t>
            </a:r>
            <a:r>
              <a:rPr lang="fr-FR" dirty="0" err="1" smtClean="0"/>
              <a:t>goods</a:t>
            </a:r>
            <a:r>
              <a:rPr lang="fr-FR" dirty="0" smtClean="0"/>
              <a:t> and  </a:t>
            </a:r>
            <a:r>
              <a:rPr lang="fr-FR" dirty="0" err="1" smtClean="0"/>
              <a:t>Musharaka</a:t>
            </a:r>
            <a:r>
              <a:rPr lang="fr-FR" dirty="0" smtClean="0"/>
              <a:t> </a:t>
            </a:r>
            <a:r>
              <a:rPr lang="fr-FR" dirty="0" err="1" smtClean="0"/>
              <a:t>co</a:t>
            </a:r>
            <a:r>
              <a:rPr lang="fr-FR" dirty="0" smtClean="0"/>
              <a:t>- </a:t>
            </a:r>
            <a:r>
              <a:rPr lang="fr-FR" dirty="0" err="1" smtClean="0"/>
              <a:t>ownership</a:t>
            </a:r>
            <a:r>
              <a:rPr lang="fr-FR" dirty="0" smtClean="0"/>
              <a:t> </a:t>
            </a:r>
            <a:r>
              <a:rPr lang="fr-FR" dirty="0" err="1" smtClean="0"/>
              <a:t>financing</a:t>
            </a:r>
            <a:r>
              <a:rPr lang="fr-FR" dirty="0" smtClean="0"/>
              <a:t> structure).</a:t>
            </a:r>
          </a:p>
          <a:p>
            <a:pPr lvl="1"/>
            <a:endParaRPr lang="fr-FR" dirty="0" smtClean="0"/>
          </a:p>
          <a:p>
            <a:pPr lvl="1"/>
            <a:endParaRPr lang="fr-FR" dirty="0" smtClean="0"/>
          </a:p>
          <a:p>
            <a:pPr lvl="1"/>
            <a:endParaRPr lang="fr-FR" dirty="0" smtClean="0"/>
          </a:p>
          <a:p>
            <a:pPr lvl="1"/>
            <a:endParaRPr lang="fr-FR" dirty="0" smtClean="0"/>
          </a:p>
          <a:p>
            <a:pPr lvl="1"/>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412776"/>
            <a:ext cx="7787208" cy="5061176"/>
          </a:xfrm>
        </p:spPr>
        <p:txBody>
          <a:bodyPr/>
          <a:lstStyle/>
          <a:p>
            <a:r>
              <a:rPr lang="fr-FR" b="1" u="sng" dirty="0" smtClean="0">
                <a:solidFill>
                  <a:srgbClr val="0070C0"/>
                </a:solidFill>
              </a:rPr>
              <a:t>2010</a:t>
            </a:r>
            <a:r>
              <a:rPr lang="fr-FR" b="1" u="sng" dirty="0" smtClean="0"/>
              <a:t>:   </a:t>
            </a:r>
            <a:r>
              <a:rPr lang="fr-FR" dirty="0" err="1" smtClean="0"/>
              <a:t>Approval</a:t>
            </a:r>
            <a:r>
              <a:rPr lang="fr-FR" dirty="0" smtClean="0"/>
              <a:t> of the </a:t>
            </a:r>
            <a:r>
              <a:rPr lang="fr-FR" dirty="0" err="1" smtClean="0"/>
              <a:t>implementation</a:t>
            </a:r>
            <a:r>
              <a:rPr lang="fr-FR" dirty="0" smtClean="0"/>
              <a:t> of the first </a:t>
            </a:r>
            <a:r>
              <a:rPr lang="fr-FR" dirty="0" err="1" smtClean="0"/>
              <a:t>islamic</a:t>
            </a:r>
            <a:r>
              <a:rPr lang="fr-FR" dirty="0" smtClean="0"/>
              <a:t> </a:t>
            </a:r>
            <a:r>
              <a:rPr lang="fr-FR" dirty="0" err="1" smtClean="0"/>
              <a:t>financial</a:t>
            </a:r>
            <a:r>
              <a:rPr lang="fr-FR" dirty="0" smtClean="0"/>
              <a:t> institution in </a:t>
            </a:r>
            <a:r>
              <a:rPr lang="fr-FR" dirty="0" err="1" smtClean="0"/>
              <a:t>Morocco</a:t>
            </a:r>
            <a:r>
              <a:rPr lang="fr-FR" dirty="0" smtClean="0"/>
              <a:t>:   </a:t>
            </a:r>
            <a:r>
              <a:rPr lang="fr-FR" b="1" dirty="0" smtClean="0"/>
              <a:t>(Dar al </a:t>
            </a:r>
            <a:r>
              <a:rPr lang="fr-FR" b="1" dirty="0" err="1" smtClean="0"/>
              <a:t>safa</a:t>
            </a:r>
            <a:r>
              <a:rPr lang="fr-FR" b="1" dirty="0" smtClean="0"/>
              <a:t>), </a:t>
            </a:r>
            <a:r>
              <a:rPr lang="fr-FR" dirty="0" err="1" smtClean="0"/>
              <a:t>it</a:t>
            </a:r>
            <a:r>
              <a:rPr lang="fr-FR" dirty="0" smtClean="0"/>
              <a:t> </a:t>
            </a:r>
            <a:r>
              <a:rPr lang="fr-FR" dirty="0" err="1" smtClean="0"/>
              <a:t>is</a:t>
            </a:r>
            <a:r>
              <a:rPr lang="fr-FR" dirty="0" smtClean="0"/>
              <a:t> an </a:t>
            </a:r>
            <a:r>
              <a:rPr lang="fr-FR" dirty="0" err="1" smtClean="0"/>
              <a:t>islamic</a:t>
            </a:r>
            <a:r>
              <a:rPr lang="fr-FR" dirty="0" smtClean="0"/>
              <a:t> finance </a:t>
            </a:r>
            <a:r>
              <a:rPr lang="fr-FR" dirty="0" err="1" smtClean="0"/>
              <a:t>company</a:t>
            </a:r>
            <a:r>
              <a:rPr lang="fr-FR" dirty="0" smtClean="0"/>
              <a:t> </a:t>
            </a:r>
            <a:r>
              <a:rPr lang="fr-FR" dirty="0" err="1" smtClean="0"/>
              <a:t>specialized</a:t>
            </a:r>
            <a:r>
              <a:rPr lang="fr-FR" dirty="0" smtClean="0"/>
              <a:t> in the marketing of </a:t>
            </a:r>
            <a:r>
              <a:rPr lang="fr-FR" dirty="0" err="1" smtClean="0"/>
              <a:t>islamic</a:t>
            </a:r>
            <a:r>
              <a:rPr lang="fr-FR" dirty="0" smtClean="0"/>
              <a:t> finance;</a:t>
            </a:r>
          </a:p>
          <a:p>
            <a:r>
              <a:rPr lang="fr-FR" b="1" u="sng" dirty="0" smtClean="0">
                <a:solidFill>
                  <a:srgbClr val="0070C0"/>
                </a:solidFill>
              </a:rPr>
              <a:t>2014</a:t>
            </a:r>
            <a:r>
              <a:rPr lang="fr-FR" b="1" dirty="0" smtClean="0"/>
              <a:t>: </a:t>
            </a:r>
            <a:r>
              <a:rPr lang="fr-FR" b="1" dirty="0" err="1" smtClean="0"/>
              <a:t>M</a:t>
            </a:r>
            <a:r>
              <a:rPr lang="fr-FR" dirty="0" err="1" smtClean="0"/>
              <a:t>orocco’s</a:t>
            </a:r>
            <a:r>
              <a:rPr lang="fr-FR" dirty="0" smtClean="0"/>
              <a:t> </a:t>
            </a:r>
            <a:r>
              <a:rPr lang="fr-FR" dirty="0" err="1" smtClean="0"/>
              <a:t>governement</a:t>
            </a:r>
            <a:r>
              <a:rPr lang="fr-FR" dirty="0" smtClean="0"/>
              <a:t> </a:t>
            </a:r>
            <a:r>
              <a:rPr lang="fr-FR" dirty="0" err="1" smtClean="0"/>
              <a:t>adopted</a:t>
            </a:r>
            <a:r>
              <a:rPr lang="fr-FR" dirty="0" smtClean="0"/>
              <a:t> a </a:t>
            </a:r>
            <a:r>
              <a:rPr lang="fr-FR" dirty="0" err="1" smtClean="0"/>
              <a:t>draft</a:t>
            </a:r>
            <a:r>
              <a:rPr lang="fr-FR" dirty="0" smtClean="0"/>
              <a:t> bill to </a:t>
            </a:r>
            <a:r>
              <a:rPr lang="fr-FR" dirty="0" err="1" smtClean="0"/>
              <a:t>regulate</a:t>
            </a:r>
            <a:r>
              <a:rPr lang="fr-FR" dirty="0" smtClean="0"/>
              <a:t> </a:t>
            </a:r>
            <a:r>
              <a:rPr lang="fr-FR" dirty="0" err="1" smtClean="0"/>
              <a:t>islamic</a:t>
            </a:r>
            <a:r>
              <a:rPr lang="fr-FR" dirty="0" smtClean="0"/>
              <a:t> </a:t>
            </a:r>
            <a:r>
              <a:rPr lang="fr-FR" dirty="0" err="1" smtClean="0"/>
              <a:t>banks</a:t>
            </a:r>
            <a:r>
              <a:rPr lang="fr-FR" dirty="0" smtClean="0"/>
              <a:t> and </a:t>
            </a:r>
            <a:r>
              <a:rPr lang="fr-FR" dirty="0" err="1" smtClean="0"/>
              <a:t>allows</a:t>
            </a:r>
            <a:r>
              <a:rPr lang="fr-FR" dirty="0" smtClean="0"/>
              <a:t> for </a:t>
            </a:r>
            <a:r>
              <a:rPr lang="fr-FR" dirty="0" err="1" smtClean="0"/>
              <a:t>sukuks</a:t>
            </a:r>
            <a:r>
              <a:rPr lang="fr-FR" dirty="0" smtClean="0"/>
              <a:t> sales;</a:t>
            </a:r>
          </a:p>
          <a:p>
            <a:endParaRPr lang="fr-FR" dirty="0" smtClean="0"/>
          </a:p>
          <a:p>
            <a:r>
              <a:rPr lang="fr-FR" b="1" u="sng" dirty="0" smtClean="0">
                <a:solidFill>
                  <a:srgbClr val="0070C0"/>
                </a:solidFill>
              </a:rPr>
              <a:t>2017</a:t>
            </a:r>
            <a:r>
              <a:rPr lang="fr-FR" dirty="0" smtClean="0"/>
              <a:t>: </a:t>
            </a:r>
            <a:r>
              <a:rPr lang="fr-FR" dirty="0" err="1" smtClean="0"/>
              <a:t>recently</a:t>
            </a:r>
            <a:r>
              <a:rPr lang="fr-FR" dirty="0" smtClean="0"/>
              <a:t> in </a:t>
            </a:r>
            <a:r>
              <a:rPr lang="fr-FR" dirty="0" err="1" smtClean="0"/>
              <a:t>june</a:t>
            </a:r>
            <a:r>
              <a:rPr lang="fr-FR" dirty="0" smtClean="0"/>
              <a:t> 2017, </a:t>
            </a:r>
            <a:r>
              <a:rPr lang="fr-FR" dirty="0" err="1" smtClean="0"/>
              <a:t>Morocco</a:t>
            </a:r>
            <a:r>
              <a:rPr lang="fr-FR" dirty="0" smtClean="0"/>
              <a:t> has </a:t>
            </a:r>
            <a:r>
              <a:rPr lang="fr-FR" dirty="0" err="1" smtClean="0"/>
              <a:t>gained</a:t>
            </a:r>
            <a:r>
              <a:rPr lang="fr-FR" dirty="0" smtClean="0"/>
              <a:t> new </a:t>
            </a:r>
            <a:r>
              <a:rPr lang="fr-FR" dirty="0" err="1" smtClean="0"/>
              <a:t>category</a:t>
            </a:r>
            <a:r>
              <a:rPr lang="fr-FR" dirty="0" smtClean="0"/>
              <a:t> of </a:t>
            </a:r>
            <a:r>
              <a:rPr lang="fr-FR" dirty="0" err="1" smtClean="0"/>
              <a:t>banks</a:t>
            </a:r>
            <a:r>
              <a:rPr lang="fr-FR" dirty="0" smtClean="0"/>
              <a:t> </a:t>
            </a:r>
            <a:r>
              <a:rPr lang="fr-FR" dirty="0" err="1" smtClean="0"/>
              <a:t>whose</a:t>
            </a:r>
            <a:r>
              <a:rPr lang="fr-FR" dirty="0" smtClean="0"/>
              <a:t> </a:t>
            </a:r>
            <a:r>
              <a:rPr lang="fr-FR" dirty="0" err="1" smtClean="0"/>
              <a:t>products</a:t>
            </a:r>
            <a:r>
              <a:rPr lang="fr-FR" dirty="0" smtClean="0"/>
              <a:t> and services must </a:t>
            </a:r>
            <a:r>
              <a:rPr lang="fr-FR" dirty="0" err="1" smtClean="0"/>
              <a:t>comply</a:t>
            </a:r>
            <a:r>
              <a:rPr lang="fr-FR" dirty="0" smtClean="0"/>
              <a:t> </a:t>
            </a:r>
            <a:r>
              <a:rPr lang="fr-FR" dirty="0" err="1" smtClean="0"/>
              <a:t>with</a:t>
            </a:r>
            <a:r>
              <a:rPr lang="fr-FR" dirty="0" smtClean="0"/>
              <a:t> sharia </a:t>
            </a:r>
            <a:r>
              <a:rPr lang="fr-FR" dirty="0" err="1" smtClean="0"/>
              <a:t>rules</a:t>
            </a:r>
            <a:r>
              <a:rPr lang="fr-FR" dirty="0" smtClean="0"/>
              <a:t>;</a:t>
            </a:r>
          </a:p>
          <a:p>
            <a:endParaRPr lang="fr-FR" dirty="0" smtClean="0"/>
          </a:p>
          <a:p>
            <a:endParaRPr lang="fr-FR" dirty="0" smtClean="0"/>
          </a:p>
          <a:p>
            <a:endParaRPr lang="fr-FR" b="1" dirty="0" smtClean="0"/>
          </a:p>
          <a:p>
            <a:pPr lvl="2">
              <a:buNone/>
            </a:pPr>
            <a:endParaRPr lang="fr-FR" b="1" dirty="0" smtClean="0"/>
          </a:p>
          <a:p>
            <a:pPr lvl="2">
              <a:buNone/>
            </a:pPr>
            <a:endParaRPr lang="fr-FR"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54032"/>
          </a:xfrm>
        </p:spPr>
        <p:txBody>
          <a:bodyPr/>
          <a:lstStyle/>
          <a:p>
            <a:endParaRPr lang="fr-FR" dirty="0"/>
          </a:p>
        </p:txBody>
      </p:sp>
      <p:sp>
        <p:nvSpPr>
          <p:cNvPr id="3" name="Espace réservé du contenu 2"/>
          <p:cNvSpPr>
            <a:spLocks noGrp="1"/>
          </p:cNvSpPr>
          <p:nvPr>
            <p:ph sz="quarter" idx="1"/>
          </p:nvPr>
        </p:nvSpPr>
        <p:spPr>
          <a:xfrm>
            <a:off x="457200" y="1600200"/>
            <a:ext cx="7972452" cy="4873752"/>
          </a:xfrm>
        </p:spPr>
        <p:txBody>
          <a:bodyPr/>
          <a:lstStyle/>
          <a:p>
            <a:pPr algn="just"/>
            <a:r>
              <a:rPr lang="fr-FR" dirty="0" err="1" smtClean="0"/>
              <a:t>Conventional</a:t>
            </a:r>
            <a:r>
              <a:rPr lang="fr-FR" dirty="0" smtClean="0"/>
              <a:t> or </a:t>
            </a:r>
            <a:r>
              <a:rPr lang="fr-FR" dirty="0" err="1" smtClean="0"/>
              <a:t>islamic</a:t>
            </a:r>
            <a:r>
              <a:rPr lang="fr-FR" dirty="0" smtClean="0"/>
              <a:t> </a:t>
            </a:r>
            <a:r>
              <a:rPr lang="fr-FR" dirty="0" err="1" smtClean="0"/>
              <a:t>banks</a:t>
            </a:r>
            <a:r>
              <a:rPr lang="fr-FR" dirty="0" smtClean="0"/>
              <a:t> </a:t>
            </a:r>
            <a:r>
              <a:rPr lang="fr-FR" dirty="0" err="1" smtClean="0"/>
              <a:t>may</a:t>
            </a:r>
            <a:r>
              <a:rPr lang="fr-FR" dirty="0" smtClean="0"/>
              <a:t> </a:t>
            </a:r>
            <a:r>
              <a:rPr lang="fr-FR" dirty="0" err="1" smtClean="0"/>
              <a:t>offer</a:t>
            </a:r>
            <a:r>
              <a:rPr lang="fr-FR" dirty="0" smtClean="0"/>
              <a:t> </a:t>
            </a:r>
            <a:r>
              <a:rPr lang="fr-FR" dirty="0" err="1" smtClean="0"/>
              <a:t>two</a:t>
            </a:r>
            <a:r>
              <a:rPr lang="fr-FR" dirty="0" smtClean="0"/>
              <a:t> </a:t>
            </a:r>
            <a:r>
              <a:rPr lang="fr-FR" dirty="0" err="1" smtClean="0"/>
              <a:t>categories</a:t>
            </a:r>
            <a:r>
              <a:rPr lang="fr-FR" dirty="0" smtClean="0"/>
              <a:t> of </a:t>
            </a:r>
            <a:r>
              <a:rPr lang="fr-FR" dirty="0" err="1" smtClean="0"/>
              <a:t>islamic</a:t>
            </a:r>
            <a:r>
              <a:rPr lang="fr-FR" dirty="0" smtClean="0"/>
              <a:t> </a:t>
            </a:r>
            <a:r>
              <a:rPr lang="fr-FR" dirty="0" err="1" smtClean="0"/>
              <a:t>operations</a:t>
            </a:r>
            <a:r>
              <a:rPr lang="fr-FR" dirty="0" smtClean="0"/>
              <a:t> and </a:t>
            </a:r>
            <a:r>
              <a:rPr lang="fr-FR" dirty="0" err="1" smtClean="0"/>
              <a:t>products</a:t>
            </a:r>
            <a:r>
              <a:rPr lang="fr-FR" dirty="0" smtClean="0"/>
              <a:t> to </a:t>
            </a:r>
            <a:r>
              <a:rPr lang="fr-FR" dirty="0" err="1" smtClean="0"/>
              <a:t>their</a:t>
            </a:r>
            <a:r>
              <a:rPr lang="fr-FR" dirty="0" smtClean="0"/>
              <a:t> </a:t>
            </a:r>
            <a:r>
              <a:rPr lang="fr-FR" dirty="0" err="1" smtClean="0"/>
              <a:t>customers</a:t>
            </a:r>
            <a:r>
              <a:rPr lang="fr-FR" dirty="0" smtClean="0"/>
              <a:t>:</a:t>
            </a:r>
          </a:p>
          <a:p>
            <a:pPr lvl="1" algn="just"/>
            <a:r>
              <a:rPr lang="fr-FR" dirty="0" smtClean="0"/>
              <a:t>1- </a:t>
            </a:r>
            <a:r>
              <a:rPr lang="fr-FR" dirty="0" err="1" smtClean="0"/>
              <a:t>traditional</a:t>
            </a:r>
            <a:r>
              <a:rPr lang="fr-FR" dirty="0" smtClean="0"/>
              <a:t> </a:t>
            </a:r>
            <a:r>
              <a:rPr lang="fr-FR" dirty="0" err="1" smtClean="0"/>
              <a:t>banking</a:t>
            </a:r>
            <a:r>
              <a:rPr lang="fr-FR" dirty="0" smtClean="0"/>
              <a:t> </a:t>
            </a:r>
            <a:r>
              <a:rPr lang="fr-FR" dirty="0" err="1" smtClean="0"/>
              <a:t>operations</a:t>
            </a:r>
            <a:r>
              <a:rPr lang="fr-FR" dirty="0" smtClean="0"/>
              <a:t>;</a:t>
            </a:r>
          </a:p>
          <a:p>
            <a:pPr lvl="1" algn="just"/>
            <a:r>
              <a:rPr lang="fr-FR" dirty="0" smtClean="0"/>
              <a:t>2- </a:t>
            </a:r>
            <a:r>
              <a:rPr lang="fr-FR" dirty="0" err="1" smtClean="0"/>
              <a:t>islamic</a:t>
            </a:r>
            <a:r>
              <a:rPr lang="fr-FR" dirty="0" smtClean="0"/>
              <a:t> </a:t>
            </a:r>
            <a:r>
              <a:rPr lang="fr-FR" dirty="0" err="1" smtClean="0"/>
              <a:t>operations</a:t>
            </a:r>
            <a:r>
              <a:rPr lang="fr-FR" dirty="0" smtClean="0"/>
              <a:t> and services, </a:t>
            </a:r>
            <a:r>
              <a:rPr lang="fr-FR" dirty="0" err="1" smtClean="0"/>
              <a:t>such</a:t>
            </a:r>
            <a:r>
              <a:rPr lang="fr-FR" dirty="0" smtClean="0"/>
              <a:t> as </a:t>
            </a:r>
            <a:r>
              <a:rPr lang="fr-FR" dirty="0" err="1" smtClean="0"/>
              <a:t>investment</a:t>
            </a:r>
            <a:r>
              <a:rPr lang="fr-FR" dirty="0" smtClean="0"/>
              <a:t> </a:t>
            </a:r>
            <a:r>
              <a:rPr lang="fr-FR" dirty="0" err="1" smtClean="0"/>
              <a:t>deposits</a:t>
            </a:r>
            <a:r>
              <a:rPr lang="fr-FR" dirty="0" smtClean="0"/>
              <a:t> and </a:t>
            </a:r>
            <a:r>
              <a:rPr lang="fr-FR" dirty="0" err="1" smtClean="0"/>
              <a:t>financing</a:t>
            </a:r>
            <a:r>
              <a:rPr lang="fr-FR" dirty="0" smtClean="0"/>
              <a:t> </a:t>
            </a:r>
            <a:r>
              <a:rPr lang="fr-FR" dirty="0" err="1" smtClean="0"/>
              <a:t>products</a:t>
            </a:r>
            <a:r>
              <a:rPr lang="fr-FR" dirty="0" smtClean="0"/>
              <a:t> </a:t>
            </a:r>
            <a:r>
              <a:rPr lang="fr-FR" dirty="0" err="1" smtClean="0"/>
              <a:t>including</a:t>
            </a:r>
            <a:r>
              <a:rPr lang="fr-FR" dirty="0" smtClean="0"/>
              <a:t>:</a:t>
            </a:r>
          </a:p>
          <a:p>
            <a:pPr lvl="1" algn="just"/>
            <a:r>
              <a:rPr lang="fr-FR" dirty="0" err="1" smtClean="0">
                <a:solidFill>
                  <a:srgbClr val="0070C0"/>
                </a:solidFill>
              </a:rPr>
              <a:t>Mourabaha</a:t>
            </a:r>
            <a:r>
              <a:rPr lang="fr-FR" dirty="0" smtClean="0"/>
              <a:t>: </a:t>
            </a:r>
            <a:r>
              <a:rPr lang="fr-FR" dirty="0" err="1" smtClean="0"/>
              <a:t>acontract</a:t>
            </a:r>
            <a:r>
              <a:rPr lang="fr-FR" dirty="0" smtClean="0"/>
              <a:t> for the sale of real or </a:t>
            </a:r>
            <a:r>
              <a:rPr lang="fr-FR" dirty="0" err="1" smtClean="0"/>
              <a:t>personal</a:t>
            </a:r>
            <a:r>
              <a:rPr lang="fr-FR" dirty="0" smtClean="0"/>
              <a:t> </a:t>
            </a:r>
            <a:r>
              <a:rPr lang="fr-FR" dirty="0" err="1" smtClean="0"/>
              <a:t>property</a:t>
            </a:r>
            <a:r>
              <a:rPr lang="fr-FR" dirty="0" smtClean="0"/>
              <a:t> </a:t>
            </a:r>
            <a:r>
              <a:rPr lang="fr-FR" dirty="0" err="1" smtClean="0"/>
              <a:t>between</a:t>
            </a:r>
            <a:r>
              <a:rPr lang="fr-FR" dirty="0" smtClean="0"/>
              <a:t> the </a:t>
            </a:r>
            <a:r>
              <a:rPr lang="fr-FR" dirty="0" err="1" smtClean="0"/>
              <a:t>bank</a:t>
            </a:r>
            <a:r>
              <a:rPr lang="fr-FR" dirty="0" smtClean="0"/>
              <a:t> and </a:t>
            </a:r>
            <a:r>
              <a:rPr lang="fr-FR" dirty="0" err="1" smtClean="0"/>
              <a:t>its</a:t>
            </a:r>
            <a:r>
              <a:rPr lang="fr-FR" dirty="0" smtClean="0"/>
              <a:t> </a:t>
            </a:r>
            <a:r>
              <a:rPr lang="fr-FR" dirty="0" err="1" smtClean="0"/>
              <a:t>customer</a:t>
            </a:r>
            <a:r>
              <a:rPr lang="fr-FR" dirty="0" smtClean="0"/>
              <a:t>;</a:t>
            </a:r>
          </a:p>
          <a:p>
            <a:pPr lvl="1" algn="just"/>
            <a:r>
              <a:rPr lang="fr-FR" dirty="0" err="1" smtClean="0">
                <a:solidFill>
                  <a:srgbClr val="0070C0"/>
                </a:solidFill>
              </a:rPr>
              <a:t>Ijara</a:t>
            </a:r>
            <a:r>
              <a:rPr lang="fr-FR" dirty="0" smtClean="0">
                <a:solidFill>
                  <a:srgbClr val="0070C0"/>
                </a:solidFill>
              </a:rPr>
              <a:t>:</a:t>
            </a:r>
            <a:r>
              <a:rPr lang="fr-FR" dirty="0" smtClean="0"/>
              <a:t> a </a:t>
            </a:r>
            <a:r>
              <a:rPr lang="fr-FR" dirty="0" err="1" smtClean="0"/>
              <a:t>contractfor</a:t>
            </a:r>
            <a:r>
              <a:rPr lang="fr-FR" dirty="0" smtClean="0"/>
              <a:t> the </a:t>
            </a:r>
            <a:r>
              <a:rPr lang="fr-FR" dirty="0" err="1" smtClean="0"/>
              <a:t>rental</a:t>
            </a:r>
            <a:r>
              <a:rPr lang="fr-FR" dirty="0" smtClean="0"/>
              <a:t> of real or </a:t>
            </a:r>
            <a:r>
              <a:rPr lang="fr-FR" dirty="0" err="1" smtClean="0"/>
              <a:t>personal</a:t>
            </a:r>
            <a:r>
              <a:rPr lang="fr-FR" dirty="0" smtClean="0"/>
              <a:t> </a:t>
            </a:r>
            <a:r>
              <a:rPr lang="fr-FR" dirty="0" err="1" smtClean="0"/>
              <a:t>property</a:t>
            </a:r>
            <a:r>
              <a:rPr lang="fr-FR" dirty="0" smtClean="0"/>
              <a:t> </a:t>
            </a:r>
            <a:r>
              <a:rPr lang="fr-FR" dirty="0" err="1" smtClean="0"/>
              <a:t>between</a:t>
            </a:r>
            <a:r>
              <a:rPr lang="fr-FR" dirty="0" smtClean="0"/>
              <a:t> the </a:t>
            </a:r>
            <a:r>
              <a:rPr lang="fr-FR" dirty="0" err="1" smtClean="0"/>
              <a:t>bank</a:t>
            </a:r>
            <a:r>
              <a:rPr lang="fr-FR" dirty="0" smtClean="0"/>
              <a:t> and </a:t>
            </a:r>
            <a:r>
              <a:rPr lang="fr-FR" dirty="0" err="1" smtClean="0"/>
              <a:t>its</a:t>
            </a:r>
            <a:r>
              <a:rPr lang="fr-FR" dirty="0" smtClean="0"/>
              <a:t> </a:t>
            </a:r>
            <a:r>
              <a:rPr lang="fr-FR" dirty="0" err="1" smtClean="0"/>
              <a:t>customer</a:t>
            </a:r>
            <a:r>
              <a:rPr lang="fr-FR" dirty="0" smtClean="0"/>
              <a:t>;</a:t>
            </a:r>
          </a:p>
          <a:p>
            <a:pPr lvl="1" algn="just"/>
            <a:r>
              <a:rPr lang="fr-FR" dirty="0" err="1" smtClean="0">
                <a:solidFill>
                  <a:srgbClr val="0070C0"/>
                </a:solidFill>
              </a:rPr>
              <a:t>Mousharaka</a:t>
            </a:r>
            <a:r>
              <a:rPr lang="fr-FR" dirty="0" smtClean="0"/>
              <a:t>: participation by the </a:t>
            </a:r>
            <a:r>
              <a:rPr lang="fr-FR" dirty="0" err="1" smtClean="0"/>
              <a:t>bank</a:t>
            </a:r>
            <a:r>
              <a:rPr lang="fr-FR" dirty="0" smtClean="0"/>
              <a:t> in a </a:t>
            </a:r>
            <a:r>
              <a:rPr lang="fr-FR" dirty="0" err="1" smtClean="0"/>
              <a:t>project</a:t>
            </a:r>
            <a:r>
              <a:rPr lang="fr-FR" dirty="0" smtClean="0"/>
              <a:t> in </a:t>
            </a:r>
            <a:r>
              <a:rPr lang="fr-FR" dirty="0" err="1" smtClean="0"/>
              <a:t>order</a:t>
            </a:r>
            <a:r>
              <a:rPr lang="fr-FR" dirty="0" smtClean="0"/>
              <a:t> to </a:t>
            </a:r>
            <a:r>
              <a:rPr lang="fr-FR" dirty="0" err="1" smtClean="0"/>
              <a:t>make</a:t>
            </a:r>
            <a:r>
              <a:rPr lang="fr-FR" dirty="0" smtClean="0"/>
              <a:t> </a:t>
            </a:r>
            <a:r>
              <a:rPr lang="fr-FR" dirty="0" err="1" smtClean="0"/>
              <a:t>aprofit</a:t>
            </a:r>
            <a:r>
              <a:rPr lang="fr-FR" dirty="0" smtClean="0"/>
              <a:t>;</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052736"/>
            <a:ext cx="7787208" cy="5421216"/>
          </a:xfrm>
        </p:spPr>
        <p:txBody>
          <a:bodyPr/>
          <a:lstStyle/>
          <a:p>
            <a:pPr lvl="1" algn="just"/>
            <a:r>
              <a:rPr lang="fr-FR" dirty="0" err="1" smtClean="0">
                <a:solidFill>
                  <a:srgbClr val="0070C0"/>
                </a:solidFill>
              </a:rPr>
              <a:t>Moudaraba</a:t>
            </a:r>
            <a:r>
              <a:rPr lang="fr-FR" dirty="0" smtClean="0"/>
              <a:t>: a </a:t>
            </a:r>
            <a:r>
              <a:rPr lang="fr-FR" dirty="0" err="1" smtClean="0"/>
              <a:t>contract</a:t>
            </a:r>
            <a:r>
              <a:rPr lang="fr-FR" dirty="0" smtClean="0"/>
              <a:t> </a:t>
            </a:r>
            <a:r>
              <a:rPr lang="fr-FR" dirty="0" err="1" smtClean="0"/>
              <a:t>that</a:t>
            </a:r>
            <a:r>
              <a:rPr lang="fr-FR" dirty="0" smtClean="0"/>
              <a:t> </a:t>
            </a:r>
            <a:r>
              <a:rPr lang="fr-FR" dirty="0" err="1" smtClean="0"/>
              <a:t>brings</a:t>
            </a:r>
            <a:r>
              <a:rPr lang="fr-FR" dirty="0" smtClean="0"/>
              <a:t> one or more </a:t>
            </a:r>
            <a:r>
              <a:rPr lang="fr-FR" dirty="0" err="1" smtClean="0"/>
              <a:t>islamic</a:t>
            </a:r>
            <a:r>
              <a:rPr lang="fr-FR" dirty="0" smtClean="0"/>
              <a:t> </a:t>
            </a:r>
            <a:r>
              <a:rPr lang="fr-FR" dirty="0" err="1" smtClean="0"/>
              <a:t>banks</a:t>
            </a:r>
            <a:r>
              <a:rPr lang="fr-FR" dirty="0" smtClean="0"/>
              <a:t> </a:t>
            </a:r>
            <a:r>
              <a:rPr lang="fr-FR" dirty="0" err="1" smtClean="0"/>
              <a:t>who</a:t>
            </a:r>
            <a:r>
              <a:rPr lang="fr-FR" dirty="0" smtClean="0"/>
              <a:t> </a:t>
            </a:r>
            <a:r>
              <a:rPr lang="fr-FR" dirty="0" err="1" smtClean="0"/>
              <a:t>provide</a:t>
            </a:r>
            <a:r>
              <a:rPr lang="fr-FR" dirty="0" smtClean="0"/>
              <a:t> the capital </a:t>
            </a:r>
            <a:r>
              <a:rPr lang="fr-FR" dirty="0" err="1" smtClean="0"/>
              <a:t>into</a:t>
            </a:r>
            <a:r>
              <a:rPr lang="fr-FR" dirty="0" smtClean="0"/>
              <a:t> contact </a:t>
            </a:r>
            <a:r>
              <a:rPr lang="fr-FR" dirty="0" err="1" smtClean="0"/>
              <a:t>with</a:t>
            </a:r>
            <a:r>
              <a:rPr lang="fr-FR" dirty="0" smtClean="0"/>
              <a:t> one or more </a:t>
            </a:r>
            <a:r>
              <a:rPr lang="fr-FR" dirty="0" err="1" smtClean="0"/>
              <a:t>suppliers</a:t>
            </a:r>
            <a:r>
              <a:rPr lang="fr-FR" dirty="0" smtClean="0"/>
              <a:t> </a:t>
            </a:r>
            <a:r>
              <a:rPr lang="fr-FR" dirty="0" err="1" smtClean="0"/>
              <a:t>who</a:t>
            </a:r>
            <a:r>
              <a:rPr lang="fr-FR" dirty="0" smtClean="0"/>
              <a:t> </a:t>
            </a:r>
            <a:r>
              <a:rPr lang="fr-FR" dirty="0" err="1" smtClean="0"/>
              <a:t>provide</a:t>
            </a:r>
            <a:r>
              <a:rPr lang="fr-FR" dirty="0" smtClean="0"/>
              <a:t> </a:t>
            </a:r>
            <a:r>
              <a:rPr lang="fr-FR" dirty="0" err="1" smtClean="0"/>
              <a:t>their</a:t>
            </a:r>
            <a:r>
              <a:rPr lang="fr-FR" dirty="0" smtClean="0"/>
              <a:t> labour in </a:t>
            </a:r>
            <a:r>
              <a:rPr lang="fr-FR" dirty="0" err="1" smtClean="0"/>
              <a:t>order</a:t>
            </a:r>
            <a:r>
              <a:rPr lang="fr-FR" dirty="0" smtClean="0"/>
              <a:t> to </a:t>
            </a:r>
            <a:r>
              <a:rPr lang="fr-FR" dirty="0" err="1" smtClean="0"/>
              <a:t>complete</a:t>
            </a:r>
            <a:r>
              <a:rPr lang="fr-FR" dirty="0" smtClean="0"/>
              <a:t> a </a:t>
            </a:r>
            <a:r>
              <a:rPr lang="fr-FR" dirty="0" err="1" smtClean="0"/>
              <a:t>project</a:t>
            </a:r>
            <a:r>
              <a:rPr lang="fr-FR" dirty="0" smtClean="0"/>
              <a:t> </a:t>
            </a:r>
            <a:r>
              <a:rPr lang="fr-FR" dirty="0" err="1" smtClean="0"/>
              <a:t>that</a:t>
            </a:r>
            <a:r>
              <a:rPr lang="fr-FR" dirty="0" smtClean="0"/>
              <a:t> </a:t>
            </a:r>
            <a:r>
              <a:rPr lang="fr-FR" dirty="0" err="1" smtClean="0"/>
              <a:t>generates</a:t>
            </a:r>
            <a:r>
              <a:rPr lang="fr-FR" dirty="0" smtClean="0"/>
              <a:t> profit</a:t>
            </a:r>
            <a:r>
              <a:rPr lang="fr-FR" dirty="0" smtClean="0"/>
              <a:t>;</a:t>
            </a:r>
          </a:p>
          <a:p>
            <a:pPr lvl="1" algn="just">
              <a:buNone/>
            </a:pPr>
            <a:endParaRPr lang="fr-FR" dirty="0" smtClean="0"/>
          </a:p>
          <a:p>
            <a:pPr lvl="1" algn="just"/>
            <a:r>
              <a:rPr lang="fr-FR" dirty="0" smtClean="0">
                <a:solidFill>
                  <a:srgbClr val="0070C0"/>
                </a:solidFill>
              </a:rPr>
              <a:t>Salam</a:t>
            </a:r>
            <a:r>
              <a:rPr lang="fr-FR" dirty="0" smtClean="0"/>
              <a:t>: a </a:t>
            </a:r>
            <a:r>
              <a:rPr lang="fr-FR" dirty="0" err="1" smtClean="0"/>
              <a:t>contract</a:t>
            </a:r>
            <a:r>
              <a:rPr lang="fr-FR" dirty="0" smtClean="0"/>
              <a:t> </a:t>
            </a:r>
            <a:r>
              <a:rPr lang="fr-FR" dirty="0" err="1" smtClean="0"/>
              <a:t>pursuant</a:t>
            </a:r>
            <a:r>
              <a:rPr lang="fr-FR" dirty="0" smtClean="0"/>
              <a:t> to </a:t>
            </a:r>
            <a:r>
              <a:rPr lang="fr-FR" dirty="0" err="1" smtClean="0"/>
              <a:t>which</a:t>
            </a:r>
            <a:r>
              <a:rPr lang="fr-FR" dirty="0" smtClean="0"/>
              <a:t> one of the parties pays in </a:t>
            </a:r>
            <a:r>
              <a:rPr lang="fr-FR" dirty="0" err="1" smtClean="0"/>
              <a:t>advance</a:t>
            </a:r>
            <a:r>
              <a:rPr lang="fr-FR" dirty="0" smtClean="0"/>
              <a:t> the full </a:t>
            </a:r>
            <a:r>
              <a:rPr lang="fr-FR" dirty="0" err="1" smtClean="0"/>
              <a:t>price</a:t>
            </a:r>
            <a:r>
              <a:rPr lang="fr-FR" dirty="0" smtClean="0"/>
              <a:t> for </a:t>
            </a:r>
            <a:r>
              <a:rPr lang="fr-FR" dirty="0" err="1" smtClean="0"/>
              <a:t>goods</a:t>
            </a:r>
            <a:r>
              <a:rPr lang="fr-FR" dirty="0" smtClean="0"/>
              <a:t> and the </a:t>
            </a:r>
            <a:r>
              <a:rPr lang="fr-FR" dirty="0" err="1" smtClean="0"/>
              <a:t>other</a:t>
            </a:r>
            <a:r>
              <a:rPr lang="fr-FR" dirty="0" smtClean="0"/>
              <a:t> party, as the case </a:t>
            </a:r>
            <a:r>
              <a:rPr lang="fr-FR" dirty="0" err="1" smtClean="0"/>
              <a:t>may</a:t>
            </a:r>
            <a:r>
              <a:rPr lang="fr-FR" dirty="0" smtClean="0"/>
              <a:t> </a:t>
            </a:r>
            <a:r>
              <a:rPr lang="fr-FR" dirty="0" err="1" smtClean="0"/>
              <a:t>be</a:t>
            </a:r>
            <a:r>
              <a:rPr lang="fr-FR" dirty="0" smtClean="0"/>
              <a:t>, </a:t>
            </a:r>
            <a:r>
              <a:rPr lang="fr-FR" dirty="0" err="1" smtClean="0"/>
              <a:t>agrees</a:t>
            </a:r>
            <a:r>
              <a:rPr lang="fr-FR" dirty="0" smtClean="0"/>
              <a:t> to </a:t>
            </a:r>
            <a:r>
              <a:rPr lang="fr-FR" dirty="0" err="1" smtClean="0"/>
              <a:t>deliver</a:t>
            </a:r>
            <a:r>
              <a:rPr lang="fr-FR" dirty="0" smtClean="0"/>
              <a:t> a </a:t>
            </a:r>
            <a:r>
              <a:rPr lang="fr-FR" dirty="0" err="1" smtClean="0"/>
              <a:t>defined</a:t>
            </a:r>
            <a:r>
              <a:rPr lang="fr-FR" dirty="0" smtClean="0"/>
              <a:t> </a:t>
            </a:r>
            <a:r>
              <a:rPr lang="fr-FR" dirty="0" err="1" smtClean="0"/>
              <a:t>quantity</a:t>
            </a:r>
            <a:r>
              <a:rPr lang="fr-FR" dirty="0" smtClean="0"/>
              <a:t> of </a:t>
            </a:r>
            <a:r>
              <a:rPr lang="fr-FR" dirty="0" err="1" smtClean="0"/>
              <a:t>those</a:t>
            </a:r>
            <a:r>
              <a:rPr lang="fr-FR" dirty="0" smtClean="0"/>
              <a:t> </a:t>
            </a:r>
            <a:r>
              <a:rPr lang="fr-FR" dirty="0" err="1" smtClean="0"/>
              <a:t>goods</a:t>
            </a:r>
            <a:r>
              <a:rPr lang="fr-FR" dirty="0" smtClean="0"/>
              <a:t> </a:t>
            </a:r>
            <a:r>
              <a:rPr lang="fr-FR" dirty="0" err="1" smtClean="0"/>
              <a:t>within</a:t>
            </a:r>
            <a:r>
              <a:rPr lang="fr-FR" dirty="0" smtClean="0"/>
              <a:t> an </a:t>
            </a:r>
            <a:r>
              <a:rPr lang="fr-FR" dirty="0" err="1" smtClean="0"/>
              <a:t>agreed</a:t>
            </a:r>
            <a:r>
              <a:rPr lang="fr-FR" dirty="0" smtClean="0"/>
              <a:t> time frame</a:t>
            </a:r>
            <a:r>
              <a:rPr lang="fr-FR" dirty="0" smtClean="0"/>
              <a:t>;</a:t>
            </a:r>
          </a:p>
          <a:p>
            <a:pPr lvl="1" algn="just"/>
            <a:endParaRPr lang="fr-FR" dirty="0" smtClean="0"/>
          </a:p>
          <a:p>
            <a:pPr lvl="1" algn="just"/>
            <a:r>
              <a:rPr lang="fr-FR" dirty="0" err="1" smtClean="0">
                <a:solidFill>
                  <a:srgbClr val="0070C0"/>
                </a:solidFill>
              </a:rPr>
              <a:t>Istisna’a</a:t>
            </a:r>
            <a:r>
              <a:rPr lang="fr-FR" dirty="0" smtClean="0"/>
              <a:t>:  a business </a:t>
            </a:r>
            <a:r>
              <a:rPr lang="fr-FR" dirty="0" err="1" smtClean="0"/>
              <a:t>contract</a:t>
            </a:r>
            <a:r>
              <a:rPr lang="fr-FR" dirty="0" smtClean="0"/>
              <a:t> </a:t>
            </a:r>
            <a:r>
              <a:rPr lang="fr-FR" dirty="0" err="1" smtClean="0"/>
              <a:t>pursuant</a:t>
            </a:r>
            <a:r>
              <a:rPr lang="fr-FR" dirty="0" smtClean="0"/>
              <a:t> to </a:t>
            </a:r>
            <a:r>
              <a:rPr lang="fr-FR" dirty="0" err="1" smtClean="0"/>
              <a:t>which</a:t>
            </a:r>
            <a:r>
              <a:rPr lang="fr-FR" dirty="0" smtClean="0"/>
              <a:t> one party </a:t>
            </a:r>
            <a:r>
              <a:rPr lang="fr-FR" dirty="0" err="1" smtClean="0"/>
              <a:t>asks</a:t>
            </a:r>
            <a:r>
              <a:rPr lang="fr-FR" dirty="0" smtClean="0"/>
              <a:t> </a:t>
            </a:r>
            <a:r>
              <a:rPr lang="fr-FR" dirty="0" err="1" smtClean="0"/>
              <a:t>another</a:t>
            </a:r>
            <a:r>
              <a:rPr lang="fr-FR" dirty="0" smtClean="0"/>
              <a:t> to manufacture or </a:t>
            </a:r>
            <a:r>
              <a:rPr lang="fr-FR" dirty="0" err="1" smtClean="0"/>
              <a:t>build</a:t>
            </a:r>
            <a:r>
              <a:rPr lang="fr-FR" dirty="0" smtClean="0"/>
              <a:t> </a:t>
            </a:r>
            <a:r>
              <a:rPr lang="fr-FR" dirty="0" err="1" smtClean="0"/>
              <a:t>it</a:t>
            </a:r>
            <a:r>
              <a:rPr lang="fr-FR" dirty="0" smtClean="0"/>
              <a:t> </a:t>
            </a:r>
            <a:r>
              <a:rPr lang="fr-FR" dirty="0" err="1" smtClean="0"/>
              <a:t>something</a:t>
            </a:r>
            <a:r>
              <a:rPr lang="fr-FR" dirty="0" smtClean="0"/>
              <a:t> in </a:t>
            </a:r>
            <a:r>
              <a:rPr lang="fr-FR" dirty="0" err="1" smtClean="0"/>
              <a:t>consideration</a:t>
            </a:r>
            <a:r>
              <a:rPr lang="fr-FR" dirty="0" smtClean="0"/>
              <a:t> of </a:t>
            </a:r>
            <a:r>
              <a:rPr lang="fr-FR" dirty="0" err="1" smtClean="0"/>
              <a:t>remuneration</a:t>
            </a:r>
            <a:r>
              <a:rPr lang="fr-FR" dirty="0" smtClean="0"/>
              <a:t> </a:t>
            </a:r>
            <a:r>
              <a:rPr lang="fr-FR" dirty="0" err="1" smtClean="0"/>
              <a:t>tfat</a:t>
            </a:r>
            <a:r>
              <a:rPr lang="fr-FR" dirty="0" smtClean="0"/>
              <a:t> </a:t>
            </a:r>
            <a:r>
              <a:rPr lang="fr-FR" dirty="0" err="1" smtClean="0"/>
              <a:t>is</a:t>
            </a:r>
            <a:r>
              <a:rPr lang="fr-FR" dirty="0" smtClean="0"/>
              <a:t> payable in </a:t>
            </a:r>
            <a:r>
              <a:rPr lang="fr-FR" dirty="0" err="1" smtClean="0"/>
              <a:t>advance</a:t>
            </a:r>
            <a:r>
              <a:rPr lang="fr-FR" dirty="0" smtClean="0"/>
              <a:t>, in tranches or in future.</a:t>
            </a:r>
          </a:p>
          <a:p>
            <a:pPr lvl="1"/>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7467600" cy="648072"/>
          </a:xfrm>
        </p:spPr>
        <p:txBody>
          <a:bodyPr>
            <a:normAutofit fontScale="90000"/>
          </a:bodyPr>
          <a:lstStyle/>
          <a:p>
            <a:r>
              <a:rPr lang="fr-FR" u="sng" dirty="0" smtClean="0">
                <a:solidFill>
                  <a:srgbClr val="0070C0"/>
                </a:solidFill>
              </a:rPr>
              <a:t/>
            </a:r>
            <a:br>
              <a:rPr lang="fr-FR" u="sng" dirty="0" smtClean="0">
                <a:solidFill>
                  <a:srgbClr val="0070C0"/>
                </a:solidFill>
              </a:rPr>
            </a:br>
            <a:r>
              <a:rPr lang="fr-FR" u="sng" dirty="0" smtClean="0">
                <a:solidFill>
                  <a:srgbClr val="0070C0"/>
                </a:solidFill>
              </a:rPr>
              <a:t/>
            </a:r>
            <a:br>
              <a:rPr lang="fr-FR" u="sng" dirty="0" smtClean="0">
                <a:solidFill>
                  <a:srgbClr val="0070C0"/>
                </a:solidFill>
              </a:rPr>
            </a:br>
            <a:r>
              <a:rPr lang="fr-FR" u="sng" dirty="0" smtClean="0">
                <a:solidFill>
                  <a:srgbClr val="0070C0"/>
                </a:solidFill>
              </a:rPr>
              <a:t/>
            </a:r>
            <a:br>
              <a:rPr lang="fr-FR" u="sng" dirty="0" smtClean="0">
                <a:solidFill>
                  <a:srgbClr val="0070C0"/>
                </a:solidFill>
              </a:rPr>
            </a:br>
            <a:r>
              <a:rPr lang="fr-FR" u="sng" dirty="0" smtClean="0">
                <a:solidFill>
                  <a:srgbClr val="0070C0"/>
                </a:solidFill>
              </a:rPr>
              <a:t/>
            </a:r>
            <a:br>
              <a:rPr lang="fr-FR" u="sng" dirty="0" smtClean="0">
                <a:solidFill>
                  <a:srgbClr val="0070C0"/>
                </a:solidFill>
              </a:rPr>
            </a:br>
            <a:r>
              <a:rPr lang="fr-FR" u="sng" dirty="0" smtClean="0">
                <a:solidFill>
                  <a:srgbClr val="0070C0"/>
                </a:solidFill>
              </a:rPr>
              <a:t/>
            </a:r>
            <a:br>
              <a:rPr lang="fr-FR" u="sng" dirty="0" smtClean="0">
                <a:solidFill>
                  <a:srgbClr val="0070C0"/>
                </a:solidFill>
              </a:rPr>
            </a:br>
            <a:r>
              <a:rPr lang="fr-FR" u="sng" dirty="0" smtClean="0">
                <a:solidFill>
                  <a:srgbClr val="0070C0"/>
                </a:solidFill>
              </a:rPr>
              <a:t/>
            </a:r>
            <a:br>
              <a:rPr lang="fr-FR" u="sng" dirty="0" smtClean="0">
                <a:solidFill>
                  <a:srgbClr val="0070C0"/>
                </a:solidFill>
              </a:rPr>
            </a:br>
            <a:r>
              <a:rPr lang="fr-FR" u="sng" dirty="0" smtClean="0">
                <a:solidFill>
                  <a:srgbClr val="0070C0"/>
                </a:solidFill>
              </a:rPr>
              <a:t/>
            </a:r>
            <a:br>
              <a:rPr lang="fr-FR" u="sng" dirty="0" smtClean="0">
                <a:solidFill>
                  <a:srgbClr val="0070C0"/>
                </a:solidFill>
              </a:rPr>
            </a:br>
            <a:r>
              <a:rPr lang="fr-FR" u="sng" dirty="0" smtClean="0">
                <a:solidFill>
                  <a:srgbClr val="0070C0"/>
                </a:solidFill>
              </a:rPr>
              <a:t/>
            </a:r>
            <a:br>
              <a:rPr lang="fr-FR" u="sng" dirty="0" smtClean="0">
                <a:solidFill>
                  <a:srgbClr val="0070C0"/>
                </a:solidFill>
              </a:rPr>
            </a:br>
            <a:r>
              <a:rPr lang="fr-FR" u="sng" dirty="0" smtClean="0">
                <a:solidFill>
                  <a:srgbClr val="0070C0"/>
                </a:solidFill>
              </a:rPr>
              <a:t/>
            </a:r>
            <a:br>
              <a:rPr lang="fr-FR" u="sng" dirty="0" smtClean="0">
                <a:solidFill>
                  <a:srgbClr val="0070C0"/>
                </a:solidFill>
              </a:rPr>
            </a:br>
            <a:r>
              <a:rPr lang="fr-FR" sz="3200" u="sng" dirty="0" smtClean="0">
                <a:solidFill>
                  <a:srgbClr val="0070C0"/>
                </a:solidFill>
              </a:rPr>
              <a:t> </a:t>
            </a:r>
            <a:r>
              <a:rPr lang="fr-FR" sz="3200" u="sng" dirty="0" err="1" smtClean="0">
                <a:solidFill>
                  <a:srgbClr val="0070C0"/>
                </a:solidFill>
              </a:rPr>
              <a:t>Islamic</a:t>
            </a:r>
            <a:r>
              <a:rPr lang="fr-FR" sz="3200" u="sng" dirty="0" smtClean="0">
                <a:solidFill>
                  <a:srgbClr val="0070C0"/>
                </a:solidFill>
              </a:rPr>
              <a:t> </a:t>
            </a:r>
            <a:r>
              <a:rPr lang="fr-FR" sz="3200" u="sng" dirty="0" err="1" smtClean="0">
                <a:solidFill>
                  <a:srgbClr val="0070C0"/>
                </a:solidFill>
              </a:rPr>
              <a:t>banks</a:t>
            </a:r>
            <a:r>
              <a:rPr lang="fr-FR" sz="3200" u="sng" dirty="0" smtClean="0">
                <a:solidFill>
                  <a:srgbClr val="0070C0"/>
                </a:solidFill>
              </a:rPr>
              <a:t> in national </a:t>
            </a:r>
            <a:r>
              <a:rPr lang="fr-FR" sz="3200" u="sng" dirty="0" err="1" smtClean="0">
                <a:solidFill>
                  <a:srgbClr val="0070C0"/>
                </a:solidFill>
              </a:rPr>
              <a:t>account</a:t>
            </a:r>
            <a:endParaRPr lang="fr-FR" u="sng" dirty="0">
              <a:solidFill>
                <a:srgbClr val="0070C0"/>
              </a:solidFill>
            </a:endParaRPr>
          </a:p>
        </p:txBody>
      </p:sp>
      <p:sp>
        <p:nvSpPr>
          <p:cNvPr id="3" name="Espace réservé du contenu 2"/>
          <p:cNvSpPr>
            <a:spLocks noGrp="1"/>
          </p:cNvSpPr>
          <p:nvPr>
            <p:ph sz="quarter" idx="1"/>
          </p:nvPr>
        </p:nvSpPr>
        <p:spPr>
          <a:xfrm>
            <a:off x="457200" y="1268760"/>
            <a:ext cx="7901014" cy="4752528"/>
          </a:xfrm>
        </p:spPr>
        <p:txBody>
          <a:bodyPr/>
          <a:lstStyle/>
          <a:p>
            <a:pPr algn="just">
              <a:buNone/>
            </a:pPr>
            <a:r>
              <a:rPr lang="fr-FR" u="sng" dirty="0" smtClean="0">
                <a:solidFill>
                  <a:srgbClr val="0070C0"/>
                </a:solidFill>
              </a:rPr>
              <a:t>Data sources</a:t>
            </a:r>
            <a:endParaRPr lang="fr-FR" dirty="0" smtClean="0"/>
          </a:p>
          <a:p>
            <a:pPr algn="just"/>
            <a:endParaRPr lang="fr-FR" dirty="0" smtClean="0"/>
          </a:p>
          <a:p>
            <a:pPr algn="just"/>
            <a:r>
              <a:rPr lang="fr-FR" dirty="0" err="1" smtClean="0"/>
              <a:t>Islamic</a:t>
            </a:r>
            <a:r>
              <a:rPr lang="fr-FR" dirty="0" smtClean="0"/>
              <a:t> </a:t>
            </a:r>
            <a:r>
              <a:rPr lang="fr-FR" dirty="0" err="1" smtClean="0"/>
              <a:t>banks</a:t>
            </a:r>
            <a:r>
              <a:rPr lang="fr-FR" dirty="0" smtClean="0"/>
              <a:t> , </a:t>
            </a:r>
            <a:r>
              <a:rPr lang="fr-FR" dirty="0" err="1" smtClean="0"/>
              <a:t>like</a:t>
            </a:r>
            <a:r>
              <a:rPr lang="fr-FR" dirty="0" smtClean="0"/>
              <a:t> </a:t>
            </a:r>
            <a:r>
              <a:rPr lang="fr-FR" dirty="0" err="1" smtClean="0"/>
              <a:t>conventional</a:t>
            </a:r>
            <a:r>
              <a:rPr lang="fr-FR" dirty="0" smtClean="0"/>
              <a:t> </a:t>
            </a:r>
            <a:r>
              <a:rPr lang="fr-FR" dirty="0" err="1" smtClean="0"/>
              <a:t>banks</a:t>
            </a:r>
            <a:r>
              <a:rPr lang="fr-FR" dirty="0" smtClean="0"/>
              <a:t>, </a:t>
            </a:r>
            <a:r>
              <a:rPr lang="fr-FR" dirty="0" err="1" smtClean="0"/>
              <a:t>may</a:t>
            </a:r>
            <a:r>
              <a:rPr lang="fr-FR" dirty="0" smtClean="0"/>
              <a:t> , once </a:t>
            </a:r>
            <a:r>
              <a:rPr lang="fr-FR" dirty="0" err="1" smtClean="0"/>
              <a:t>approval</a:t>
            </a:r>
            <a:r>
              <a:rPr lang="fr-FR" dirty="0" smtClean="0"/>
              <a:t> has been </a:t>
            </a:r>
            <a:r>
              <a:rPr lang="fr-FR" dirty="0" err="1" smtClean="0"/>
              <a:t>obtained</a:t>
            </a:r>
            <a:r>
              <a:rPr lang="fr-FR" dirty="0" smtClean="0"/>
              <a:t> </a:t>
            </a:r>
            <a:r>
              <a:rPr lang="fr-FR" dirty="0" err="1" smtClean="0"/>
              <a:t>from</a:t>
            </a:r>
            <a:r>
              <a:rPr lang="fr-FR" dirty="0" smtClean="0"/>
              <a:t> Bank </a:t>
            </a:r>
            <a:r>
              <a:rPr lang="fr-FR" dirty="0" err="1" smtClean="0"/>
              <a:t>Almaghrib</a:t>
            </a:r>
            <a:r>
              <a:rPr lang="fr-FR" dirty="0" smtClean="0"/>
              <a:t> the central </a:t>
            </a:r>
            <a:r>
              <a:rPr lang="fr-FR" dirty="0" err="1" smtClean="0"/>
              <a:t>bank</a:t>
            </a:r>
            <a:r>
              <a:rPr lang="fr-FR" dirty="0" smtClean="0"/>
              <a:t> , </a:t>
            </a:r>
            <a:r>
              <a:rPr lang="fr-FR" dirty="0" err="1" smtClean="0"/>
              <a:t>offer</a:t>
            </a:r>
            <a:r>
              <a:rPr lang="fr-FR" dirty="0" smtClean="0"/>
              <a:t> </a:t>
            </a:r>
            <a:r>
              <a:rPr lang="fr-FR" dirty="0" err="1" smtClean="0"/>
              <a:t>these</a:t>
            </a:r>
            <a:r>
              <a:rPr lang="fr-FR" dirty="0" smtClean="0"/>
              <a:t> </a:t>
            </a:r>
            <a:r>
              <a:rPr lang="fr-FR" dirty="0" err="1" smtClean="0"/>
              <a:t>products</a:t>
            </a:r>
            <a:r>
              <a:rPr lang="fr-FR" dirty="0" smtClean="0"/>
              <a:t> to </a:t>
            </a:r>
            <a:r>
              <a:rPr lang="fr-FR" dirty="0" err="1" smtClean="0"/>
              <a:t>customers</a:t>
            </a:r>
            <a:r>
              <a:rPr lang="fr-FR" dirty="0" smtClean="0"/>
              <a:t> </a:t>
            </a:r>
            <a:r>
              <a:rPr lang="fr-FR" dirty="0" err="1" smtClean="0"/>
              <a:t>who</a:t>
            </a:r>
            <a:r>
              <a:rPr lang="fr-FR" dirty="0" smtClean="0"/>
              <a:t> are </a:t>
            </a:r>
            <a:r>
              <a:rPr lang="fr-FR" dirty="0" err="1" smtClean="0"/>
              <a:t>individuals</a:t>
            </a:r>
            <a:r>
              <a:rPr lang="fr-FR" dirty="0" smtClean="0"/>
              <a:t> </a:t>
            </a:r>
            <a:r>
              <a:rPr lang="fr-FR" dirty="0" smtClean="0"/>
              <a:t>.</a:t>
            </a:r>
          </a:p>
          <a:p>
            <a:pPr algn="just"/>
            <a:r>
              <a:rPr lang="en-US" dirty="0" smtClean="0"/>
              <a:t>the Islamic and other conventional banks operate under the supervision of the central bank; the latter provides us </a:t>
            </a:r>
            <a:r>
              <a:rPr lang="en-US" dirty="0" smtClean="0"/>
              <a:t>a </a:t>
            </a:r>
            <a:r>
              <a:rPr lang="en-US" dirty="0" smtClean="0"/>
              <a:t>consolidated statement of accounts.</a:t>
            </a:r>
          </a:p>
          <a:p>
            <a:pPr algn="just"/>
            <a:r>
              <a:rPr lang="en-US" dirty="0" smtClean="0"/>
              <a:t>otherwise, if there is a </a:t>
            </a:r>
            <a:r>
              <a:rPr lang="en-US" dirty="0" smtClean="0"/>
              <a:t>need, we </a:t>
            </a:r>
            <a:r>
              <a:rPr lang="en-US" dirty="0" smtClean="0"/>
              <a:t>can ask for the individual financial statements of the banks.</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normAutofit fontScale="90000"/>
          </a:bodyPr>
          <a:lstStyle/>
          <a:p>
            <a:r>
              <a:rPr lang="fr-FR" sz="2800" u="sng" dirty="0" err="1" smtClean="0">
                <a:solidFill>
                  <a:srgbClr val="0070C0"/>
                </a:solidFill>
              </a:rPr>
              <a:t>Islamic</a:t>
            </a:r>
            <a:r>
              <a:rPr lang="fr-FR" sz="2800" u="sng" dirty="0" smtClean="0">
                <a:solidFill>
                  <a:srgbClr val="0070C0"/>
                </a:solidFill>
              </a:rPr>
              <a:t> </a:t>
            </a:r>
            <a:r>
              <a:rPr lang="fr-FR" sz="2800" u="sng" dirty="0" err="1" smtClean="0">
                <a:solidFill>
                  <a:srgbClr val="0070C0"/>
                </a:solidFill>
              </a:rPr>
              <a:t>banks</a:t>
            </a:r>
            <a:r>
              <a:rPr lang="fr-FR" sz="2800" u="sng" dirty="0" smtClean="0">
                <a:solidFill>
                  <a:srgbClr val="0070C0"/>
                </a:solidFill>
              </a:rPr>
              <a:t> in national </a:t>
            </a:r>
            <a:r>
              <a:rPr lang="fr-FR" sz="2800" u="sng" dirty="0" err="1" smtClean="0">
                <a:solidFill>
                  <a:srgbClr val="0070C0"/>
                </a:solidFill>
              </a:rPr>
              <a:t>account</a:t>
            </a:r>
            <a:r>
              <a:rPr lang="fr-FR" sz="2800" u="sng" dirty="0" smtClean="0">
                <a:solidFill>
                  <a:srgbClr val="0070C0"/>
                </a:solidFill>
              </a:rPr>
              <a:t/>
            </a:r>
            <a:br>
              <a:rPr lang="fr-FR" sz="2800" u="sng" dirty="0" smtClean="0">
                <a:solidFill>
                  <a:srgbClr val="0070C0"/>
                </a:solidFill>
              </a:rPr>
            </a:br>
            <a:endParaRPr lang="fr-FR" dirty="0"/>
          </a:p>
        </p:txBody>
      </p:sp>
      <p:sp>
        <p:nvSpPr>
          <p:cNvPr id="3" name="Espace réservé du contenu 2"/>
          <p:cNvSpPr>
            <a:spLocks noGrp="1"/>
          </p:cNvSpPr>
          <p:nvPr>
            <p:ph sz="quarter" idx="1"/>
          </p:nvPr>
        </p:nvSpPr>
        <p:spPr>
          <a:xfrm>
            <a:off x="457200" y="1196752"/>
            <a:ext cx="7643192" cy="5277200"/>
          </a:xfrm>
        </p:spPr>
        <p:txBody>
          <a:bodyPr/>
          <a:lstStyle/>
          <a:p>
            <a:r>
              <a:rPr lang="en-US" dirty="0" smtClean="0"/>
              <a:t>Since </a:t>
            </a:r>
            <a:r>
              <a:rPr lang="en-US" dirty="0" smtClean="0"/>
              <a:t>the work of change of the </a:t>
            </a:r>
            <a:r>
              <a:rPr lang="en-US" dirty="0" smtClean="0"/>
              <a:t>base year </a:t>
            </a:r>
            <a:r>
              <a:rPr lang="en-US" dirty="0" smtClean="0"/>
              <a:t>has already begun, the lists of all institutional units are in the process of being revised, a reflection must be focused on the definition and delimitation of the scope covered by Islamic </a:t>
            </a:r>
            <a:r>
              <a:rPr lang="en-US" dirty="0" smtClean="0"/>
              <a:t>banks;</a:t>
            </a:r>
          </a:p>
          <a:p>
            <a:r>
              <a:rPr lang="en-US" dirty="0" smtClean="0"/>
              <a:t>the contribution of the central bank, which represents the guardianship in the field, is of great </a:t>
            </a:r>
            <a:r>
              <a:rPr lang="en-US" dirty="0" smtClean="0"/>
              <a:t>important;</a:t>
            </a:r>
          </a:p>
          <a:p>
            <a:r>
              <a:rPr lang="en-US" dirty="0" smtClean="0"/>
              <a:t>it is also believed that the texts and conventions between these banks and conventional banks will be very useful in determining the status of these units from an accounting point of view.</a:t>
            </a:r>
            <a:endParaRPr lang="en-US"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96908"/>
          </a:xfrm>
        </p:spPr>
        <p:txBody>
          <a:bodyPr>
            <a:normAutofit fontScale="90000"/>
          </a:bodyPr>
          <a:lstStyle/>
          <a:p>
            <a:r>
              <a:rPr lang="fr-FR" dirty="0" err="1" smtClean="0"/>
              <a:t>Outline</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928670"/>
            <a:ext cx="7758138" cy="5545282"/>
          </a:xfrm>
        </p:spPr>
        <p:txBody>
          <a:bodyPr/>
          <a:lstStyle/>
          <a:p>
            <a:r>
              <a:rPr lang="fr-FR" dirty="0" smtClean="0"/>
              <a:t>Introduction</a:t>
            </a:r>
          </a:p>
          <a:p>
            <a:r>
              <a:rPr lang="fr-FR" dirty="0" err="1" smtClean="0"/>
              <a:t>Overview</a:t>
            </a:r>
            <a:r>
              <a:rPr lang="fr-FR" dirty="0" smtClean="0"/>
              <a:t> of </a:t>
            </a:r>
            <a:r>
              <a:rPr lang="fr-FR" dirty="0" err="1" smtClean="0"/>
              <a:t>Moroccan</a:t>
            </a:r>
            <a:r>
              <a:rPr lang="fr-FR" dirty="0" smtClean="0"/>
              <a:t> National </a:t>
            </a:r>
            <a:r>
              <a:rPr lang="fr-FR" dirty="0" err="1" smtClean="0"/>
              <a:t>Accounts</a:t>
            </a:r>
            <a:r>
              <a:rPr lang="fr-FR" dirty="0" smtClean="0"/>
              <a:t>;</a:t>
            </a:r>
          </a:p>
          <a:p>
            <a:pPr lvl="2"/>
            <a:r>
              <a:rPr lang="fr-FR" dirty="0" smtClean="0"/>
              <a:t>A) Alignement </a:t>
            </a:r>
            <a:r>
              <a:rPr lang="fr-FR" dirty="0" err="1" smtClean="0"/>
              <a:t>with</a:t>
            </a:r>
            <a:r>
              <a:rPr lang="fr-FR" dirty="0" smtClean="0"/>
              <a:t> SNA recommandations;</a:t>
            </a:r>
          </a:p>
          <a:p>
            <a:pPr lvl="2"/>
            <a:r>
              <a:rPr lang="fr-FR" dirty="0" smtClean="0"/>
              <a:t>B) Output of National </a:t>
            </a:r>
            <a:r>
              <a:rPr lang="fr-FR" dirty="0" err="1" smtClean="0"/>
              <a:t>accounts</a:t>
            </a:r>
            <a:r>
              <a:rPr lang="fr-FR" dirty="0" smtClean="0"/>
              <a:t> in </a:t>
            </a:r>
            <a:r>
              <a:rPr lang="fr-FR" dirty="0" err="1" smtClean="0"/>
              <a:t>Morocco</a:t>
            </a:r>
            <a:r>
              <a:rPr lang="fr-FR" dirty="0" smtClean="0"/>
              <a:t>;</a:t>
            </a:r>
          </a:p>
          <a:p>
            <a:endParaRPr lang="fr-FR" dirty="0" smtClean="0"/>
          </a:p>
          <a:p>
            <a:r>
              <a:rPr lang="fr-FR" dirty="0" smtClean="0"/>
              <a:t>Financial corporations:</a:t>
            </a:r>
          </a:p>
          <a:p>
            <a:pPr lvl="2"/>
            <a:r>
              <a:rPr lang="fr-FR" dirty="0" smtClean="0"/>
              <a:t>A) </a:t>
            </a:r>
            <a:r>
              <a:rPr lang="fr-FR" dirty="0" err="1" smtClean="0"/>
              <a:t>Subsectors</a:t>
            </a:r>
            <a:r>
              <a:rPr lang="fr-FR" dirty="0" smtClean="0"/>
              <a:t>;</a:t>
            </a:r>
          </a:p>
          <a:p>
            <a:pPr lvl="2"/>
            <a:r>
              <a:rPr lang="fr-FR" dirty="0" smtClean="0"/>
              <a:t>B) data sources;</a:t>
            </a:r>
          </a:p>
          <a:p>
            <a:pPr lvl="2"/>
            <a:r>
              <a:rPr lang="fr-FR" dirty="0" smtClean="0"/>
              <a:t>C) Impact of introduction of the new SNA recommandations;</a:t>
            </a:r>
          </a:p>
          <a:p>
            <a:endParaRPr lang="fr-FR" dirty="0" smtClean="0"/>
          </a:p>
          <a:p>
            <a:r>
              <a:rPr lang="fr-FR" dirty="0" err="1" smtClean="0"/>
              <a:t>Islamic</a:t>
            </a:r>
            <a:r>
              <a:rPr lang="fr-FR" dirty="0" smtClean="0"/>
              <a:t> finance :</a:t>
            </a:r>
          </a:p>
          <a:p>
            <a:pPr lvl="2"/>
            <a:r>
              <a:rPr lang="fr-FR" dirty="0" smtClean="0"/>
              <a:t>A) </a:t>
            </a:r>
            <a:r>
              <a:rPr lang="fr-FR" dirty="0" err="1" smtClean="0"/>
              <a:t>Birth</a:t>
            </a:r>
            <a:r>
              <a:rPr lang="fr-FR" dirty="0" smtClean="0"/>
              <a:t> and </a:t>
            </a:r>
            <a:r>
              <a:rPr lang="fr-FR" dirty="0" err="1" smtClean="0"/>
              <a:t>evolution</a:t>
            </a:r>
            <a:r>
              <a:rPr lang="fr-FR" dirty="0" smtClean="0"/>
              <a:t> of </a:t>
            </a:r>
            <a:r>
              <a:rPr lang="fr-FR" dirty="0" err="1" smtClean="0"/>
              <a:t>islamic</a:t>
            </a:r>
            <a:r>
              <a:rPr lang="fr-FR" dirty="0" smtClean="0"/>
              <a:t> </a:t>
            </a:r>
            <a:r>
              <a:rPr lang="fr-FR" dirty="0" err="1" smtClean="0"/>
              <a:t>banks</a:t>
            </a:r>
            <a:r>
              <a:rPr lang="fr-FR" dirty="0" smtClean="0"/>
              <a:t> in </a:t>
            </a:r>
            <a:r>
              <a:rPr lang="fr-FR" dirty="0" err="1" smtClean="0"/>
              <a:t>Morocco</a:t>
            </a:r>
            <a:r>
              <a:rPr lang="fr-FR" dirty="0" smtClean="0"/>
              <a:t>;</a:t>
            </a:r>
          </a:p>
          <a:p>
            <a:pPr lvl="2"/>
            <a:r>
              <a:rPr lang="fr-FR" dirty="0" smtClean="0"/>
              <a:t>B) </a:t>
            </a:r>
            <a:r>
              <a:rPr lang="fr-FR" dirty="0" err="1" smtClean="0"/>
              <a:t>Accounting</a:t>
            </a:r>
            <a:r>
              <a:rPr lang="fr-FR" dirty="0" smtClean="0"/>
              <a:t> information </a:t>
            </a:r>
            <a:r>
              <a:rPr lang="fr-FR" dirty="0" err="1" smtClean="0"/>
              <a:t>required</a:t>
            </a:r>
            <a:r>
              <a:rPr lang="fr-FR" dirty="0" smtClean="0"/>
              <a:t>;</a:t>
            </a:r>
          </a:p>
          <a:p>
            <a:pPr lvl="2"/>
            <a:r>
              <a:rPr lang="fr-FR" dirty="0" smtClean="0"/>
              <a:t>C) Insertion in National </a:t>
            </a:r>
            <a:r>
              <a:rPr lang="fr-FR" dirty="0" err="1" smtClean="0"/>
              <a:t>Accounts</a:t>
            </a:r>
            <a:r>
              <a:rPr lang="fr-FR" dirty="0" smtClean="0"/>
              <a:t>;</a:t>
            </a:r>
          </a:p>
          <a:p>
            <a:pPr lvl="2">
              <a:buNone/>
            </a:pPr>
            <a:endParaRPr lang="fr-FR"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922114"/>
          </a:xfrm>
        </p:spPr>
        <p:txBody>
          <a:bodyPr>
            <a:normAutofit/>
          </a:bodyPr>
          <a:lstStyle/>
          <a:p>
            <a:r>
              <a:rPr lang="fr-FR" sz="2400" u="sng" dirty="0" err="1" smtClean="0">
                <a:solidFill>
                  <a:srgbClr val="0070C0"/>
                </a:solidFill>
              </a:rPr>
              <a:t>Islamic</a:t>
            </a:r>
            <a:r>
              <a:rPr lang="fr-FR" sz="2400" u="sng" dirty="0" smtClean="0">
                <a:solidFill>
                  <a:srgbClr val="0070C0"/>
                </a:solidFill>
              </a:rPr>
              <a:t> </a:t>
            </a:r>
            <a:r>
              <a:rPr lang="fr-FR" sz="2400" u="sng" dirty="0" err="1" smtClean="0">
                <a:solidFill>
                  <a:srgbClr val="0070C0"/>
                </a:solidFill>
              </a:rPr>
              <a:t>banks</a:t>
            </a:r>
            <a:r>
              <a:rPr lang="fr-FR" sz="2400" u="sng" dirty="0" smtClean="0">
                <a:solidFill>
                  <a:srgbClr val="0070C0"/>
                </a:solidFill>
              </a:rPr>
              <a:t> in national </a:t>
            </a:r>
            <a:r>
              <a:rPr lang="fr-FR" sz="2400" u="sng" dirty="0" err="1" smtClean="0">
                <a:solidFill>
                  <a:srgbClr val="0070C0"/>
                </a:solidFill>
              </a:rPr>
              <a:t>account</a:t>
            </a:r>
            <a:r>
              <a:rPr lang="fr-FR" sz="2400" u="sng" dirty="0" smtClean="0">
                <a:solidFill>
                  <a:srgbClr val="0070C0"/>
                </a:solidFill>
              </a:rPr>
              <a:t/>
            </a:r>
            <a:br>
              <a:rPr lang="fr-FR" sz="2400" u="sng" dirty="0" smtClean="0">
                <a:solidFill>
                  <a:srgbClr val="0070C0"/>
                </a:solidFill>
              </a:rPr>
            </a:br>
            <a:endParaRPr lang="fr-FR" sz="2400" u="sng" dirty="0">
              <a:solidFill>
                <a:srgbClr val="0070C0"/>
              </a:solidFill>
            </a:endParaRPr>
          </a:p>
        </p:txBody>
      </p:sp>
      <p:sp>
        <p:nvSpPr>
          <p:cNvPr id="3" name="Espace réservé du contenu 2"/>
          <p:cNvSpPr>
            <a:spLocks noGrp="1"/>
          </p:cNvSpPr>
          <p:nvPr>
            <p:ph sz="quarter" idx="1"/>
          </p:nvPr>
        </p:nvSpPr>
        <p:spPr>
          <a:xfrm>
            <a:off x="395536" y="1196752"/>
            <a:ext cx="8064896" cy="5277200"/>
          </a:xfrm>
        </p:spPr>
        <p:txBody>
          <a:bodyPr>
            <a:normAutofit fontScale="92500" lnSpcReduction="10000"/>
          </a:bodyPr>
          <a:lstStyle/>
          <a:p>
            <a:pPr algn="just"/>
            <a:r>
              <a:rPr lang="en-US" dirty="0" smtClean="0">
                <a:solidFill>
                  <a:prstClr val="black"/>
                </a:solidFill>
              </a:rPr>
              <a:t>In </a:t>
            </a:r>
            <a:r>
              <a:rPr lang="en-US" dirty="0" smtClean="0">
                <a:solidFill>
                  <a:prstClr val="black"/>
                </a:solidFill>
              </a:rPr>
              <a:t>2008 SNA, FISIM is calculated only on loan and deposit-like instruments handled by banks and similar financial </a:t>
            </a:r>
            <a:r>
              <a:rPr lang="en-US" dirty="0" smtClean="0">
                <a:solidFill>
                  <a:prstClr val="black"/>
                </a:solidFill>
              </a:rPr>
              <a:t>institutions;</a:t>
            </a:r>
          </a:p>
          <a:p>
            <a:pPr lvl="0" algn="just"/>
            <a:r>
              <a:rPr lang="en-US" dirty="0" smtClean="0">
                <a:solidFill>
                  <a:prstClr val="black"/>
                </a:solidFill>
              </a:rPr>
              <a:t>Specific Islamic instruments are used with names and financial flows that do not readily fit the standard SNA financial instrument classification</a:t>
            </a:r>
          </a:p>
          <a:p>
            <a:pPr lvl="0" algn="just"/>
            <a:r>
              <a:rPr lang="en-US" sz="3200" dirty="0" smtClean="0">
                <a:solidFill>
                  <a:prstClr val="black"/>
                </a:solidFill>
              </a:rPr>
              <a:t> </a:t>
            </a:r>
            <a:r>
              <a:rPr lang="en-US" dirty="0" smtClean="0">
                <a:solidFill>
                  <a:prstClr val="black"/>
                </a:solidFill>
              </a:rPr>
              <a:t>Specific practices, related to the procedures for measuring output of financial intermediation:</a:t>
            </a:r>
          </a:p>
          <a:p>
            <a:pPr lvl="1" algn="just"/>
            <a:r>
              <a:rPr lang="en-US" dirty="0" smtClean="0">
                <a:solidFill>
                  <a:prstClr val="black"/>
                </a:solidFill>
              </a:rPr>
              <a:t>Islamic Banks </a:t>
            </a:r>
            <a:r>
              <a:rPr lang="en-US" dirty="0" smtClean="0">
                <a:solidFill>
                  <a:prstClr val="black"/>
                </a:solidFill>
              </a:rPr>
              <a:t>are not funded by conventional deposit accounts,</a:t>
            </a:r>
          </a:p>
          <a:p>
            <a:pPr lvl="1" algn="just"/>
            <a:r>
              <a:rPr lang="en-US" dirty="0" smtClean="0">
                <a:solidFill>
                  <a:prstClr val="black"/>
                </a:solidFill>
              </a:rPr>
              <a:t>but mostly by accounts in which returns or losses are shared between the bank and the depositor/investor</a:t>
            </a:r>
          </a:p>
          <a:p>
            <a:pPr lvl="1" algn="just"/>
            <a:r>
              <a:rPr lang="en-US" sz="2400" dirty="0" smtClean="0">
                <a:solidFill>
                  <a:prstClr val="black"/>
                </a:solidFill>
              </a:rPr>
              <a:t>these are called Profit-Sharing Investment Accounts (PSIA),</a:t>
            </a:r>
          </a:p>
          <a:p>
            <a:pPr lvl="1" algn="just"/>
            <a:r>
              <a:rPr lang="en-US" sz="2400" dirty="0" smtClean="0">
                <a:solidFill>
                  <a:prstClr val="black"/>
                </a:solidFill>
              </a:rPr>
              <a:t>and the depositors are described as Investment Account Holders (IAH</a:t>
            </a:r>
            <a:r>
              <a:rPr lang="en-US" sz="2400" dirty="0" smtClean="0">
                <a:solidFill>
                  <a:prstClr val="black"/>
                </a:solidFill>
              </a:rPr>
              <a:t>):</a:t>
            </a:r>
          </a:p>
          <a:p>
            <a:pPr lvl="1" algn="just"/>
            <a:endParaRPr lang="en-US" sz="2400" dirty="0" smtClean="0">
              <a:solidFill>
                <a:prstClr val="black"/>
              </a:solidFill>
            </a:endParaRPr>
          </a:p>
          <a:p>
            <a:endParaRPr lang="en-US" dirty="0" smtClean="0">
              <a:solidFill>
                <a:prstClr val="black"/>
              </a:solidFill>
            </a:endParaRP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96908"/>
          </a:xfrm>
        </p:spPr>
        <p:txBody>
          <a:bodyPr>
            <a:normAutofit fontScale="90000"/>
          </a:bodyPr>
          <a:lstStyle/>
          <a:p>
            <a:r>
              <a:rPr lang="fr-FR" dirty="0" smtClean="0"/>
              <a:t>Introduction</a:t>
            </a:r>
            <a:br>
              <a:rPr lang="fr-FR" dirty="0" smtClean="0"/>
            </a:br>
            <a:endParaRPr lang="fr-FR" dirty="0"/>
          </a:p>
        </p:txBody>
      </p:sp>
      <p:sp>
        <p:nvSpPr>
          <p:cNvPr id="3" name="Espace réservé du contenu 2"/>
          <p:cNvSpPr>
            <a:spLocks noGrp="1"/>
          </p:cNvSpPr>
          <p:nvPr>
            <p:ph sz="quarter" idx="1"/>
          </p:nvPr>
        </p:nvSpPr>
        <p:spPr>
          <a:xfrm>
            <a:off x="457200" y="1268760"/>
            <a:ext cx="7829576" cy="5205192"/>
          </a:xfrm>
        </p:spPr>
        <p:txBody>
          <a:bodyPr/>
          <a:lstStyle/>
          <a:p>
            <a:endParaRPr lang="fr-FR" dirty="0" smtClean="0"/>
          </a:p>
          <a:p>
            <a:r>
              <a:rPr lang="fr-FR" dirty="0" err="1" smtClean="0"/>
              <a:t>Islamic</a:t>
            </a:r>
            <a:r>
              <a:rPr lang="fr-FR" dirty="0" smtClean="0"/>
              <a:t> finance, </a:t>
            </a:r>
            <a:r>
              <a:rPr lang="fr-FR" dirty="0" err="1" smtClean="0"/>
              <a:t>banking</a:t>
            </a:r>
            <a:r>
              <a:rPr lang="fr-FR" dirty="0" smtClean="0"/>
              <a:t> and </a:t>
            </a:r>
            <a:r>
              <a:rPr lang="fr-FR" dirty="0" err="1" smtClean="0"/>
              <a:t>other</a:t>
            </a:r>
            <a:r>
              <a:rPr lang="fr-FR" dirty="0" smtClean="0"/>
              <a:t> </a:t>
            </a:r>
            <a:r>
              <a:rPr lang="fr-FR" dirty="0" err="1" smtClean="0"/>
              <a:t>form</a:t>
            </a:r>
            <a:r>
              <a:rPr lang="fr-FR" dirty="0" smtClean="0"/>
              <a:t> of </a:t>
            </a:r>
            <a:r>
              <a:rPr lang="fr-FR" dirty="0" err="1" smtClean="0"/>
              <a:t>islamic</a:t>
            </a:r>
            <a:r>
              <a:rPr lang="fr-FR" dirty="0" smtClean="0"/>
              <a:t> have </a:t>
            </a:r>
            <a:r>
              <a:rPr lang="fr-FR" dirty="0" err="1" smtClean="0"/>
              <a:t>developped</a:t>
            </a:r>
            <a:r>
              <a:rPr lang="fr-FR" dirty="0" smtClean="0"/>
              <a:t> </a:t>
            </a:r>
            <a:r>
              <a:rPr lang="fr-FR" dirty="0" err="1" smtClean="0"/>
              <a:t>rapidly</a:t>
            </a:r>
            <a:r>
              <a:rPr lang="fr-FR" dirty="0" smtClean="0"/>
              <a:t> in </a:t>
            </a:r>
            <a:r>
              <a:rPr lang="fr-FR" dirty="0" err="1" smtClean="0"/>
              <a:t>some</a:t>
            </a:r>
            <a:r>
              <a:rPr lang="fr-FR" dirty="0" smtClean="0"/>
              <a:t> countries</a:t>
            </a:r>
            <a:r>
              <a:rPr lang="fr-FR" dirty="0" smtClean="0"/>
              <a:t>;</a:t>
            </a:r>
          </a:p>
          <a:p>
            <a:endParaRPr lang="fr-FR" dirty="0" smtClean="0"/>
          </a:p>
          <a:p>
            <a:pPr lvl="0"/>
            <a:r>
              <a:rPr lang="en-US" dirty="0" smtClean="0">
                <a:solidFill>
                  <a:prstClr val="black"/>
                </a:solidFill>
              </a:rPr>
              <a:t>It </a:t>
            </a:r>
            <a:r>
              <a:rPr lang="en-US" dirty="0" smtClean="0">
                <a:solidFill>
                  <a:prstClr val="black"/>
                </a:solidFill>
              </a:rPr>
              <a:t>is large enough to affect the quality of their national accounts, monetary and financial statistics, and indicators of the structure and soundness of national financial systems.</a:t>
            </a:r>
          </a:p>
          <a:p>
            <a:endParaRPr lang="fr-FR" dirty="0" smtClean="0"/>
          </a:p>
          <a:p>
            <a:pPr lvl="0"/>
            <a:r>
              <a:rPr lang="en-US" dirty="0" smtClean="0">
                <a:solidFill>
                  <a:prstClr val="black"/>
                </a:solidFill>
              </a:rPr>
              <a:t>The SNA has not provided guidance to national compilers on methods to compile national accounts statistics for Islamic banking and finance,</a:t>
            </a:r>
          </a:p>
          <a:p>
            <a:endParaRPr lang="fr-FR" dirty="0" smtClean="0"/>
          </a:p>
          <a:p>
            <a:endParaRPr lang="fr-FR" dirty="0" smtClean="0"/>
          </a:p>
          <a:p>
            <a:endParaRPr lang="fr-FR"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922114"/>
          </a:xfrm>
        </p:spPr>
        <p:txBody>
          <a:bodyPr>
            <a:normAutofit/>
          </a:bodyPr>
          <a:lstStyle/>
          <a:p>
            <a:r>
              <a:rPr lang="fr-FR" sz="2400" u="sng" dirty="0" err="1" smtClean="0">
                <a:solidFill>
                  <a:srgbClr val="0070C0"/>
                </a:solidFill>
              </a:rPr>
              <a:t>Overvew</a:t>
            </a:r>
            <a:r>
              <a:rPr lang="fr-FR" sz="2400" u="sng" dirty="0" smtClean="0">
                <a:solidFill>
                  <a:srgbClr val="0070C0"/>
                </a:solidFill>
              </a:rPr>
              <a:t> of </a:t>
            </a:r>
            <a:r>
              <a:rPr lang="fr-FR" sz="2400" u="sng" dirty="0" err="1" smtClean="0">
                <a:solidFill>
                  <a:srgbClr val="0070C0"/>
                </a:solidFill>
              </a:rPr>
              <a:t>moroccan</a:t>
            </a:r>
            <a:r>
              <a:rPr lang="fr-FR" sz="2400" u="sng" dirty="0" smtClean="0">
                <a:solidFill>
                  <a:srgbClr val="0070C0"/>
                </a:solidFill>
              </a:rPr>
              <a:t> national </a:t>
            </a:r>
            <a:r>
              <a:rPr lang="fr-FR" sz="2400" u="sng" dirty="0" err="1" smtClean="0">
                <a:solidFill>
                  <a:srgbClr val="0070C0"/>
                </a:solidFill>
              </a:rPr>
              <a:t>accounts</a:t>
            </a:r>
            <a:r>
              <a:rPr lang="fr-FR" sz="2400" u="sng" dirty="0" smtClean="0">
                <a:solidFill>
                  <a:srgbClr val="0070C0"/>
                </a:solidFill>
              </a:rPr>
              <a:t/>
            </a:r>
            <a:br>
              <a:rPr lang="fr-FR" sz="2400" u="sng" dirty="0" smtClean="0">
                <a:solidFill>
                  <a:srgbClr val="0070C0"/>
                </a:solidFill>
              </a:rPr>
            </a:br>
            <a:endParaRPr lang="fr-FR" sz="2400" u="sng" dirty="0">
              <a:solidFill>
                <a:srgbClr val="0070C0"/>
              </a:solidFill>
            </a:endParaRPr>
          </a:p>
        </p:txBody>
      </p:sp>
      <p:sp>
        <p:nvSpPr>
          <p:cNvPr id="3" name="Espace réservé du contenu 2"/>
          <p:cNvSpPr>
            <a:spLocks noGrp="1"/>
          </p:cNvSpPr>
          <p:nvPr>
            <p:ph sz="quarter" idx="1"/>
          </p:nvPr>
        </p:nvSpPr>
        <p:spPr>
          <a:xfrm>
            <a:off x="457200" y="1196752"/>
            <a:ext cx="7859216" cy="5277200"/>
          </a:xfrm>
        </p:spPr>
        <p:txBody>
          <a:bodyPr/>
          <a:lstStyle/>
          <a:p>
            <a:pPr algn="just"/>
            <a:r>
              <a:rPr lang="en-US" dirty="0" smtClean="0"/>
              <a:t>National accounts play an important role in economic statistics. Their compilation is currently based on a globally recognized system of national </a:t>
            </a:r>
            <a:r>
              <a:rPr lang="en-US" dirty="0" smtClean="0"/>
              <a:t>accounts;</a:t>
            </a:r>
          </a:p>
          <a:p>
            <a:pPr algn="just"/>
            <a:r>
              <a:rPr lang="en-US" dirty="0" smtClean="0"/>
              <a:t>Morocco has made significant advances in the production of national accounts and in the implementation of international recommendations and </a:t>
            </a:r>
            <a:r>
              <a:rPr lang="en-US" dirty="0" smtClean="0"/>
              <a:t>standards;</a:t>
            </a:r>
          </a:p>
          <a:p>
            <a:pPr algn="just"/>
            <a:r>
              <a:rPr lang="en-US" dirty="0" smtClean="0"/>
              <a:t>However, the nature and number of accounts and tables to be constructed in accordance with those recommended by the system depend on the availability of data from the National Statistical System (NSS).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Bouée 8"/>
          <p:cNvSpPr/>
          <p:nvPr/>
        </p:nvSpPr>
        <p:spPr>
          <a:xfrm>
            <a:off x="1458350" y="2857496"/>
            <a:ext cx="214314" cy="271458"/>
          </a:xfrm>
          <a:prstGeom prst="donu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 name="Bouée 11"/>
          <p:cNvSpPr/>
          <p:nvPr/>
        </p:nvSpPr>
        <p:spPr>
          <a:xfrm>
            <a:off x="2601358" y="2857496"/>
            <a:ext cx="214314" cy="271458"/>
          </a:xfrm>
          <a:prstGeom prst="don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cxnSp>
        <p:nvCxnSpPr>
          <p:cNvPr id="22" name="Connecteur droit 21"/>
          <p:cNvCxnSpPr>
            <a:cxnSpLocks/>
          </p:cNvCxnSpPr>
          <p:nvPr/>
        </p:nvCxnSpPr>
        <p:spPr>
          <a:xfrm>
            <a:off x="1672664" y="2993225"/>
            <a:ext cx="928694" cy="7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cteur droit 23"/>
          <p:cNvCxnSpPr>
            <a:cxnSpLocks/>
            <a:stCxn id="12" idx="6"/>
          </p:cNvCxnSpPr>
          <p:nvPr/>
        </p:nvCxnSpPr>
        <p:spPr>
          <a:xfrm>
            <a:off x="2815672" y="2993225"/>
            <a:ext cx="10001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cteur droit 25"/>
          <p:cNvCxnSpPr>
            <a:cxnSpLocks/>
          </p:cNvCxnSpPr>
          <p:nvPr/>
        </p:nvCxnSpPr>
        <p:spPr>
          <a:xfrm>
            <a:off x="4030118" y="2993225"/>
            <a:ext cx="1000132" cy="7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cteur droit 27"/>
          <p:cNvCxnSpPr>
            <a:cxnSpLocks/>
            <a:stCxn id="14" idx="6"/>
            <a:endCxn id="135" idx="2"/>
          </p:cNvCxnSpPr>
          <p:nvPr/>
        </p:nvCxnSpPr>
        <p:spPr>
          <a:xfrm>
            <a:off x="2815672" y="2993225"/>
            <a:ext cx="3878783" cy="13008"/>
          </a:xfrm>
          <a:prstGeom prst="line">
            <a:avLst/>
          </a:prstGeom>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500743" y="3766106"/>
            <a:ext cx="2643206" cy="646331"/>
          </a:xfrm>
          <a:prstGeom prst="rect">
            <a:avLst/>
          </a:prstGeom>
          <a:noFill/>
        </p:spPr>
        <p:txBody>
          <a:bodyPr wrap="square" rtlCol="0">
            <a:spAutoFit/>
          </a:bodyPr>
          <a:lstStyle/>
          <a:p>
            <a:r>
              <a:rPr lang="fr-FR" sz="1800" dirty="0" err="1">
                <a:solidFill>
                  <a:schemeClr val="tx2"/>
                </a:solidFill>
                <a:effectLst/>
                <a:latin typeface="Times New Roman" panose="02020603050405020304" pitchFamily="18" charset="0"/>
                <a:ea typeface="Calibri" panose="020F0502020204030204" pitchFamily="34" charset="0"/>
              </a:rPr>
              <a:t>some</a:t>
            </a:r>
            <a:r>
              <a:rPr lang="fr-FR" sz="1800" dirty="0">
                <a:solidFill>
                  <a:schemeClr val="tx2"/>
                </a:solidFill>
                <a:effectLst/>
                <a:latin typeface="Times New Roman" panose="02020603050405020304" pitchFamily="18" charset="0"/>
                <a:ea typeface="Calibri" panose="020F0502020204030204" pitchFamily="34" charset="0"/>
              </a:rPr>
              <a:t> </a:t>
            </a:r>
            <a:r>
              <a:rPr lang="fr-FR" sz="1800" dirty="0" err="1">
                <a:solidFill>
                  <a:schemeClr val="tx2"/>
                </a:solidFill>
                <a:effectLst/>
                <a:latin typeface="Times New Roman" panose="02020603050405020304" pitchFamily="18" charset="0"/>
                <a:ea typeface="Calibri" panose="020F0502020204030204" pitchFamily="34" charset="0"/>
              </a:rPr>
              <a:t>macroeconomic</a:t>
            </a:r>
            <a:r>
              <a:rPr lang="fr-FR" sz="1800" dirty="0">
                <a:solidFill>
                  <a:schemeClr val="tx2"/>
                </a:solidFill>
                <a:effectLst/>
                <a:latin typeface="Times New Roman" panose="02020603050405020304" pitchFamily="18" charset="0"/>
                <a:ea typeface="Calibri" panose="020F0502020204030204" pitchFamily="34" charset="0"/>
              </a:rPr>
              <a:t> </a:t>
            </a:r>
            <a:r>
              <a:rPr lang="fr-FR" sz="1800" dirty="0" err="1">
                <a:solidFill>
                  <a:schemeClr val="tx2"/>
                </a:solidFill>
                <a:effectLst/>
                <a:latin typeface="Times New Roman" panose="02020603050405020304" pitchFamily="18" charset="0"/>
                <a:ea typeface="Calibri" panose="020F0502020204030204" pitchFamily="34" charset="0"/>
              </a:rPr>
              <a:t>indicators</a:t>
            </a:r>
            <a:r>
              <a:rPr lang="fr-FR" sz="1800" dirty="0">
                <a:solidFill>
                  <a:schemeClr val="tx2"/>
                </a:solidFill>
                <a:effectLst/>
                <a:latin typeface="Times New Roman" panose="02020603050405020304" pitchFamily="18" charset="0"/>
                <a:ea typeface="Calibri" panose="020F0502020204030204" pitchFamily="34" charset="0"/>
              </a:rPr>
              <a:t> and </a:t>
            </a:r>
            <a:r>
              <a:rPr lang="fr-FR" sz="1800" dirty="0" err="1">
                <a:solidFill>
                  <a:schemeClr val="tx2"/>
                </a:solidFill>
                <a:effectLst/>
                <a:latin typeface="Times New Roman" panose="02020603050405020304" pitchFamily="18" charset="0"/>
                <a:ea typeface="Calibri" panose="020F0502020204030204" pitchFamily="34" charset="0"/>
              </a:rPr>
              <a:t>aggregate</a:t>
            </a:r>
            <a:r>
              <a:rPr lang="fr-MA" sz="1800" dirty="0">
                <a:solidFill>
                  <a:schemeClr val="tx2"/>
                </a:solidFill>
                <a:effectLst/>
                <a:latin typeface="Times New Roman" panose="02020603050405020304" pitchFamily="18" charset="0"/>
                <a:ea typeface="Calibri" panose="020F0502020204030204" pitchFamily="34" charset="0"/>
              </a:rPr>
              <a:t>s</a:t>
            </a:r>
            <a:endParaRPr lang="fr-FR" sz="1600" dirty="0">
              <a:solidFill>
                <a:schemeClr val="tx2"/>
              </a:solidFill>
            </a:endParaRPr>
          </a:p>
        </p:txBody>
      </p:sp>
      <p:cxnSp>
        <p:nvCxnSpPr>
          <p:cNvPr id="32" name="Connecteur en angle 36"/>
          <p:cNvCxnSpPr>
            <a:cxnSpLocks/>
          </p:cNvCxnSpPr>
          <p:nvPr/>
        </p:nvCxnSpPr>
        <p:spPr>
          <a:xfrm rot="5400000">
            <a:off x="1076155" y="3368276"/>
            <a:ext cx="728674" cy="25003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33"/>
          <p:cNvCxnSpPr>
            <a:cxnSpLocks/>
          </p:cNvCxnSpPr>
          <p:nvPr/>
        </p:nvCxnSpPr>
        <p:spPr>
          <a:xfrm rot="10800000" flipV="1">
            <a:off x="1244036" y="2993224"/>
            <a:ext cx="214314" cy="7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rot="10800000" flipV="1">
            <a:off x="886846" y="3000372"/>
            <a:ext cx="214314" cy="7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rot="16200000" flipH="1">
            <a:off x="1101160" y="2928934"/>
            <a:ext cx="285752"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cteur droit 39"/>
          <p:cNvCxnSpPr/>
          <p:nvPr/>
        </p:nvCxnSpPr>
        <p:spPr>
          <a:xfrm rot="16200000" flipH="1">
            <a:off x="958284" y="2928934"/>
            <a:ext cx="285752" cy="142876"/>
          </a:xfrm>
          <a:prstGeom prst="line">
            <a:avLst/>
          </a:prstGeom>
        </p:spPr>
        <p:style>
          <a:lnRef idx="1">
            <a:schemeClr val="accent1"/>
          </a:lnRef>
          <a:fillRef idx="0">
            <a:schemeClr val="accent1"/>
          </a:fillRef>
          <a:effectRef idx="0">
            <a:schemeClr val="accent1"/>
          </a:effectRef>
          <a:fontRef idx="minor">
            <a:schemeClr val="tx1"/>
          </a:fontRef>
        </p:style>
      </p:cxnSp>
      <p:sp>
        <p:nvSpPr>
          <p:cNvPr id="42" name="ZoneTexte 41"/>
          <p:cNvSpPr txBox="1"/>
          <p:nvPr/>
        </p:nvSpPr>
        <p:spPr>
          <a:xfrm>
            <a:off x="1101160" y="2500306"/>
            <a:ext cx="857256" cy="338554"/>
          </a:xfrm>
          <a:prstGeom prst="rect">
            <a:avLst/>
          </a:prstGeom>
          <a:noFill/>
        </p:spPr>
        <p:txBody>
          <a:bodyPr wrap="square" rtlCol="0">
            <a:spAutoFit/>
          </a:bodyPr>
          <a:lstStyle/>
          <a:p>
            <a:pPr algn="ctr"/>
            <a:r>
              <a:rPr lang="fr-FR" b="1" i="1" dirty="0">
                <a:solidFill>
                  <a:schemeClr val="tx2"/>
                </a:solidFill>
              </a:rPr>
              <a:t>195</a:t>
            </a:r>
            <a:r>
              <a:rPr lang="fr-MA" b="1" i="1" dirty="0">
                <a:solidFill>
                  <a:schemeClr val="tx2"/>
                </a:solidFill>
              </a:rPr>
              <a:t>3</a:t>
            </a:r>
            <a:endParaRPr lang="fr-FR" b="1" i="1" dirty="0">
              <a:solidFill>
                <a:schemeClr val="tx2"/>
              </a:solidFill>
            </a:endParaRPr>
          </a:p>
        </p:txBody>
      </p:sp>
      <p:cxnSp>
        <p:nvCxnSpPr>
          <p:cNvPr id="44" name="Connecteur en angle 53"/>
          <p:cNvCxnSpPr>
            <a:cxnSpLocks/>
          </p:cNvCxnSpPr>
          <p:nvPr/>
        </p:nvCxnSpPr>
        <p:spPr>
          <a:xfrm rot="16200000" flipV="1">
            <a:off x="1806919" y="2089625"/>
            <a:ext cx="1500200" cy="29051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ZoneTexte 49"/>
          <p:cNvSpPr txBox="1"/>
          <p:nvPr/>
        </p:nvSpPr>
        <p:spPr>
          <a:xfrm>
            <a:off x="1352033" y="920959"/>
            <a:ext cx="2070868" cy="646331"/>
          </a:xfrm>
          <a:prstGeom prst="rect">
            <a:avLst/>
          </a:prstGeom>
          <a:noFill/>
        </p:spPr>
        <p:txBody>
          <a:bodyPr wrap="square" rtlCol="0">
            <a:spAutoFit/>
          </a:bodyPr>
          <a:lstStyle/>
          <a:p>
            <a:pPr algn="ctr"/>
            <a:r>
              <a:rPr lang="fr-FR" sz="1800" dirty="0" err="1">
                <a:solidFill>
                  <a:schemeClr val="tx2"/>
                </a:solidFill>
                <a:effectLst/>
                <a:latin typeface="Times New Roman" panose="02020603050405020304" pitchFamily="18" charset="0"/>
                <a:ea typeface="Calibri" panose="020F0502020204030204" pitchFamily="34" charset="0"/>
              </a:rPr>
              <a:t>serie</a:t>
            </a:r>
            <a:r>
              <a:rPr lang="fr-FR" sz="1800" dirty="0">
                <a:solidFill>
                  <a:schemeClr val="tx2"/>
                </a:solidFill>
                <a:effectLst/>
                <a:latin typeface="Times New Roman" panose="02020603050405020304" pitchFamily="18" charset="0"/>
                <a:ea typeface="Calibri" panose="020F0502020204030204" pitchFamily="34" charset="0"/>
              </a:rPr>
              <a:t> of </a:t>
            </a:r>
            <a:r>
              <a:rPr lang="fr-FR" sz="1800" dirty="0" err="1">
                <a:solidFill>
                  <a:schemeClr val="tx2"/>
                </a:solidFill>
                <a:effectLst/>
                <a:latin typeface="Times New Roman" panose="02020603050405020304" pitchFamily="18" charset="0"/>
                <a:ea typeface="Calibri" panose="020F0502020204030204" pitchFamily="34" charset="0"/>
              </a:rPr>
              <a:t>accounts</a:t>
            </a:r>
            <a:r>
              <a:rPr lang="fr-FR" sz="1800" dirty="0">
                <a:solidFill>
                  <a:schemeClr val="tx2"/>
                </a:solidFill>
                <a:effectLst/>
                <a:latin typeface="Times New Roman" panose="02020603050405020304" pitchFamily="18" charset="0"/>
                <a:ea typeface="Calibri" panose="020F0502020204030204" pitchFamily="34" charset="0"/>
              </a:rPr>
              <a:t> </a:t>
            </a:r>
            <a:r>
              <a:rPr lang="fr-FR" sz="1800" dirty="0">
                <a:solidFill>
                  <a:schemeClr val="tx2"/>
                </a:solidFill>
              </a:rPr>
              <a:t>(1960-1976)</a:t>
            </a:r>
          </a:p>
        </p:txBody>
      </p:sp>
      <p:sp>
        <p:nvSpPr>
          <p:cNvPr id="52" name="AutoShape 2" descr="Résultat de recherche d'images pour &quot;logo comptabilité nationale&quot;"/>
          <p:cNvSpPr>
            <a:spLocks noChangeAspect="1" noChangeArrowheads="1"/>
          </p:cNvSpPr>
          <p:nvPr/>
        </p:nvSpPr>
        <p:spPr bwMode="auto">
          <a:xfrm>
            <a:off x="307436" y="-136525"/>
            <a:ext cx="838200" cy="8382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4" name="AutoShape 4" descr="Résultat de recherche d'images pour &quot;logo comptabilité nationale&quot;"/>
          <p:cNvSpPr>
            <a:spLocks noChangeAspect="1" noChangeArrowheads="1"/>
          </p:cNvSpPr>
          <p:nvPr/>
        </p:nvSpPr>
        <p:spPr bwMode="auto">
          <a:xfrm>
            <a:off x="307436"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8" name="AutoShape 8" descr="Résultat de recherche d'images pour &quot;système de comptabilité nationale 1993&quot;"/>
          <p:cNvSpPr>
            <a:spLocks noChangeAspect="1" noChangeArrowheads="1"/>
          </p:cNvSpPr>
          <p:nvPr/>
        </p:nvSpPr>
        <p:spPr bwMode="auto">
          <a:xfrm>
            <a:off x="307436"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0" name="AutoShape 10" descr="Résultat de recherche d'images pour &quot;système de comptabilité nationale 1993&quot;"/>
          <p:cNvSpPr>
            <a:spLocks noChangeAspect="1" noChangeArrowheads="1"/>
          </p:cNvSpPr>
          <p:nvPr/>
        </p:nvSpPr>
        <p:spPr bwMode="auto">
          <a:xfrm>
            <a:off x="307436"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2" name="AutoShape 12" descr="Résultat de recherche d'images pour &quot;système de comptabilité nationale 1993&quot;"/>
          <p:cNvSpPr>
            <a:spLocks noChangeAspect="1" noChangeArrowheads="1"/>
          </p:cNvSpPr>
          <p:nvPr/>
        </p:nvSpPr>
        <p:spPr bwMode="auto">
          <a:xfrm>
            <a:off x="307436"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4" name="AutoShape 14" descr="Résultat de recherche d'images pour &quot;système de comptabilité nationale 1993&quot;"/>
          <p:cNvSpPr>
            <a:spLocks noChangeAspect="1" noChangeArrowheads="1"/>
          </p:cNvSpPr>
          <p:nvPr/>
        </p:nvSpPr>
        <p:spPr bwMode="auto">
          <a:xfrm>
            <a:off x="307436"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6" name="AutoShape 16" descr="Résultat de recherche d'images pour &quot;système de comptabilité nationale 1993&quot;"/>
          <p:cNvSpPr>
            <a:spLocks noChangeAspect="1" noChangeArrowheads="1"/>
          </p:cNvSpPr>
          <p:nvPr/>
        </p:nvSpPr>
        <p:spPr bwMode="auto">
          <a:xfrm>
            <a:off x="307436"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8" name="AutoShape 18" descr="Résultat de recherche d'images pour &quot;système de comptabilité nationale 1993&quot;"/>
          <p:cNvSpPr>
            <a:spLocks noChangeAspect="1" noChangeArrowheads="1"/>
          </p:cNvSpPr>
          <p:nvPr/>
        </p:nvSpPr>
        <p:spPr bwMode="auto">
          <a:xfrm>
            <a:off x="307436"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cxnSp>
        <p:nvCxnSpPr>
          <p:cNvPr id="72" name="Connecteur en angle 72"/>
          <p:cNvCxnSpPr>
            <a:cxnSpLocks/>
          </p:cNvCxnSpPr>
          <p:nvPr/>
        </p:nvCxnSpPr>
        <p:spPr>
          <a:xfrm rot="16200000" flipH="1">
            <a:off x="3091710" y="4010218"/>
            <a:ext cx="1983973" cy="25003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80" name="ZoneTexte 79"/>
          <p:cNvSpPr txBox="1"/>
          <p:nvPr/>
        </p:nvSpPr>
        <p:spPr>
          <a:xfrm>
            <a:off x="2458482" y="3071810"/>
            <a:ext cx="857256" cy="338554"/>
          </a:xfrm>
          <a:prstGeom prst="rect">
            <a:avLst/>
          </a:prstGeom>
          <a:noFill/>
        </p:spPr>
        <p:txBody>
          <a:bodyPr wrap="square" rtlCol="0">
            <a:spAutoFit/>
          </a:bodyPr>
          <a:lstStyle/>
          <a:p>
            <a:pPr algn="ctr"/>
            <a:r>
              <a:rPr lang="fr-FR" b="1" i="1" dirty="0">
                <a:solidFill>
                  <a:schemeClr val="tx2"/>
                </a:solidFill>
              </a:rPr>
              <a:t>B.1960</a:t>
            </a:r>
          </a:p>
        </p:txBody>
      </p:sp>
      <p:sp>
        <p:nvSpPr>
          <p:cNvPr id="82" name="ZoneTexte 81"/>
          <p:cNvSpPr txBox="1"/>
          <p:nvPr/>
        </p:nvSpPr>
        <p:spPr>
          <a:xfrm>
            <a:off x="3387176" y="2500306"/>
            <a:ext cx="857256" cy="338554"/>
          </a:xfrm>
          <a:prstGeom prst="rect">
            <a:avLst/>
          </a:prstGeom>
          <a:noFill/>
        </p:spPr>
        <p:txBody>
          <a:bodyPr wrap="square" rtlCol="0">
            <a:spAutoFit/>
          </a:bodyPr>
          <a:lstStyle/>
          <a:p>
            <a:pPr algn="ctr"/>
            <a:r>
              <a:rPr lang="fr-FR" b="1" i="1" dirty="0">
                <a:solidFill>
                  <a:schemeClr val="tx2"/>
                </a:solidFill>
              </a:rPr>
              <a:t>B.</a:t>
            </a:r>
            <a:r>
              <a:rPr lang="fr-MA" b="1" i="1" dirty="0">
                <a:solidFill>
                  <a:schemeClr val="tx2"/>
                </a:solidFill>
              </a:rPr>
              <a:t>1980</a:t>
            </a:r>
            <a:endParaRPr lang="fr-FR" b="1" i="1" dirty="0">
              <a:solidFill>
                <a:schemeClr val="tx2"/>
              </a:solidFill>
            </a:endParaRPr>
          </a:p>
        </p:txBody>
      </p:sp>
      <p:cxnSp>
        <p:nvCxnSpPr>
          <p:cNvPr id="86" name="Connecteur droit 85"/>
          <p:cNvCxnSpPr>
            <a:cxnSpLocks/>
          </p:cNvCxnSpPr>
          <p:nvPr/>
        </p:nvCxnSpPr>
        <p:spPr>
          <a:xfrm>
            <a:off x="6925970" y="3000372"/>
            <a:ext cx="997000" cy="7147"/>
          </a:xfrm>
          <a:prstGeom prst="line">
            <a:avLst/>
          </a:prstGeom>
        </p:spPr>
        <p:style>
          <a:lnRef idx="1">
            <a:schemeClr val="accent1"/>
          </a:lnRef>
          <a:fillRef idx="0">
            <a:schemeClr val="accent1"/>
          </a:fillRef>
          <a:effectRef idx="0">
            <a:schemeClr val="accent1"/>
          </a:effectRef>
          <a:fontRef idx="minor">
            <a:schemeClr val="tx1"/>
          </a:fontRef>
        </p:style>
      </p:cxnSp>
      <p:sp>
        <p:nvSpPr>
          <p:cNvPr id="88" name="ZoneTexte 87"/>
          <p:cNvSpPr txBox="1"/>
          <p:nvPr/>
        </p:nvSpPr>
        <p:spPr>
          <a:xfrm>
            <a:off x="4815936" y="3143248"/>
            <a:ext cx="857256" cy="338554"/>
          </a:xfrm>
          <a:prstGeom prst="rect">
            <a:avLst/>
          </a:prstGeom>
          <a:noFill/>
        </p:spPr>
        <p:txBody>
          <a:bodyPr wrap="square" rtlCol="0">
            <a:spAutoFit/>
          </a:bodyPr>
          <a:lstStyle/>
          <a:p>
            <a:pPr algn="ctr"/>
            <a:r>
              <a:rPr lang="fr-FR" b="1" i="1" dirty="0">
                <a:solidFill>
                  <a:schemeClr val="tx2"/>
                </a:solidFill>
              </a:rPr>
              <a:t>B.19</a:t>
            </a:r>
            <a:r>
              <a:rPr lang="fr-MA" b="1" i="1" dirty="0">
                <a:solidFill>
                  <a:schemeClr val="tx2"/>
                </a:solidFill>
              </a:rPr>
              <a:t>98</a:t>
            </a:r>
            <a:endParaRPr lang="fr-FR" b="1" i="1" dirty="0">
              <a:solidFill>
                <a:schemeClr val="tx2"/>
              </a:solidFill>
            </a:endParaRPr>
          </a:p>
        </p:txBody>
      </p:sp>
      <p:sp>
        <p:nvSpPr>
          <p:cNvPr id="121" name="Bouée 11"/>
          <p:cNvSpPr/>
          <p:nvPr/>
        </p:nvSpPr>
        <p:spPr>
          <a:xfrm>
            <a:off x="3810802" y="2858888"/>
            <a:ext cx="214314" cy="271458"/>
          </a:xfrm>
          <a:prstGeom prst="don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3" name="ZoneTexte 122"/>
          <p:cNvSpPr txBox="1"/>
          <p:nvPr/>
        </p:nvSpPr>
        <p:spPr>
          <a:xfrm>
            <a:off x="5910543" y="5232280"/>
            <a:ext cx="2070868" cy="923330"/>
          </a:xfrm>
          <a:prstGeom prst="rect">
            <a:avLst/>
          </a:prstGeom>
          <a:noFill/>
        </p:spPr>
        <p:txBody>
          <a:bodyPr wrap="square" rtlCol="0">
            <a:spAutoFit/>
          </a:bodyPr>
          <a:lstStyle/>
          <a:p>
            <a:pPr algn="ctr"/>
            <a:r>
              <a:rPr lang="fr-MA" sz="1800" dirty="0">
                <a:solidFill>
                  <a:schemeClr val="tx2"/>
                </a:solidFill>
              </a:rPr>
              <a:t>2008 SNA</a:t>
            </a:r>
            <a:endParaRPr lang="fr-FR" sz="1800" dirty="0">
              <a:solidFill>
                <a:schemeClr val="tx2"/>
              </a:solidFill>
            </a:endParaRPr>
          </a:p>
          <a:p>
            <a:pPr algn="ctr"/>
            <a:r>
              <a:rPr lang="fr-FR" sz="1800" dirty="0" err="1">
                <a:solidFill>
                  <a:schemeClr val="tx2"/>
                </a:solidFill>
                <a:effectLst/>
                <a:latin typeface="Times New Roman" panose="02020603050405020304" pitchFamily="18" charset="0"/>
                <a:ea typeface="Calibri" panose="020F0502020204030204" pitchFamily="34" charset="0"/>
              </a:rPr>
              <a:t>serie</a:t>
            </a:r>
            <a:r>
              <a:rPr lang="fr-FR" sz="1800" dirty="0">
                <a:solidFill>
                  <a:schemeClr val="tx2"/>
                </a:solidFill>
                <a:effectLst/>
                <a:latin typeface="Times New Roman" panose="02020603050405020304" pitchFamily="18" charset="0"/>
                <a:ea typeface="Calibri" panose="020F0502020204030204" pitchFamily="34" charset="0"/>
              </a:rPr>
              <a:t> of </a:t>
            </a:r>
            <a:r>
              <a:rPr lang="fr-FR" sz="1800" dirty="0" err="1">
                <a:solidFill>
                  <a:schemeClr val="tx2"/>
                </a:solidFill>
                <a:effectLst/>
                <a:latin typeface="Times New Roman" panose="02020603050405020304" pitchFamily="18" charset="0"/>
                <a:ea typeface="Calibri" panose="020F0502020204030204" pitchFamily="34" charset="0"/>
              </a:rPr>
              <a:t>accounts</a:t>
            </a:r>
            <a:r>
              <a:rPr lang="fr-FR" sz="1800" dirty="0">
                <a:solidFill>
                  <a:schemeClr val="tx2"/>
                </a:solidFill>
                <a:effectLst/>
                <a:latin typeface="Times New Roman" panose="02020603050405020304" pitchFamily="18" charset="0"/>
                <a:ea typeface="Calibri" panose="020F0502020204030204" pitchFamily="34" charset="0"/>
              </a:rPr>
              <a:t> </a:t>
            </a:r>
            <a:r>
              <a:rPr lang="fr-FR" sz="1800" dirty="0">
                <a:solidFill>
                  <a:schemeClr val="tx2"/>
                </a:solidFill>
              </a:rPr>
              <a:t>(</a:t>
            </a:r>
            <a:r>
              <a:rPr lang="fr-MA" sz="1800" dirty="0">
                <a:solidFill>
                  <a:schemeClr val="tx2"/>
                </a:solidFill>
              </a:rPr>
              <a:t>2007 - 2012</a:t>
            </a:r>
            <a:r>
              <a:rPr lang="fr-FR" sz="1800" dirty="0">
                <a:solidFill>
                  <a:schemeClr val="tx2"/>
                </a:solidFill>
              </a:rPr>
              <a:t>)</a:t>
            </a:r>
            <a:endParaRPr lang="fr-MA" sz="1800" dirty="0">
              <a:solidFill>
                <a:schemeClr val="tx2"/>
              </a:solidFill>
            </a:endParaRPr>
          </a:p>
        </p:txBody>
      </p:sp>
      <p:sp>
        <p:nvSpPr>
          <p:cNvPr id="126" name="Bouée 11"/>
          <p:cNvSpPr/>
          <p:nvPr/>
        </p:nvSpPr>
        <p:spPr>
          <a:xfrm>
            <a:off x="5101687" y="2857496"/>
            <a:ext cx="214314" cy="271458"/>
          </a:xfrm>
          <a:prstGeom prst="don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cxnSp>
        <p:nvCxnSpPr>
          <p:cNvPr id="130" name="Connecteur en angle 53"/>
          <p:cNvCxnSpPr>
            <a:cxnSpLocks/>
            <a:endCxn id="132" idx="2"/>
          </p:cNvCxnSpPr>
          <p:nvPr/>
        </p:nvCxnSpPr>
        <p:spPr>
          <a:xfrm rot="16200000" flipV="1">
            <a:off x="4489627" y="2230710"/>
            <a:ext cx="1165122" cy="25567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32" name="ZoneTexte 131"/>
          <p:cNvSpPr txBox="1"/>
          <p:nvPr/>
        </p:nvSpPr>
        <p:spPr>
          <a:xfrm>
            <a:off x="3908918" y="852655"/>
            <a:ext cx="2070868" cy="923330"/>
          </a:xfrm>
          <a:prstGeom prst="rect">
            <a:avLst/>
          </a:prstGeom>
          <a:noFill/>
        </p:spPr>
        <p:txBody>
          <a:bodyPr wrap="square" rtlCol="0">
            <a:spAutoFit/>
          </a:bodyPr>
          <a:lstStyle/>
          <a:p>
            <a:pPr algn="ctr"/>
            <a:r>
              <a:rPr lang="fr-MA" sz="1800" dirty="0">
                <a:solidFill>
                  <a:schemeClr val="tx2"/>
                </a:solidFill>
                <a:effectLst/>
                <a:latin typeface="Times New Roman" panose="02020603050405020304" pitchFamily="18" charset="0"/>
                <a:ea typeface="Calibri" panose="020F0502020204030204" pitchFamily="34" charset="0"/>
              </a:rPr>
              <a:t>1993 SNA            </a:t>
            </a:r>
            <a:r>
              <a:rPr lang="fr-FR" sz="1800" dirty="0" err="1">
                <a:solidFill>
                  <a:schemeClr val="tx2"/>
                </a:solidFill>
                <a:effectLst/>
                <a:latin typeface="Times New Roman" panose="02020603050405020304" pitchFamily="18" charset="0"/>
                <a:ea typeface="Calibri" panose="020F0502020204030204" pitchFamily="34" charset="0"/>
              </a:rPr>
              <a:t>serie</a:t>
            </a:r>
            <a:r>
              <a:rPr lang="fr-FR" sz="1800" dirty="0">
                <a:solidFill>
                  <a:schemeClr val="tx2"/>
                </a:solidFill>
                <a:effectLst/>
                <a:latin typeface="Times New Roman" panose="02020603050405020304" pitchFamily="18" charset="0"/>
                <a:ea typeface="Calibri" panose="020F0502020204030204" pitchFamily="34" charset="0"/>
              </a:rPr>
              <a:t> of </a:t>
            </a:r>
            <a:r>
              <a:rPr lang="fr-FR" sz="1800" dirty="0" err="1">
                <a:solidFill>
                  <a:schemeClr val="tx2"/>
                </a:solidFill>
                <a:effectLst/>
                <a:latin typeface="Times New Roman" panose="02020603050405020304" pitchFamily="18" charset="0"/>
                <a:ea typeface="Calibri" panose="020F0502020204030204" pitchFamily="34" charset="0"/>
              </a:rPr>
              <a:t>accounts</a:t>
            </a:r>
            <a:r>
              <a:rPr lang="fr-FR" sz="1800" dirty="0">
                <a:solidFill>
                  <a:schemeClr val="tx2"/>
                </a:solidFill>
                <a:effectLst/>
                <a:latin typeface="Times New Roman" panose="02020603050405020304" pitchFamily="18" charset="0"/>
                <a:ea typeface="Calibri" panose="020F0502020204030204" pitchFamily="34" charset="0"/>
              </a:rPr>
              <a:t> </a:t>
            </a:r>
            <a:r>
              <a:rPr lang="fr-FR" sz="1800" dirty="0">
                <a:solidFill>
                  <a:schemeClr val="tx2"/>
                </a:solidFill>
              </a:rPr>
              <a:t>(19</a:t>
            </a:r>
            <a:r>
              <a:rPr lang="fr-MA" sz="1800" dirty="0">
                <a:solidFill>
                  <a:schemeClr val="tx2"/>
                </a:solidFill>
              </a:rPr>
              <a:t>98</a:t>
            </a:r>
            <a:r>
              <a:rPr lang="fr-FR" sz="1800" dirty="0">
                <a:solidFill>
                  <a:schemeClr val="tx2"/>
                </a:solidFill>
              </a:rPr>
              <a:t>-</a:t>
            </a:r>
            <a:r>
              <a:rPr lang="fr-MA" sz="1800" dirty="0">
                <a:solidFill>
                  <a:schemeClr val="tx2"/>
                </a:solidFill>
              </a:rPr>
              <a:t>2007</a:t>
            </a:r>
            <a:r>
              <a:rPr lang="fr-FR" sz="1800" dirty="0">
                <a:solidFill>
                  <a:schemeClr val="tx2"/>
                </a:solidFill>
              </a:rPr>
              <a:t>)</a:t>
            </a:r>
          </a:p>
        </p:txBody>
      </p:sp>
      <p:sp>
        <p:nvSpPr>
          <p:cNvPr id="135" name="Bouée 11"/>
          <p:cNvSpPr/>
          <p:nvPr/>
        </p:nvSpPr>
        <p:spPr>
          <a:xfrm>
            <a:off x="6694455" y="2870504"/>
            <a:ext cx="214314" cy="271458"/>
          </a:xfrm>
          <a:prstGeom prst="don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8" name="ZoneTexte 137"/>
          <p:cNvSpPr txBox="1"/>
          <p:nvPr/>
        </p:nvSpPr>
        <p:spPr>
          <a:xfrm>
            <a:off x="6328386" y="2485002"/>
            <a:ext cx="857256" cy="338554"/>
          </a:xfrm>
          <a:prstGeom prst="rect">
            <a:avLst/>
          </a:prstGeom>
          <a:noFill/>
        </p:spPr>
        <p:txBody>
          <a:bodyPr wrap="square" rtlCol="0">
            <a:spAutoFit/>
          </a:bodyPr>
          <a:lstStyle/>
          <a:p>
            <a:pPr algn="ctr"/>
            <a:r>
              <a:rPr lang="fr-FR" b="1" i="1" dirty="0">
                <a:solidFill>
                  <a:schemeClr val="tx2"/>
                </a:solidFill>
              </a:rPr>
              <a:t>B.</a:t>
            </a:r>
            <a:r>
              <a:rPr lang="fr-MA" b="1" i="1" dirty="0">
                <a:solidFill>
                  <a:schemeClr val="tx2"/>
                </a:solidFill>
              </a:rPr>
              <a:t>2007</a:t>
            </a:r>
            <a:endParaRPr lang="fr-FR" b="1" i="1" dirty="0">
              <a:solidFill>
                <a:schemeClr val="tx2"/>
              </a:solidFill>
            </a:endParaRPr>
          </a:p>
        </p:txBody>
      </p:sp>
      <p:cxnSp>
        <p:nvCxnSpPr>
          <p:cNvPr id="142" name="Connecteur en angle 72"/>
          <p:cNvCxnSpPr>
            <a:cxnSpLocks/>
          </p:cNvCxnSpPr>
          <p:nvPr/>
        </p:nvCxnSpPr>
        <p:spPr>
          <a:xfrm rot="16200000" flipH="1">
            <a:off x="5938993" y="3872218"/>
            <a:ext cx="1983973" cy="25003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44" name="ZoneTexte 143"/>
          <p:cNvSpPr txBox="1"/>
          <p:nvPr/>
        </p:nvSpPr>
        <p:spPr>
          <a:xfrm>
            <a:off x="3326096" y="5221588"/>
            <a:ext cx="2070868" cy="923330"/>
          </a:xfrm>
          <a:prstGeom prst="rect">
            <a:avLst/>
          </a:prstGeom>
          <a:noFill/>
        </p:spPr>
        <p:txBody>
          <a:bodyPr wrap="square" rtlCol="0">
            <a:spAutoFit/>
          </a:bodyPr>
          <a:lstStyle/>
          <a:p>
            <a:pPr algn="ctr"/>
            <a:r>
              <a:rPr lang="fr-MA" sz="1800" dirty="0">
                <a:solidFill>
                  <a:schemeClr val="tx2"/>
                </a:solidFill>
              </a:rPr>
              <a:t>1968 SNA</a:t>
            </a:r>
            <a:endParaRPr lang="fr-FR" sz="1800" dirty="0">
              <a:solidFill>
                <a:schemeClr val="tx2"/>
              </a:solidFill>
            </a:endParaRPr>
          </a:p>
          <a:p>
            <a:pPr algn="ctr"/>
            <a:r>
              <a:rPr lang="fr-FR" sz="1800" dirty="0" err="1">
                <a:solidFill>
                  <a:schemeClr val="tx2"/>
                </a:solidFill>
                <a:effectLst/>
                <a:latin typeface="Times New Roman" panose="02020603050405020304" pitchFamily="18" charset="0"/>
                <a:ea typeface="Calibri" panose="020F0502020204030204" pitchFamily="34" charset="0"/>
              </a:rPr>
              <a:t>serie</a:t>
            </a:r>
            <a:r>
              <a:rPr lang="fr-FR" sz="1800" dirty="0">
                <a:solidFill>
                  <a:schemeClr val="tx2"/>
                </a:solidFill>
                <a:effectLst/>
                <a:latin typeface="Times New Roman" panose="02020603050405020304" pitchFamily="18" charset="0"/>
                <a:ea typeface="Calibri" panose="020F0502020204030204" pitchFamily="34" charset="0"/>
              </a:rPr>
              <a:t> of </a:t>
            </a:r>
            <a:r>
              <a:rPr lang="fr-FR" sz="1800" dirty="0" err="1">
                <a:solidFill>
                  <a:schemeClr val="tx2"/>
                </a:solidFill>
                <a:effectLst/>
                <a:latin typeface="Times New Roman" panose="02020603050405020304" pitchFamily="18" charset="0"/>
                <a:ea typeface="Calibri" panose="020F0502020204030204" pitchFamily="34" charset="0"/>
              </a:rPr>
              <a:t>accounts</a:t>
            </a:r>
            <a:r>
              <a:rPr lang="fr-FR" sz="1800" dirty="0">
                <a:solidFill>
                  <a:schemeClr val="tx2"/>
                </a:solidFill>
                <a:effectLst/>
                <a:latin typeface="Times New Roman" panose="02020603050405020304" pitchFamily="18" charset="0"/>
                <a:ea typeface="Calibri" panose="020F0502020204030204" pitchFamily="34" charset="0"/>
              </a:rPr>
              <a:t> </a:t>
            </a:r>
            <a:r>
              <a:rPr lang="fr-FR" sz="1800" dirty="0">
                <a:solidFill>
                  <a:schemeClr val="tx2"/>
                </a:solidFill>
              </a:rPr>
              <a:t>(19</a:t>
            </a:r>
            <a:r>
              <a:rPr lang="fr-MA" sz="1800" dirty="0">
                <a:solidFill>
                  <a:schemeClr val="tx2"/>
                </a:solidFill>
              </a:rPr>
              <a:t>8</a:t>
            </a:r>
            <a:r>
              <a:rPr lang="fr-FR" sz="1800" dirty="0">
                <a:solidFill>
                  <a:schemeClr val="tx2"/>
                </a:solidFill>
              </a:rPr>
              <a:t>0-19</a:t>
            </a:r>
            <a:r>
              <a:rPr lang="fr-MA" sz="1800" dirty="0">
                <a:solidFill>
                  <a:schemeClr val="tx2"/>
                </a:solidFill>
              </a:rPr>
              <a:t>95</a:t>
            </a:r>
            <a:r>
              <a:rPr lang="fr-FR" sz="1800" dirty="0">
                <a:solidFill>
                  <a:schemeClr val="tx2"/>
                </a:solidFill>
              </a:rPr>
              <a:t>)</a:t>
            </a:r>
            <a:endParaRPr lang="fr-MA" sz="1800" dirty="0">
              <a:solidFill>
                <a:schemeClr val="tx2"/>
              </a:solidFill>
            </a:endParaRPr>
          </a:p>
        </p:txBody>
      </p:sp>
    </p:spTree>
    <p:extLst>
      <p:ext uri="{BB962C8B-B14F-4D97-AF65-F5344CB8AC3E}">
        <p14:creationId xmlns="" xmlns:p14="http://schemas.microsoft.com/office/powerpoint/2010/main" val="3746841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823255"/>
            <a:ext cx="7704906" cy="768118"/>
          </a:xfrm>
        </p:spPr>
        <p:txBody>
          <a:bodyPr/>
          <a:lstStyle/>
          <a:p>
            <a:r>
              <a:rPr lang="fr-MA" sz="2400" i="1" dirty="0" err="1">
                <a:solidFill>
                  <a:srgbClr val="660033"/>
                </a:solidFill>
                <a:latin typeface="Times New Roman" panose="02020603050405020304" pitchFamily="18" charset="0"/>
                <a:cs typeface="Times New Roman" panose="02020603050405020304" pitchFamily="18" charset="0"/>
              </a:rPr>
              <a:t>Reasons</a:t>
            </a:r>
            <a:r>
              <a:rPr lang="fr-MA" sz="2400" i="1" dirty="0">
                <a:solidFill>
                  <a:srgbClr val="660033"/>
                </a:solidFill>
                <a:latin typeface="Times New Roman" panose="02020603050405020304" pitchFamily="18" charset="0"/>
                <a:cs typeface="Times New Roman" panose="02020603050405020304" pitchFamily="18" charset="0"/>
              </a:rPr>
              <a:t> of </a:t>
            </a:r>
            <a:r>
              <a:rPr lang="fr-MA" sz="2400" i="1" dirty="0" err="1">
                <a:solidFill>
                  <a:srgbClr val="660033"/>
                </a:solidFill>
                <a:latin typeface="Times New Roman" panose="02020603050405020304" pitchFamily="18" charset="0"/>
                <a:cs typeface="Times New Roman" panose="02020603050405020304" pitchFamily="18" charset="0"/>
              </a:rPr>
              <a:t>changing</a:t>
            </a:r>
            <a:r>
              <a:rPr lang="fr-MA" sz="2400" i="1" dirty="0">
                <a:solidFill>
                  <a:srgbClr val="660033"/>
                </a:solidFill>
                <a:latin typeface="Times New Roman" panose="02020603050405020304" pitchFamily="18" charset="0"/>
                <a:cs typeface="Times New Roman" panose="02020603050405020304" pitchFamily="18" charset="0"/>
              </a:rPr>
              <a:t> the base </a:t>
            </a:r>
            <a:r>
              <a:rPr lang="fr-MA" sz="2400" i="1" dirty="0" err="1">
                <a:solidFill>
                  <a:srgbClr val="660033"/>
                </a:solidFill>
                <a:latin typeface="Times New Roman" panose="02020603050405020304" pitchFamily="18" charset="0"/>
                <a:cs typeface="Times New Roman" panose="02020603050405020304" pitchFamily="18" charset="0"/>
              </a:rPr>
              <a:t>year</a:t>
            </a:r>
            <a:endParaRPr lang="fr-FR" sz="2400" i="1" dirty="0">
              <a:solidFill>
                <a:srgbClr val="660033"/>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457200" y="1796736"/>
            <a:ext cx="8229600" cy="3992563"/>
          </a:xfrm>
        </p:spPr>
        <p:txBody>
          <a:bodyPr>
            <a:normAutofit fontScale="92500" lnSpcReduction="10000"/>
          </a:bodyPr>
          <a:lstStyle/>
          <a:p>
            <a:pPr marL="0" indent="0" algn="just">
              <a:buNone/>
            </a:pP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  The first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reason</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has a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methodological</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aspect, we have to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make</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implementation</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of 2008 SNA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requirements</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and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take</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into</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account</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 new national and international classification.</a:t>
            </a:r>
            <a:endParaRPr lang="fr-MA"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fr-MA"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The second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reason</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is</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related</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to the structural changes of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economic</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activity</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it’s</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due to the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emergence</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of new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activities</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and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products</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and changes in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consumption</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production and marketing habits and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product</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quality</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MA"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fr-MA"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The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third</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reason</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is</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to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improve</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quality</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of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accounts</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because</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may</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degraded</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by the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remotness</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of the base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year</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MA"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fr-MA"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  The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fourth</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reason</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is</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to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improve</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completeness</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of data base, we have to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add</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some</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institutions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we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introduced</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the micro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credit</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associations, exchange offices and offshore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banks</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in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financial</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corporation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sectors</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MA"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393377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13"/>
          <p:cNvGraphicFramePr>
            <a:graphicFrameLocks noGrp="1"/>
          </p:cNvGraphicFramePr>
          <p:nvPr>
            <p:ph idx="1"/>
            <p:extLst>
              <p:ext uri="{D42A27DB-BD31-4B8C-83A1-F6EECF244321}">
                <p14:modId xmlns="" xmlns:p14="http://schemas.microsoft.com/office/powerpoint/2010/main" val="3135815140"/>
              </p:ext>
            </p:extLst>
          </p:nvPr>
        </p:nvGraphicFramePr>
        <p:xfrm>
          <a:off x="467544" y="1614604"/>
          <a:ext cx="8229600" cy="49107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re 1"/>
          <p:cNvSpPr txBox="1">
            <a:spLocks/>
          </p:cNvSpPr>
          <p:nvPr/>
        </p:nvSpPr>
        <p:spPr bwMode="auto">
          <a:xfrm>
            <a:off x="827584" y="649015"/>
            <a:ext cx="7344866" cy="7681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7B003B"/>
                </a:solidFill>
                <a:latin typeface="+mj-lt"/>
                <a:ea typeface="+mj-ea"/>
                <a:cs typeface="+mj-cs"/>
              </a:defRPr>
            </a:lvl1pPr>
            <a:lvl2pPr algn="ctr" rtl="0" eaLnBrk="0" fontAlgn="base" hangingPunct="0">
              <a:spcBef>
                <a:spcPct val="0"/>
              </a:spcBef>
              <a:spcAft>
                <a:spcPct val="0"/>
              </a:spcAft>
              <a:defRPr sz="4000" b="1">
                <a:solidFill>
                  <a:srgbClr val="7B003B"/>
                </a:solidFill>
                <a:latin typeface="Edwardian Script ITC" pitchFamily="66" charset="0"/>
              </a:defRPr>
            </a:lvl2pPr>
            <a:lvl3pPr algn="ctr" rtl="0" eaLnBrk="0" fontAlgn="base" hangingPunct="0">
              <a:spcBef>
                <a:spcPct val="0"/>
              </a:spcBef>
              <a:spcAft>
                <a:spcPct val="0"/>
              </a:spcAft>
              <a:defRPr sz="4000" b="1">
                <a:solidFill>
                  <a:srgbClr val="7B003B"/>
                </a:solidFill>
                <a:latin typeface="Edwardian Script ITC" pitchFamily="66" charset="0"/>
              </a:defRPr>
            </a:lvl3pPr>
            <a:lvl4pPr algn="ctr" rtl="0" eaLnBrk="0" fontAlgn="base" hangingPunct="0">
              <a:spcBef>
                <a:spcPct val="0"/>
              </a:spcBef>
              <a:spcAft>
                <a:spcPct val="0"/>
              </a:spcAft>
              <a:defRPr sz="4000" b="1">
                <a:solidFill>
                  <a:srgbClr val="7B003B"/>
                </a:solidFill>
                <a:latin typeface="Edwardian Script ITC" pitchFamily="66" charset="0"/>
              </a:defRPr>
            </a:lvl4pPr>
            <a:lvl5pPr algn="ctr" rtl="0" eaLnBrk="0" fontAlgn="base" hangingPunct="0">
              <a:spcBef>
                <a:spcPct val="0"/>
              </a:spcBef>
              <a:spcAft>
                <a:spcPct val="0"/>
              </a:spcAft>
              <a:defRPr sz="4000" b="1">
                <a:solidFill>
                  <a:srgbClr val="7B003B"/>
                </a:solidFill>
                <a:latin typeface="Edwardian Script ITC" pitchFamily="66" charset="0"/>
              </a:defRPr>
            </a:lvl5pPr>
            <a:lvl6pPr marL="457200" algn="ctr" rtl="0" fontAlgn="base">
              <a:spcBef>
                <a:spcPct val="0"/>
              </a:spcBef>
              <a:spcAft>
                <a:spcPct val="0"/>
              </a:spcAft>
              <a:defRPr sz="4000" b="1">
                <a:solidFill>
                  <a:srgbClr val="7B003B"/>
                </a:solidFill>
                <a:latin typeface="Edwardian Script ITC" pitchFamily="66" charset="0"/>
              </a:defRPr>
            </a:lvl6pPr>
            <a:lvl7pPr marL="914400" algn="ctr" rtl="0" fontAlgn="base">
              <a:spcBef>
                <a:spcPct val="0"/>
              </a:spcBef>
              <a:spcAft>
                <a:spcPct val="0"/>
              </a:spcAft>
              <a:defRPr sz="4000" b="1">
                <a:solidFill>
                  <a:srgbClr val="7B003B"/>
                </a:solidFill>
                <a:latin typeface="Edwardian Script ITC" pitchFamily="66" charset="0"/>
              </a:defRPr>
            </a:lvl7pPr>
            <a:lvl8pPr marL="1371600" algn="ctr" rtl="0" fontAlgn="base">
              <a:spcBef>
                <a:spcPct val="0"/>
              </a:spcBef>
              <a:spcAft>
                <a:spcPct val="0"/>
              </a:spcAft>
              <a:defRPr sz="4000" b="1">
                <a:solidFill>
                  <a:srgbClr val="7B003B"/>
                </a:solidFill>
                <a:latin typeface="Edwardian Script ITC" pitchFamily="66" charset="0"/>
              </a:defRPr>
            </a:lvl8pPr>
            <a:lvl9pPr marL="1828800" algn="ctr" rtl="0" fontAlgn="base">
              <a:spcBef>
                <a:spcPct val="0"/>
              </a:spcBef>
              <a:spcAft>
                <a:spcPct val="0"/>
              </a:spcAft>
              <a:defRPr sz="4000" b="1">
                <a:solidFill>
                  <a:srgbClr val="7B003B"/>
                </a:solidFill>
                <a:latin typeface="Edwardian Script ITC" pitchFamily="66" charset="0"/>
              </a:defRPr>
            </a:lvl9pPr>
          </a:lstStyle>
          <a:p>
            <a:pPr algn="l"/>
            <a:r>
              <a:rPr lang="fr-MA" sz="2400" i="1" u="sng" kern="0" dirty="0" smtClean="0">
                <a:solidFill>
                  <a:srgbClr val="660033"/>
                </a:solidFill>
                <a:latin typeface="Times New Roman" panose="02020603050405020304" pitchFamily="18" charset="0"/>
                <a:cs typeface="Times New Roman" panose="02020603050405020304" pitchFamily="18" charset="0"/>
              </a:rPr>
              <a:t>Data</a:t>
            </a:r>
            <a:r>
              <a:rPr lang="fr-MA" sz="2400" i="1" u="sng" kern="0" dirty="0" smtClean="0">
                <a:solidFill>
                  <a:srgbClr val="660033"/>
                </a:solidFill>
                <a:latin typeface="Times New Roman" panose="02020603050405020304" pitchFamily="18" charset="0"/>
                <a:cs typeface="Times New Roman" panose="02020603050405020304" pitchFamily="18" charset="0"/>
              </a:rPr>
              <a:t> Sources</a:t>
            </a:r>
            <a:r>
              <a:rPr lang="fr-MA" sz="2400" i="1" kern="0" dirty="0" smtClean="0">
                <a:solidFill>
                  <a:srgbClr val="660033"/>
                </a:solidFill>
                <a:latin typeface="Times New Roman" panose="02020603050405020304" pitchFamily="18" charset="0"/>
                <a:cs typeface="Times New Roman" panose="02020603050405020304" pitchFamily="18" charset="0"/>
              </a:rPr>
              <a:t>:</a:t>
            </a:r>
            <a:endParaRPr lang="fr-FR" sz="2400" i="1" kern="0" dirty="0">
              <a:solidFill>
                <a:srgbClr val="660033"/>
              </a:solidFill>
              <a:latin typeface="Times New Roman" panose="02020603050405020304" pitchFamily="18" charset="0"/>
              <a:cs typeface="Times New Roman" panose="02020603050405020304" pitchFamily="18" charset="0"/>
            </a:endParaRPr>
          </a:p>
        </p:txBody>
      </p:sp>
      <p:sp>
        <p:nvSpPr>
          <p:cNvPr id="10" name="ZoneTexte 9"/>
          <p:cNvSpPr txBox="1"/>
          <p:nvPr/>
        </p:nvSpPr>
        <p:spPr>
          <a:xfrm>
            <a:off x="2394531" y="1445327"/>
            <a:ext cx="4570838" cy="400110"/>
          </a:xfrm>
          <a:prstGeom prst="rect">
            <a:avLst/>
          </a:prstGeom>
          <a:noFill/>
        </p:spPr>
        <p:txBody>
          <a:bodyPr wrap="square">
            <a:spAutoFit/>
          </a:bodyPr>
          <a:lstStyle/>
          <a:p>
            <a:pPr algn="ctr"/>
            <a:r>
              <a:rPr lang="fr-FR" sz="2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Statistical</a:t>
            </a:r>
            <a:r>
              <a:rPr lang="fr-FR" sz="2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000" b="1" i="1"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surveys</a:t>
            </a:r>
            <a:r>
              <a:rPr lang="fr-FR" sz="2000" b="1"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 </a:t>
            </a:r>
            <a:endParaRPr lang="fr-FR" sz="2000" dirty="0"/>
          </a:p>
        </p:txBody>
      </p:sp>
    </p:spTree>
    <p:extLst>
      <p:ext uri="{BB962C8B-B14F-4D97-AF65-F5344CB8AC3E}">
        <p14:creationId xmlns="" xmlns:p14="http://schemas.microsoft.com/office/powerpoint/2010/main" val="4126191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27566"/>
            <a:ext cx="8229600" cy="5347006"/>
          </a:xfrm>
        </p:spPr>
        <p:txBody>
          <a:bodyPr>
            <a:normAutofit/>
          </a:bodyPr>
          <a:lstStyle/>
          <a:p>
            <a:pPr marL="0" indent="0" algn="ctr">
              <a:buNone/>
            </a:pPr>
            <a:r>
              <a:rPr lang="fr-FR" sz="1800" b="1" i="1" u="sng"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Annual</a:t>
            </a:r>
            <a:r>
              <a:rPr lang="fr-FR" sz="1800" b="1" i="1" u="sng"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i="1" u="sng"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surveys</a:t>
            </a:r>
            <a:r>
              <a:rPr lang="fr-FR" sz="1800" b="1" i="1" u="sng"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 </a:t>
            </a:r>
            <a:endParaRPr lang="fr-MA" sz="1800" b="1" i="1" u="sng" dirty="0">
              <a:solidFill>
                <a:schemeClr val="tx2"/>
              </a:solidFill>
              <a:effectLst/>
              <a:latin typeface="Times New Roman" panose="02020603050405020304" pitchFamily="18" charset="0"/>
              <a:ea typeface="Times New Roman" panose="02020603050405020304" pitchFamily="18" charset="0"/>
            </a:endParaRPr>
          </a:p>
          <a:p>
            <a:pPr>
              <a:buFont typeface="Arial" panose="020B0604020202020204" pitchFamily="34" charset="0"/>
              <a:buChar char="•"/>
            </a:pPr>
            <a:r>
              <a:rPr lang="fr-MA" sz="1800" dirty="0" err="1">
                <a:solidFill>
                  <a:schemeClr val="tx2"/>
                </a:solidFill>
                <a:latin typeface="Times New Roman" panose="02020603050405020304" pitchFamily="18" charset="0"/>
                <a:ea typeface="Calibri" panose="020F0502020204030204" pitchFamily="34" charset="0"/>
                <a:cs typeface="Times New Roman" panose="02020603050405020304" pitchFamily="18" charset="0"/>
              </a:rPr>
              <a:t>Annual</a:t>
            </a:r>
            <a:r>
              <a:rPr lang="fr-MA" sz="1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Employment</a:t>
            </a:r>
            <a:r>
              <a:rPr lang="fr-FR"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survey</a:t>
            </a:r>
            <a:r>
              <a:rPr lang="fr-M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MA" sz="1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fr-FR" sz="18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Annual</a:t>
            </a:r>
            <a:r>
              <a:rPr lang="fr-FR"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survey</a:t>
            </a:r>
            <a:r>
              <a:rPr lang="fr-FR"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on </a:t>
            </a:r>
            <a:r>
              <a:rPr lang="fr-FR" sz="18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processing</a:t>
            </a:r>
            <a:r>
              <a:rPr lang="fr-FR"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industries</a:t>
            </a:r>
            <a:r>
              <a:rPr lang="fr-M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p>
          <a:p>
            <a:pPr>
              <a:buFont typeface="Arial" panose="020B0604020202020204" pitchFamily="34" charset="0"/>
              <a:buChar char="•"/>
            </a:pPr>
            <a:r>
              <a:rPr lang="fr-FR" sz="18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Annual</a:t>
            </a:r>
            <a:r>
              <a:rPr lang="fr-FR"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crop</a:t>
            </a:r>
            <a:r>
              <a:rPr lang="fr-FR"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and </a:t>
            </a:r>
            <a:r>
              <a:rPr lang="fr-FR" sz="18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livestock</a:t>
            </a:r>
            <a:r>
              <a:rPr lang="fr-FR"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surveys</a:t>
            </a:r>
            <a:r>
              <a:rPr lang="fr-MA" sz="1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t>
            </a:r>
          </a:p>
          <a:p>
            <a:pPr>
              <a:buFont typeface="Arial" panose="020B0604020202020204" pitchFamily="34" charset="0"/>
              <a:buChar char="•"/>
            </a:pPr>
            <a:r>
              <a:rPr lang="fr-FR" sz="18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Annual</a:t>
            </a:r>
            <a:r>
              <a:rPr lang="fr-FR"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surveys</a:t>
            </a:r>
            <a:r>
              <a:rPr lang="fr-FR"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on construction, </a:t>
            </a:r>
            <a:r>
              <a:rPr lang="fr-FR" sz="1800" dirty="0" err="1">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trade</a:t>
            </a:r>
            <a:r>
              <a:rPr lang="fr-FR"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and services</a:t>
            </a:r>
            <a:r>
              <a:rPr lang="fr-MA"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ctr">
              <a:buNone/>
            </a:pPr>
            <a:r>
              <a:rPr lang="fr-FR" sz="1800" b="1" i="1" u="sng" dirty="0" err="1" smtClean="0">
                <a:solidFill>
                  <a:schemeClr val="tx2"/>
                </a:solidFill>
                <a:effectLst/>
                <a:latin typeface="Times New Roman" panose="02020603050405020304" pitchFamily="18" charset="0"/>
                <a:ea typeface="Calibri" panose="020F0502020204030204" pitchFamily="34" charset="0"/>
                <a:cs typeface="Arial" panose="020B0604020202020204" pitchFamily="34" charset="0"/>
              </a:rPr>
              <a:t>Statistical</a:t>
            </a:r>
            <a:r>
              <a:rPr lang="fr-FR" sz="1800" b="1" i="1" u="sng" dirty="0" smtClean="0">
                <a:solidFill>
                  <a:schemeClr val="tx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b="1" i="1" u="sng" dirty="0">
                <a:solidFill>
                  <a:schemeClr val="tx2"/>
                </a:solidFill>
                <a:effectLst/>
                <a:latin typeface="Times New Roman" panose="02020603050405020304" pitchFamily="18" charset="0"/>
                <a:ea typeface="Calibri" panose="020F0502020204030204" pitchFamily="34" charset="0"/>
                <a:cs typeface="Arial" panose="020B0604020202020204" pitchFamily="34" charset="0"/>
              </a:rPr>
              <a:t>indices :</a:t>
            </a:r>
            <a:endParaRPr lang="fr-MA" sz="1800" b="1" i="1" u="sng"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lvl="0">
              <a:buFont typeface="Arial" panose="020B0604020202020204" pitchFamily="34" charset="0"/>
              <a:buChar char="•"/>
            </a:pP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Index of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Industrial</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Production</a:t>
            </a:r>
            <a:r>
              <a:rPr lang="fr-MA"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p>
            <a:pPr lvl="0">
              <a:buFont typeface="Arial" panose="020B0604020202020204" pitchFamily="34" charset="0"/>
              <a:buChar char="•"/>
            </a:pP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Mining Production Index</a:t>
            </a:r>
            <a:r>
              <a:rPr lang="fr-MA"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p>
            <a:pPr lvl="0">
              <a:buFont typeface="Arial" panose="020B0604020202020204" pitchFamily="34" charset="0"/>
              <a:buChar char="•"/>
            </a:pPr>
            <a:r>
              <a:rPr lang="fr-FR"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Foreign</a:t>
            </a:r>
            <a:r>
              <a:rPr lang="fr-FR"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Trade Indices</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MA"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buFont typeface="Arial" panose="020B0604020202020204" pitchFamily="34" charset="0"/>
              <a:buChar char="•"/>
            </a:pPr>
            <a:r>
              <a:rPr lang="fr-FR"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Consumer Price Index</a:t>
            </a:r>
            <a:r>
              <a:rPr lang="fr-MA"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fr-FR" sz="1800" dirty="0">
                <a:solidFill>
                  <a:schemeClr val="tx1"/>
                </a:solidFill>
                <a:effectLst/>
                <a:latin typeface="Times New Roman" panose="02020603050405020304" pitchFamily="18" charset="0"/>
                <a:cs typeface="Times New Roman" panose="02020603050405020304" pitchFamily="18" charset="0"/>
              </a:rPr>
              <a:t>  </a:t>
            </a:r>
            <a:endParaRPr lang="fr-MA"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ctr">
              <a:buNone/>
            </a:pPr>
            <a:r>
              <a:rPr lang="fr-FR" sz="1800" b="1" i="1" u="sng" dirty="0">
                <a:solidFill>
                  <a:schemeClr val="tx1"/>
                </a:solidFill>
                <a:effectLst/>
                <a:latin typeface="Times New Roman" panose="02020603050405020304" pitchFamily="18" charset="0"/>
                <a:ea typeface="Calibri" panose="020F0502020204030204" pitchFamily="34" charset="0"/>
              </a:rPr>
              <a:t>Administrative data </a:t>
            </a:r>
            <a:endParaRPr lang="fr-MA" sz="1800" b="1" i="1" u="sng" dirty="0">
              <a:solidFill>
                <a:schemeClr val="tx1"/>
              </a:solidFill>
              <a:effectLst/>
              <a:latin typeface="Times New Roman" panose="02020603050405020304" pitchFamily="18" charset="0"/>
              <a:ea typeface="Calibri" panose="020F0502020204030204" pitchFamily="34" charset="0"/>
            </a:endParaRPr>
          </a:p>
          <a:p>
            <a:pPr algn="just">
              <a:buFont typeface="Arial" panose="020B0604020202020204" pitchFamily="34" charset="0"/>
              <a:buChar char="•"/>
            </a:pPr>
            <a:r>
              <a:rPr lang="fr-FR"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International </a:t>
            </a:r>
            <a:r>
              <a:rPr lang="fr-FR"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trade</a:t>
            </a:r>
            <a:r>
              <a:rPr lang="fr-FR"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and balance of </a:t>
            </a:r>
            <a:r>
              <a:rPr lang="fr-FR"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payments</a:t>
            </a:r>
            <a:r>
              <a:rPr lang="fr-FR"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statistics</a:t>
            </a:r>
            <a:r>
              <a:rPr lang="fr-FR"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endParaRPr lang="fr-MA" sz="1800" b="1" dirty="0">
              <a:solidFill>
                <a:schemeClr val="tx1"/>
              </a:solidFill>
              <a:effectLst/>
              <a:latin typeface="Times New Roman" panose="02020603050405020304" pitchFamily="18" charset="0"/>
              <a:ea typeface="Times New Roman" panose="02020603050405020304" pitchFamily="18" charset="0"/>
            </a:endParaRPr>
          </a:p>
          <a:p>
            <a:pPr lvl="0">
              <a:buFont typeface="Arial" panose="020B0604020202020204" pitchFamily="34" charset="0"/>
              <a:buChar char="•"/>
            </a:pPr>
            <a:r>
              <a:rPr lang="fr-FR" sz="1800" dirty="0" err="1">
                <a:solidFill>
                  <a:schemeClr val="tx1"/>
                </a:solidFill>
                <a:latin typeface="Times New Roman" panose="02020603050405020304" pitchFamily="18" charset="0"/>
                <a:cs typeface="Times New Roman" panose="02020603050405020304" pitchFamily="18" charset="0"/>
              </a:rPr>
              <a:t>Annual</a:t>
            </a:r>
            <a:r>
              <a:rPr lang="fr-FR" sz="1800" dirty="0">
                <a:solidFill>
                  <a:schemeClr val="tx1"/>
                </a:solidFill>
                <a:latin typeface="Times New Roman" panose="02020603050405020304" pitchFamily="18" charset="0"/>
                <a:cs typeface="Times New Roman" panose="02020603050405020304" pitchFamily="18" charset="0"/>
              </a:rPr>
              <a:t> Report of </a:t>
            </a:r>
            <a:r>
              <a:rPr lang="fr-MA" sz="1800" dirty="0" err="1">
                <a:solidFill>
                  <a:schemeClr val="tx1"/>
                </a:solidFill>
                <a:latin typeface="Times New Roman" panose="02020603050405020304" pitchFamily="18" charset="0"/>
                <a:cs typeface="Times New Roman" panose="02020603050405020304" pitchFamily="18" charset="0"/>
              </a:rPr>
              <a:t>insurance</a:t>
            </a:r>
            <a:r>
              <a:rPr lang="fr-MA" sz="1800" dirty="0">
                <a:solidFill>
                  <a:schemeClr val="tx1"/>
                </a:solidFill>
                <a:latin typeface="Times New Roman" panose="02020603050405020304" pitchFamily="18" charset="0"/>
                <a:cs typeface="Times New Roman" panose="02020603050405020304" pitchFamily="18" charset="0"/>
              </a:rPr>
              <a:t> </a:t>
            </a:r>
            <a:r>
              <a:rPr lang="fr-MA" sz="1800" dirty="0" err="1">
                <a:solidFill>
                  <a:schemeClr val="tx1"/>
                </a:solidFill>
                <a:latin typeface="Times New Roman" panose="02020603050405020304" pitchFamily="18" charset="0"/>
                <a:cs typeface="Times New Roman" panose="02020603050405020304" pitchFamily="18" charset="0"/>
              </a:rPr>
              <a:t>companies</a:t>
            </a:r>
            <a:r>
              <a:rPr lang="fr-MA" sz="1800" dirty="0">
                <a:solidFill>
                  <a:schemeClr val="tx1"/>
                </a:solidFill>
                <a:latin typeface="Times New Roman" panose="02020603050405020304" pitchFamily="18" charset="0"/>
                <a:cs typeface="Times New Roman" panose="02020603050405020304" pitchFamily="18" charset="0"/>
              </a:rPr>
              <a:t>, </a:t>
            </a:r>
            <a:r>
              <a:rPr lang="fr-FR" sz="1800" dirty="0">
                <a:solidFill>
                  <a:schemeClr val="tx1"/>
                </a:solidFill>
                <a:latin typeface="Times New Roman" panose="02020603050405020304" pitchFamily="18" charset="0"/>
                <a:cs typeface="Times New Roman" panose="02020603050405020304" pitchFamily="18" charset="0"/>
              </a:rPr>
              <a:t>pension </a:t>
            </a:r>
            <a:r>
              <a:rPr lang="fr-FR" sz="1800" dirty="0" err="1">
                <a:solidFill>
                  <a:schemeClr val="tx1"/>
                </a:solidFill>
                <a:latin typeface="Times New Roman" panose="02020603050405020304" pitchFamily="18" charset="0"/>
                <a:cs typeface="Times New Roman" panose="02020603050405020304" pitchFamily="18" charset="0"/>
              </a:rPr>
              <a:t>funds</a:t>
            </a:r>
            <a:r>
              <a:rPr lang="fr-FR" sz="1800" dirty="0">
                <a:solidFill>
                  <a:schemeClr val="tx1"/>
                </a:solidFill>
                <a:latin typeface="Times New Roman" panose="02020603050405020304" pitchFamily="18" charset="0"/>
                <a:cs typeface="Times New Roman" panose="02020603050405020304" pitchFamily="18" charset="0"/>
              </a:rPr>
              <a:t>,</a:t>
            </a:r>
            <a:endParaRPr lang="fr-MA" sz="1800" dirty="0">
              <a:solidFill>
                <a:schemeClr val="tx1"/>
              </a:solidFill>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fr-FR" sz="1800" dirty="0">
                <a:solidFill>
                  <a:schemeClr val="tx1"/>
                </a:solidFill>
                <a:latin typeface="Times New Roman" panose="02020603050405020304" pitchFamily="18" charset="0"/>
                <a:cs typeface="Times New Roman" panose="02020603050405020304" pitchFamily="18" charset="0"/>
              </a:rPr>
              <a:t>The Bank </a:t>
            </a:r>
            <a:r>
              <a:rPr lang="fr-FR" sz="1800" dirty="0" err="1">
                <a:solidFill>
                  <a:schemeClr val="tx1"/>
                </a:solidFill>
                <a:latin typeface="Times New Roman" panose="02020603050405020304" pitchFamily="18" charset="0"/>
                <a:cs typeface="Times New Roman" panose="02020603050405020304" pitchFamily="18" charset="0"/>
              </a:rPr>
              <a:t>Summary</a:t>
            </a:r>
            <a:r>
              <a:rPr lang="fr-FR" sz="1800" dirty="0">
                <a:solidFill>
                  <a:schemeClr val="tx1"/>
                </a:solidFill>
                <a:latin typeface="Times New Roman" panose="02020603050405020304" pitchFamily="18" charset="0"/>
                <a:cs typeface="Times New Roman" panose="02020603050405020304" pitchFamily="18" charset="0"/>
              </a:rPr>
              <a:t> report, </a:t>
            </a:r>
            <a:endParaRPr lang="fr-MA" sz="1800" dirty="0">
              <a:solidFill>
                <a:schemeClr val="tx1"/>
              </a:solidFill>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fr-FR" sz="1800" dirty="0" err="1">
                <a:solidFill>
                  <a:schemeClr val="tx1"/>
                </a:solidFill>
                <a:latin typeface="Times New Roman" panose="02020603050405020304" pitchFamily="18" charset="0"/>
                <a:cs typeface="Times New Roman" panose="02020603050405020304" pitchFamily="18" charset="0"/>
              </a:rPr>
              <a:t>Summary</a:t>
            </a:r>
            <a:r>
              <a:rPr lang="fr-FR" sz="1800" dirty="0">
                <a:solidFill>
                  <a:schemeClr val="tx1"/>
                </a:solidFill>
                <a:latin typeface="Times New Roman" panose="02020603050405020304" pitchFamily="18" charset="0"/>
                <a:cs typeface="Times New Roman" panose="02020603050405020304" pitchFamily="18" charset="0"/>
              </a:rPr>
              <a:t> of Offshore Banking,</a:t>
            </a:r>
            <a:endParaRPr lang="fr-MA" sz="1800" dirty="0">
              <a:solidFill>
                <a:schemeClr val="tx1"/>
              </a:solidFill>
              <a:latin typeface="Times New Roman" panose="02020603050405020304" pitchFamily="18" charset="0"/>
              <a:cs typeface="Times New Roman" panose="02020603050405020304" pitchFamily="18" charset="0"/>
            </a:endParaRPr>
          </a:p>
          <a:p>
            <a:pPr marL="0" indent="0">
              <a:buNone/>
            </a:pPr>
            <a:endParaRPr lang="fr-FR" dirty="0">
              <a:solidFill>
                <a:schemeClr val="tx2"/>
              </a:solidFill>
            </a:endParaRPr>
          </a:p>
        </p:txBody>
      </p:sp>
      <p:sp>
        <p:nvSpPr>
          <p:cNvPr id="6" name="Titre 1"/>
          <p:cNvSpPr txBox="1">
            <a:spLocks/>
          </p:cNvSpPr>
          <p:nvPr/>
        </p:nvSpPr>
        <p:spPr bwMode="auto">
          <a:xfrm>
            <a:off x="539552" y="556087"/>
            <a:ext cx="7632898" cy="640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7B003B"/>
                </a:solidFill>
                <a:latin typeface="+mj-lt"/>
                <a:ea typeface="+mj-ea"/>
                <a:cs typeface="+mj-cs"/>
              </a:defRPr>
            </a:lvl1pPr>
            <a:lvl2pPr algn="ctr" rtl="0" eaLnBrk="0" fontAlgn="base" hangingPunct="0">
              <a:spcBef>
                <a:spcPct val="0"/>
              </a:spcBef>
              <a:spcAft>
                <a:spcPct val="0"/>
              </a:spcAft>
              <a:defRPr sz="4000" b="1">
                <a:solidFill>
                  <a:srgbClr val="7B003B"/>
                </a:solidFill>
                <a:latin typeface="Edwardian Script ITC" pitchFamily="66" charset="0"/>
              </a:defRPr>
            </a:lvl2pPr>
            <a:lvl3pPr algn="ctr" rtl="0" eaLnBrk="0" fontAlgn="base" hangingPunct="0">
              <a:spcBef>
                <a:spcPct val="0"/>
              </a:spcBef>
              <a:spcAft>
                <a:spcPct val="0"/>
              </a:spcAft>
              <a:defRPr sz="4000" b="1">
                <a:solidFill>
                  <a:srgbClr val="7B003B"/>
                </a:solidFill>
                <a:latin typeface="Edwardian Script ITC" pitchFamily="66" charset="0"/>
              </a:defRPr>
            </a:lvl3pPr>
            <a:lvl4pPr algn="ctr" rtl="0" eaLnBrk="0" fontAlgn="base" hangingPunct="0">
              <a:spcBef>
                <a:spcPct val="0"/>
              </a:spcBef>
              <a:spcAft>
                <a:spcPct val="0"/>
              </a:spcAft>
              <a:defRPr sz="4000" b="1">
                <a:solidFill>
                  <a:srgbClr val="7B003B"/>
                </a:solidFill>
                <a:latin typeface="Edwardian Script ITC" pitchFamily="66" charset="0"/>
              </a:defRPr>
            </a:lvl4pPr>
            <a:lvl5pPr algn="ctr" rtl="0" eaLnBrk="0" fontAlgn="base" hangingPunct="0">
              <a:spcBef>
                <a:spcPct val="0"/>
              </a:spcBef>
              <a:spcAft>
                <a:spcPct val="0"/>
              </a:spcAft>
              <a:defRPr sz="4000" b="1">
                <a:solidFill>
                  <a:srgbClr val="7B003B"/>
                </a:solidFill>
                <a:latin typeface="Edwardian Script ITC" pitchFamily="66" charset="0"/>
              </a:defRPr>
            </a:lvl5pPr>
            <a:lvl6pPr marL="457200" algn="ctr" rtl="0" fontAlgn="base">
              <a:spcBef>
                <a:spcPct val="0"/>
              </a:spcBef>
              <a:spcAft>
                <a:spcPct val="0"/>
              </a:spcAft>
              <a:defRPr sz="4000" b="1">
                <a:solidFill>
                  <a:srgbClr val="7B003B"/>
                </a:solidFill>
                <a:latin typeface="Edwardian Script ITC" pitchFamily="66" charset="0"/>
              </a:defRPr>
            </a:lvl6pPr>
            <a:lvl7pPr marL="914400" algn="ctr" rtl="0" fontAlgn="base">
              <a:spcBef>
                <a:spcPct val="0"/>
              </a:spcBef>
              <a:spcAft>
                <a:spcPct val="0"/>
              </a:spcAft>
              <a:defRPr sz="4000" b="1">
                <a:solidFill>
                  <a:srgbClr val="7B003B"/>
                </a:solidFill>
                <a:latin typeface="Edwardian Script ITC" pitchFamily="66" charset="0"/>
              </a:defRPr>
            </a:lvl7pPr>
            <a:lvl8pPr marL="1371600" algn="ctr" rtl="0" fontAlgn="base">
              <a:spcBef>
                <a:spcPct val="0"/>
              </a:spcBef>
              <a:spcAft>
                <a:spcPct val="0"/>
              </a:spcAft>
              <a:defRPr sz="4000" b="1">
                <a:solidFill>
                  <a:srgbClr val="7B003B"/>
                </a:solidFill>
                <a:latin typeface="Edwardian Script ITC" pitchFamily="66" charset="0"/>
              </a:defRPr>
            </a:lvl8pPr>
            <a:lvl9pPr marL="1828800" algn="ctr" rtl="0" fontAlgn="base">
              <a:spcBef>
                <a:spcPct val="0"/>
              </a:spcBef>
              <a:spcAft>
                <a:spcPct val="0"/>
              </a:spcAft>
              <a:defRPr sz="4000" b="1">
                <a:solidFill>
                  <a:srgbClr val="7B003B"/>
                </a:solidFill>
                <a:latin typeface="Edwardian Script ITC" pitchFamily="66" charset="0"/>
              </a:defRPr>
            </a:lvl9pPr>
          </a:lstStyle>
          <a:p>
            <a:pPr algn="l"/>
            <a:r>
              <a:rPr lang="fr-MA" sz="2400" i="1" u="sng" kern="0" dirty="0" smtClean="0">
                <a:solidFill>
                  <a:srgbClr val="660033"/>
                </a:solidFill>
                <a:latin typeface="Times New Roman" panose="02020603050405020304" pitchFamily="18" charset="0"/>
                <a:cs typeface="Times New Roman" panose="02020603050405020304" pitchFamily="18" charset="0"/>
              </a:rPr>
              <a:t>Data </a:t>
            </a:r>
            <a:r>
              <a:rPr lang="fr-MA" sz="2400" i="1" u="sng" kern="0" dirty="0">
                <a:solidFill>
                  <a:srgbClr val="660033"/>
                </a:solidFill>
                <a:latin typeface="Times New Roman" panose="02020603050405020304" pitchFamily="18" charset="0"/>
                <a:cs typeface="Times New Roman" panose="02020603050405020304" pitchFamily="18" charset="0"/>
              </a:rPr>
              <a:t>Sources (2</a:t>
            </a:r>
            <a:r>
              <a:rPr lang="fr-MA" sz="2400" i="1" u="sng" kern="0" dirty="0" smtClean="0">
                <a:solidFill>
                  <a:srgbClr val="660033"/>
                </a:solidFill>
                <a:latin typeface="Times New Roman" panose="02020603050405020304" pitchFamily="18" charset="0"/>
                <a:cs typeface="Times New Roman" panose="02020603050405020304" pitchFamily="18" charset="0"/>
              </a:rPr>
              <a:t>)</a:t>
            </a:r>
            <a:r>
              <a:rPr lang="fr-MA" sz="2400" i="1" kern="0" dirty="0" smtClean="0">
                <a:solidFill>
                  <a:srgbClr val="660033"/>
                </a:solidFill>
                <a:latin typeface="Times New Roman" panose="02020603050405020304" pitchFamily="18" charset="0"/>
                <a:cs typeface="Times New Roman" panose="02020603050405020304" pitchFamily="18" charset="0"/>
              </a:rPr>
              <a:t>:</a:t>
            </a:r>
            <a:endParaRPr lang="fr-FR" sz="2400" i="1" kern="0" dirty="0">
              <a:solidFill>
                <a:srgbClr val="660033"/>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14650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922114"/>
          </a:xfrm>
        </p:spPr>
        <p:txBody>
          <a:bodyPr>
            <a:normAutofit/>
          </a:bodyPr>
          <a:lstStyle/>
          <a:p>
            <a:r>
              <a:rPr lang="fr-FR" sz="2400" u="sng" dirty="0" smtClean="0">
                <a:solidFill>
                  <a:srgbClr val="0070C0"/>
                </a:solidFill>
              </a:rPr>
              <a:t>Output of national </a:t>
            </a:r>
            <a:r>
              <a:rPr lang="fr-FR" sz="2400" u="sng" dirty="0" err="1" smtClean="0">
                <a:solidFill>
                  <a:srgbClr val="0070C0"/>
                </a:solidFill>
              </a:rPr>
              <a:t>occounts</a:t>
            </a:r>
            <a:r>
              <a:rPr lang="fr-FR" sz="2400" u="sng" dirty="0" smtClean="0">
                <a:solidFill>
                  <a:srgbClr val="0070C0"/>
                </a:solidFill>
              </a:rPr>
              <a:t> in </a:t>
            </a:r>
            <a:r>
              <a:rPr lang="fr-FR" sz="2400" u="sng" dirty="0" err="1" smtClean="0">
                <a:solidFill>
                  <a:srgbClr val="0070C0"/>
                </a:solidFill>
              </a:rPr>
              <a:t>Morocco</a:t>
            </a:r>
            <a:r>
              <a:rPr lang="fr-FR" sz="2400" u="sng" dirty="0" smtClean="0">
                <a:solidFill>
                  <a:srgbClr val="0070C0"/>
                </a:solidFill>
              </a:rPr>
              <a:t/>
            </a:r>
            <a:br>
              <a:rPr lang="fr-FR" sz="2400" u="sng" dirty="0" smtClean="0">
                <a:solidFill>
                  <a:srgbClr val="0070C0"/>
                </a:solidFill>
              </a:rPr>
            </a:br>
            <a:endParaRPr lang="fr-FR" sz="2400" u="sng" dirty="0">
              <a:solidFill>
                <a:srgbClr val="0070C0"/>
              </a:solidFill>
            </a:endParaRPr>
          </a:p>
        </p:txBody>
      </p:sp>
      <p:sp>
        <p:nvSpPr>
          <p:cNvPr id="5" name="Espace réservé du contenu 4"/>
          <p:cNvSpPr>
            <a:spLocks noGrp="1"/>
          </p:cNvSpPr>
          <p:nvPr>
            <p:ph sz="quarter" idx="1"/>
          </p:nvPr>
        </p:nvSpPr>
        <p:spPr>
          <a:xfrm>
            <a:off x="457200" y="1196752"/>
            <a:ext cx="7715200" cy="5277200"/>
          </a:xfrm>
        </p:spPr>
        <p:txBody>
          <a:bodyPr>
            <a:normAutofit/>
          </a:bodyPr>
          <a:lstStyle/>
          <a:p>
            <a:r>
              <a:rPr lang="fr-FR" dirty="0" err="1" smtClean="0"/>
              <a:t>Annual</a:t>
            </a:r>
            <a:r>
              <a:rPr lang="fr-FR" dirty="0" smtClean="0"/>
              <a:t> national </a:t>
            </a:r>
            <a:r>
              <a:rPr lang="fr-FR" dirty="0" err="1" smtClean="0"/>
              <a:t>accounts</a:t>
            </a:r>
            <a:r>
              <a:rPr lang="fr-FR" dirty="0" smtClean="0"/>
              <a:t>:</a:t>
            </a:r>
          </a:p>
          <a:p>
            <a:pPr>
              <a:buNone/>
            </a:pPr>
            <a:endParaRPr lang="fr-FR" dirty="0" smtClean="0"/>
          </a:p>
          <a:p>
            <a:pPr lvl="1"/>
            <a:r>
              <a:rPr lang="en-US" dirty="0" smtClean="0"/>
              <a:t>Accounts of Goods and Services: </a:t>
            </a:r>
            <a:r>
              <a:rPr lang="en-US" sz="1600" dirty="0" smtClean="0"/>
              <a:t>aggregates in volume and </a:t>
            </a:r>
            <a:r>
              <a:rPr lang="en-US" sz="1600" dirty="0" smtClean="0"/>
              <a:t>value, production accounts by branch, GDP  and other </a:t>
            </a:r>
            <a:r>
              <a:rPr lang="en-US" sz="1600" dirty="0" err="1" smtClean="0"/>
              <a:t>agregates</a:t>
            </a:r>
            <a:r>
              <a:rPr lang="en-US" sz="1600" dirty="0" smtClean="0"/>
              <a:t>…</a:t>
            </a:r>
          </a:p>
          <a:p>
            <a:pPr lvl="1"/>
            <a:r>
              <a:rPr lang="en-US" dirty="0" smtClean="0"/>
              <a:t>Institutional Sector Accounts: the sequence of accounts of economic </a:t>
            </a:r>
            <a:r>
              <a:rPr lang="en-US" dirty="0" smtClean="0"/>
              <a:t>agents: S11, S12, S13, S14, S15 and  S2; also the Table </a:t>
            </a:r>
            <a:r>
              <a:rPr lang="en-US" dirty="0" smtClean="0"/>
              <a:t>of integrated economic </a:t>
            </a:r>
            <a:r>
              <a:rPr lang="en-US" dirty="0" smtClean="0"/>
              <a:t>accounts and the financial </a:t>
            </a:r>
            <a:r>
              <a:rPr lang="en-US" dirty="0" smtClean="0"/>
              <a:t>Operations Table;</a:t>
            </a:r>
            <a:endParaRPr lang="fr-FR" dirty="0" smtClean="0"/>
          </a:p>
          <a:p>
            <a:endParaRPr lang="fr-FR" dirty="0" smtClean="0"/>
          </a:p>
          <a:p>
            <a:r>
              <a:rPr lang="fr-FR" dirty="0" err="1" smtClean="0"/>
              <a:t>Quarterly</a:t>
            </a:r>
            <a:r>
              <a:rPr lang="fr-FR" dirty="0" smtClean="0"/>
              <a:t> national </a:t>
            </a:r>
            <a:r>
              <a:rPr lang="fr-FR" dirty="0" err="1" smtClean="0"/>
              <a:t>accounts</a:t>
            </a:r>
            <a:r>
              <a:rPr lang="fr-FR" dirty="0" smtClean="0"/>
              <a:t>;</a:t>
            </a:r>
          </a:p>
          <a:p>
            <a:r>
              <a:rPr lang="fr-FR" dirty="0" smtClean="0"/>
              <a:t>Régional </a:t>
            </a:r>
            <a:r>
              <a:rPr lang="fr-FR" dirty="0" err="1" smtClean="0"/>
              <a:t>accounts</a:t>
            </a:r>
            <a:r>
              <a:rPr lang="fr-FR" dirty="0" smtClean="0"/>
              <a:t>;</a:t>
            </a:r>
          </a:p>
          <a:p>
            <a:r>
              <a:rPr lang="fr-FR" dirty="0" err="1" smtClean="0"/>
              <a:t>Tourism</a:t>
            </a:r>
            <a:r>
              <a:rPr lang="fr-FR" dirty="0" smtClean="0"/>
              <a:t> satellite </a:t>
            </a:r>
            <a:r>
              <a:rPr lang="fr-FR" dirty="0" err="1" smtClean="0"/>
              <a:t>account</a:t>
            </a:r>
            <a:r>
              <a:rPr lang="fr-FR" dirty="0" smtClean="0"/>
              <a:t>;</a:t>
            </a: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2">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3443</TotalTime>
  <Words>1367</Words>
  <Application>Microsoft Office PowerPoint</Application>
  <PresentationFormat>Affichage à l'écran (4:3)</PresentationFormat>
  <Paragraphs>174</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Oriel</vt:lpstr>
      <vt:lpstr> Workshop on islamic finance in the national accounts beirut, lebanon  24 – 26 October 2017  </vt:lpstr>
      <vt:lpstr>Outline </vt:lpstr>
      <vt:lpstr>Introduction </vt:lpstr>
      <vt:lpstr>Overvew of moroccan national accounts </vt:lpstr>
      <vt:lpstr>Diapositive 5</vt:lpstr>
      <vt:lpstr>Reasons of changing the base year</vt:lpstr>
      <vt:lpstr>Diapositive 7</vt:lpstr>
      <vt:lpstr>Diapositive 8</vt:lpstr>
      <vt:lpstr>Output of national occounts in Morocco </vt:lpstr>
      <vt:lpstr>Financial corporations </vt:lpstr>
      <vt:lpstr>Diapositive 11</vt:lpstr>
      <vt:lpstr>Diapositive 12</vt:lpstr>
      <vt:lpstr>Diapositive 13</vt:lpstr>
      <vt:lpstr>Islamic finance </vt:lpstr>
      <vt:lpstr>Diapositive 15</vt:lpstr>
      <vt:lpstr>Diapositive 16</vt:lpstr>
      <vt:lpstr>Diapositive 17</vt:lpstr>
      <vt:lpstr>          Islamic banks in national account</vt:lpstr>
      <vt:lpstr>Islamic banks in national account </vt:lpstr>
      <vt:lpstr>Islamic banks in national account </vt:lpstr>
      <vt:lpstr>Diapositive 21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islamic finance in the national accounts beirut, lebanon  24 – 26 October 2017</dc:title>
  <dc:creator>USER</dc:creator>
  <cp:lastModifiedBy>HCP</cp:lastModifiedBy>
  <cp:revision>26</cp:revision>
  <dcterms:created xsi:type="dcterms:W3CDTF">2017-09-24T13:44:34Z</dcterms:created>
  <dcterms:modified xsi:type="dcterms:W3CDTF">2017-09-26T11:09:47Z</dcterms:modified>
</cp:coreProperties>
</file>