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 id="2147483673" r:id="rId2"/>
    <p:sldMasterId id="2147483686" r:id="rId3"/>
  </p:sldMasterIdLst>
  <p:notesMasterIdLst>
    <p:notesMasterId r:id="rId19"/>
  </p:notesMasterIdLst>
  <p:handoutMasterIdLst>
    <p:handoutMasterId r:id="rId20"/>
  </p:handoutMasterIdLst>
  <p:sldIdLst>
    <p:sldId id="256" r:id="rId4"/>
    <p:sldId id="351" r:id="rId5"/>
    <p:sldId id="352" r:id="rId6"/>
    <p:sldId id="353" r:id="rId7"/>
    <p:sldId id="354" r:id="rId8"/>
    <p:sldId id="356" r:id="rId9"/>
    <p:sldId id="355" r:id="rId10"/>
    <p:sldId id="360" r:id="rId11"/>
    <p:sldId id="364" r:id="rId12"/>
    <p:sldId id="359" r:id="rId13"/>
    <p:sldId id="358" r:id="rId14"/>
    <p:sldId id="363" r:id="rId15"/>
    <p:sldId id="361" r:id="rId16"/>
    <p:sldId id="362" r:id="rId17"/>
    <p:sldId id="357" r:id="rId18"/>
  </p:sldIdLst>
  <p:sldSz cx="9144000" cy="6858000" type="screen4x3"/>
  <p:notesSz cx="7099300" cy="939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1pPr>
    <a:lvl2pPr marL="4572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2pPr>
    <a:lvl3pPr marL="9144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3pPr>
    <a:lvl4pPr marL="13716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4pPr>
    <a:lvl5pPr marL="18288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209"/>
    <a:srgbClr val="F39FD1"/>
    <a:srgbClr val="F35B1B"/>
    <a:srgbClr val="BC3700"/>
    <a:srgbClr val="3366CC"/>
    <a:srgbClr val="002BB4"/>
    <a:srgbClr val="0F41EE"/>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85500" autoAdjust="0"/>
  </p:normalViewPr>
  <p:slideViewPr>
    <p:cSldViewPr>
      <p:cViewPr varScale="1">
        <p:scale>
          <a:sx n="63" d="100"/>
          <a:sy n="63" d="100"/>
        </p:scale>
        <p:origin x="16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22"/>
    </p:cViewPr>
  </p:sorterViewPr>
  <p:notesViewPr>
    <p:cSldViewPr>
      <p:cViewPr>
        <p:scale>
          <a:sx n="75" d="100"/>
          <a:sy n="75" d="100"/>
        </p:scale>
        <p:origin x="-2118" y="648"/>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228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738" y="4464050"/>
            <a:ext cx="5203825" cy="4227513"/>
          </a:xfrm>
          <a:prstGeom prst="rect">
            <a:avLst/>
          </a:prstGeom>
          <a:noFill/>
          <a:ln w="12700">
            <a:noFill/>
            <a:miter lim="800000"/>
            <a:headEnd/>
            <a:tailEnd/>
          </a:ln>
          <a:effectLst/>
        </p:spPr>
        <p:txBody>
          <a:bodyPr vert="horz" wrap="square" lIns="93103" tIns="45734" rIns="93103" bIns="45734"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208088" y="706438"/>
            <a:ext cx="4695825" cy="3521075"/>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615113" y="8991600"/>
            <a:ext cx="411162" cy="312738"/>
          </a:xfrm>
          <a:prstGeom prst="rect">
            <a:avLst/>
          </a:prstGeom>
          <a:noFill/>
          <a:ln w="12700">
            <a:noFill/>
            <a:miter lim="800000"/>
            <a:headEnd/>
            <a:tailEnd/>
          </a:ln>
          <a:effectLst/>
        </p:spPr>
        <p:txBody>
          <a:bodyPr wrap="none" lIns="93103" tIns="45734" rIns="93103" bIns="45734" anchor="ctr">
            <a:spAutoFit/>
          </a:bodyPr>
          <a:lstStyle/>
          <a:p>
            <a:pPr algn="r" defTabSz="941388">
              <a:spcBef>
                <a:spcPct val="0"/>
              </a:spcBef>
              <a:buClrTx/>
              <a:buFontTx/>
              <a:buNone/>
              <a:defRPr/>
            </a:pPr>
            <a:fld id="{5746C9D3-9835-4222-9996-0FB3F461B31C}" type="slidenum">
              <a:rPr lang="en-US" sz="1400">
                <a:cs typeface="+mn-cs"/>
              </a:rPr>
              <a:pPr algn="r" defTabSz="941388">
                <a:spcBef>
                  <a:spcPct val="0"/>
                </a:spcBef>
                <a:buClrTx/>
                <a:buFontTx/>
                <a:buNone/>
                <a:defRPr/>
              </a:pPr>
              <a:t>‹#›</a:t>
            </a:fld>
            <a:endParaRPr lang="en-US" sz="1400">
              <a:cs typeface="+mn-cs"/>
            </a:endParaRPr>
          </a:p>
        </p:txBody>
      </p:sp>
    </p:spTree>
    <p:extLst>
      <p:ext uri="{BB962C8B-B14F-4D97-AF65-F5344CB8AC3E}">
        <p14:creationId xmlns:p14="http://schemas.microsoft.com/office/powerpoint/2010/main" val="4064060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47738" y="2851150"/>
            <a:ext cx="5046662" cy="5840413"/>
          </a:xfrm>
          <a:noFill/>
          <a:ln w="9525"/>
        </p:spPr>
        <p:txBody>
          <a:bodyPr/>
          <a:lstStyle/>
          <a:p>
            <a:pPr eaLnBrk="1" hangingPunct="1">
              <a:buFontTx/>
              <a:buChar char="•"/>
            </a:pPr>
            <a:r>
              <a:rPr lang="en-US" smtClean="0"/>
              <a:t> The previous lectures provided the conceptual frameworks of the SNA93 and the </a:t>
            </a:r>
            <a:r>
              <a:rPr lang="en-US" i="1" smtClean="0"/>
              <a:t>MFSM</a:t>
            </a:r>
            <a:r>
              <a:rPr lang="en-US" smtClean="0"/>
              <a:t>, which underlie the compilation of monetary and financial statistics. In particular, the following issues were discussed in detail: (i) the sectorization of the economy (including residency criteria); (ii) the classification of financial instruments; and (iii) the accounting principles. </a:t>
            </a:r>
          </a:p>
          <a:p>
            <a:pPr eaLnBrk="1" hangingPunct="1">
              <a:buFontTx/>
              <a:buChar char="•"/>
            </a:pPr>
            <a:endParaRPr lang="en-US" smtClean="0"/>
          </a:p>
          <a:p>
            <a:pPr eaLnBrk="1" hangingPunct="1">
              <a:buFontTx/>
              <a:buChar char="•"/>
            </a:pPr>
            <a:r>
              <a:rPr lang="en-US" smtClean="0"/>
              <a:t> The emphasis was also placed on the sectoral balance sheets and the sectorization of money and credit aggregates because of the importance of such information for policy formulation and the compilation of National Accounts Statistics.</a:t>
            </a:r>
          </a:p>
          <a:p>
            <a:pPr eaLnBrk="1" hangingPunct="1">
              <a:buFontTx/>
              <a:buChar char="•"/>
            </a:pPr>
            <a:endParaRPr lang="en-US" smtClean="0"/>
          </a:p>
          <a:p>
            <a:pPr eaLnBrk="1" hangingPunct="1">
              <a:buFontTx/>
              <a:buChar char="•"/>
            </a:pPr>
            <a:r>
              <a:rPr lang="en-US" smtClean="0"/>
              <a:t> In addition, the participants had opportunities to engage in hands-on case studies on (i) the production of the sectoral balance sheets for the central bank and ODCs and (ii) the compilation of the relevant surveys, so that they could familiarize themselves with the structure and modalities of compilation of the SRFs.</a:t>
            </a:r>
          </a:p>
          <a:p>
            <a:pPr eaLnBrk="1" hangingPunct="1">
              <a:buFontTx/>
              <a:buChar char="•"/>
            </a:pPr>
            <a:endParaRPr lang="en-US" smtClean="0"/>
          </a:p>
          <a:p>
            <a:pPr eaLnBrk="1" hangingPunct="1">
              <a:buFontTx/>
              <a:buChar char="•"/>
            </a:pPr>
            <a:r>
              <a:rPr lang="en-US" smtClean="0"/>
              <a:t> As the institutional units that might be classified as OFCs were just briefly explained in the previous lecture, we would like to look more closely at them because OFCs sector has played more important role in many parts of the world. The structure of OFCs’ sectoral balance sheet and the derivation of OFCS and FCS will also be discussed during this course. </a:t>
            </a:r>
          </a:p>
          <a:p>
            <a:pPr eaLnBrk="1" hangingPunct="1">
              <a:buFontTx/>
              <a:buChar char="•"/>
            </a:pPr>
            <a:endParaRPr lang="en-US" smtClean="0"/>
          </a:p>
          <a:p>
            <a:pPr eaLnBrk="1" hangingPunct="1">
              <a:buFontTx/>
              <a:buChar char="•"/>
            </a:pPr>
            <a:r>
              <a:rPr lang="en-US" smtClean="0"/>
              <a:t> To reinforce the principles and concepts discussed during the lecture, the participants will be provided with one-day case study after the lecture. </a:t>
            </a:r>
            <a:endParaRPr lang="en-US" sz="1800" smtClean="0"/>
          </a:p>
        </p:txBody>
      </p:sp>
      <p:sp>
        <p:nvSpPr>
          <p:cNvPr id="36867" name="Rectangle 3"/>
          <p:cNvSpPr>
            <a:spLocks noGrp="1" noRot="1" noChangeAspect="1" noChangeArrowheads="1" noTextEdit="1"/>
          </p:cNvSpPr>
          <p:nvPr>
            <p:ph type="sldImg"/>
          </p:nvPr>
        </p:nvSpPr>
        <p:spPr>
          <a:xfrm>
            <a:off x="2138363" y="714375"/>
            <a:ext cx="2428875" cy="1820863"/>
          </a:xfrm>
          <a:ln cap="flat"/>
        </p:spPr>
      </p:sp>
    </p:spTree>
    <p:extLst>
      <p:ext uri="{BB962C8B-B14F-4D97-AF65-F5344CB8AC3E}">
        <p14:creationId xmlns:p14="http://schemas.microsoft.com/office/powerpoint/2010/main" val="49500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3126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3012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5462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4383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1592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CA0D4D5-BD3D-4983-A0AB-66159C964872}"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664D6855-06E4-46C8-BA0C-A4A6741F9F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E90843-B94D-415D-8B0C-5D0F82197EA7}"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62B4359-9D4A-453C-A097-7552B611FB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A3A4226-5CE5-42A8-8C85-4581D19642C9}"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574AC182-2306-4E02-97EE-C3C5037FB0D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9203"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a:p>
        </p:txBody>
      </p:sp>
      <p:sp>
        <p:nvSpPr>
          <p:cNvPr id="17920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dirty="0" smtClean="0"/>
              <a:t>Click to edit Master subtitle style</a:t>
            </a:r>
            <a:endParaRPr lang="en-US" dirty="0"/>
          </a:p>
        </p:txBody>
      </p:sp>
      <p:sp>
        <p:nvSpPr>
          <p:cNvPr id="4" name="Rectangle 7"/>
          <p:cNvSpPr>
            <a:spLocks noGrp="1" noChangeArrowheads="1"/>
          </p:cNvSpPr>
          <p:nvPr>
            <p:ph type="sldNum" sz="quarter" idx="10"/>
          </p:nvPr>
        </p:nvSpPr>
        <p:spPr>
          <a:xfrm>
            <a:off x="6553200" y="6248400"/>
            <a:ext cx="2133600" cy="457200"/>
          </a:xfrm>
        </p:spPr>
        <p:txBody>
          <a:bodyPr/>
          <a:lstStyle>
            <a:lvl1pPr>
              <a:buFont typeface="Monotype Sorts" pitchFamily="2" charset="2"/>
              <a:buNone/>
              <a:defRPr b="1"/>
            </a:lvl1pPr>
          </a:lstStyle>
          <a:p>
            <a:pPr>
              <a:defRPr/>
            </a:pPr>
            <a:fld id="{54C9C965-BB5A-4F0B-9BC5-84E4DFBC0ED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C6ED3F6-65F8-4B0B-A892-FBBA9EC0E137}" type="datetime4">
              <a:rPr lang="en-US"/>
              <a:pPr>
                <a:defRPr/>
              </a:pPr>
              <a:t>October 21,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85D0C39B-AE74-4871-9E1C-B604CD08BFE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2000">
                <a:latin typeface="Tahoma" pitchFamily="34" charset="0"/>
                <a:ea typeface="Tahoma" pitchFamily="34" charset="0"/>
                <a:cs typeface="Tahoma" pitchFamily="34" charset="0"/>
              </a:defRPr>
            </a:lvl3pPr>
            <a:lvl4pPr>
              <a:defRPr sz="2000">
                <a:latin typeface="Tahoma" pitchFamily="34" charset="0"/>
                <a:ea typeface="Tahoma" pitchFamily="34" charset="0"/>
                <a:cs typeface="Tahoma" pitchFamily="34" charset="0"/>
              </a:defRPr>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p:txBody>
          <a:bodyPr/>
          <a:lstStyle>
            <a:lvl1pPr>
              <a:buNone/>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986075-9996-482A-A850-F5714EDEB645}"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759CB040-CAE1-4D79-87A4-3316D90F2BF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398A9E2-AE3B-4570-AD2F-F308703E80BD}" type="datetime4">
              <a:rPr lang="en-US"/>
              <a:pPr>
                <a:defRPr/>
              </a:pPr>
              <a:t>October 21,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537DCF3-F057-459F-9934-918235CB8E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F23E72C-F46D-4FF0-9F3C-957E24010790}" type="datetime4">
              <a:rPr lang="en-US"/>
              <a:pPr>
                <a:defRPr/>
              </a:pPr>
              <a:t>October 21,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1082BA72-6C27-48A6-A0B4-70EAFBCA621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34484AC-EE64-42B1-9501-132B4CAA3843}" type="datetime4">
              <a:rPr lang="en-US"/>
              <a:pPr>
                <a:defRPr/>
              </a:pPr>
              <a:t>October 21,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1FC1B671-1FB7-4A50-8C3D-1CCCCC58F10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4646399-8E0C-4EB5-BDDA-ED63EF0E128B}" type="datetime4">
              <a:rPr lang="en-US"/>
              <a:pPr>
                <a:defRPr/>
              </a:pPr>
              <a:t>October 21,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E26E2B0-5DC9-4BFF-87E2-240AFBA1E9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A69118-7FF4-4504-842D-691FA4CFA9A5}"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453DD942-481A-44B7-A963-BA0A24B8C0E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D8B550-E37F-4238-A156-3E4EFC2C2C00}" type="datetime4">
              <a:rPr lang="en-US"/>
              <a:pPr>
                <a:defRPr/>
              </a:pPr>
              <a:t>October 21,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12F0AB47-0266-493B-8D6D-022D3E8AFB7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FA6DB30-FFA2-476C-9273-5FFA0BF26CC2}" type="datetime4">
              <a:rPr lang="en-US"/>
              <a:pPr>
                <a:defRPr/>
              </a:pPr>
              <a:t>October 21,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F3306B57-2DC7-41A8-A12E-179DEC56FDA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590113-765C-45B7-B370-4FEF155CF069}"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FDB7B26-AAA1-4EB2-8EBA-B33F89D2FCA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9613DED-6697-4FD8-88FD-652AD68D78D4}"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A8112E07-05F1-4791-926F-E90D087F0B5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68C887-5420-4B0C-B78F-3CF3E2AEB88C}" type="datetime4">
              <a:rPr lang="en-US"/>
              <a:pPr>
                <a:defRPr/>
              </a:pPr>
              <a:t>October 21,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27F7DEBE-D609-4B19-AF74-CF8D664F265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AEE780-78B6-4031-BB93-4EA151ED1187}" type="datetime4">
              <a:rPr lang="en-US"/>
              <a:pPr>
                <a:defRPr/>
              </a:pPr>
              <a:t>October 21,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94C10F1-6DE8-46A4-999C-C986986F210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AE3637-4166-45F2-B366-CFF6871BE12C}" type="datetime4">
              <a:rPr lang="en-US"/>
              <a:pPr>
                <a:defRPr/>
              </a:pPr>
              <a:t>October 21,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ECB0BCE5-16FB-4AFA-BEF2-CA58C92FAF3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FCD643-7FA0-48F3-BEE0-506922BB10B0}" type="datetime4">
              <a:rPr lang="en-US"/>
              <a:pPr>
                <a:defRPr/>
              </a:pPr>
              <a:t>October 21,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B7B96865-E9A0-413A-88C4-7F12CD5E20B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96C200-518E-48F3-992A-777842072101}" type="datetime4">
              <a:rPr lang="en-US"/>
              <a:pPr>
                <a:defRPr/>
              </a:pPr>
              <a:t>October 21, 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ITP - 2009</a:t>
            </a:r>
          </a:p>
        </p:txBody>
      </p:sp>
      <p:sp>
        <p:nvSpPr>
          <p:cNvPr id="9" name="Slide Number Placeholder 5"/>
          <p:cNvSpPr>
            <a:spLocks noGrp="1"/>
          </p:cNvSpPr>
          <p:nvPr>
            <p:ph type="sldNum" sz="quarter" idx="12"/>
          </p:nvPr>
        </p:nvSpPr>
        <p:spPr/>
        <p:txBody>
          <a:bodyPr/>
          <a:lstStyle>
            <a:lvl1pPr>
              <a:defRPr/>
            </a:lvl1pPr>
          </a:lstStyle>
          <a:p>
            <a:pPr>
              <a:defRPr/>
            </a:pPr>
            <a:fld id="{88A1ED94-43EF-4C0A-8DD7-C7056F070B7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ECAD25-01B8-451C-8133-34BF066AEE82}" type="datetime4">
              <a:rPr lang="en-US"/>
              <a:pPr>
                <a:defRPr/>
              </a:pPr>
              <a:t>October 21,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ITP - 2009</a:t>
            </a:r>
          </a:p>
        </p:txBody>
      </p:sp>
      <p:sp>
        <p:nvSpPr>
          <p:cNvPr id="5" name="Slide Number Placeholder 5"/>
          <p:cNvSpPr>
            <a:spLocks noGrp="1"/>
          </p:cNvSpPr>
          <p:nvPr>
            <p:ph type="sldNum" sz="quarter" idx="12"/>
          </p:nvPr>
        </p:nvSpPr>
        <p:spPr/>
        <p:txBody>
          <a:bodyPr/>
          <a:lstStyle>
            <a:lvl1pPr>
              <a:defRPr/>
            </a:lvl1pPr>
          </a:lstStyle>
          <a:p>
            <a:pPr>
              <a:defRPr/>
            </a:pPr>
            <a:fld id="{403D0175-C43A-483B-94A1-4782782E9A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CE9388-044A-4B49-9456-502BAA3C43A2}" type="datetime4">
              <a:rPr lang="en-US"/>
              <a:pPr>
                <a:defRPr/>
              </a:pPr>
              <a:t>October 21,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E08FAF34-F94A-4D31-AF71-13736636646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D2ED59-A039-4E68-872D-26A30233FE1D}" type="datetime4">
              <a:rPr lang="en-US"/>
              <a:pPr>
                <a:defRPr/>
              </a:pPr>
              <a:t>October 21, 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ITP - 2009</a:t>
            </a:r>
          </a:p>
        </p:txBody>
      </p:sp>
      <p:sp>
        <p:nvSpPr>
          <p:cNvPr id="4" name="Slide Number Placeholder 5"/>
          <p:cNvSpPr>
            <a:spLocks noGrp="1"/>
          </p:cNvSpPr>
          <p:nvPr>
            <p:ph type="sldNum" sz="quarter" idx="12"/>
          </p:nvPr>
        </p:nvSpPr>
        <p:spPr/>
        <p:txBody>
          <a:bodyPr/>
          <a:lstStyle>
            <a:lvl1pPr>
              <a:defRPr/>
            </a:lvl1pPr>
          </a:lstStyle>
          <a:p>
            <a:pPr>
              <a:defRPr/>
            </a:pPr>
            <a:fld id="{FF912391-986D-427B-9195-C9D0CF4C9D4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8E5FC8-88A9-40AE-9667-36E2A53AD027}" type="datetime4">
              <a:rPr lang="en-US"/>
              <a:pPr>
                <a:defRPr/>
              </a:pPr>
              <a:t>October 21,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E8D9B18F-F9D4-4B25-BE7D-AFC71D22FE8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2DF2CC-561C-4E5A-BB25-41A97F06FFCF}" type="datetime4">
              <a:rPr lang="en-US"/>
              <a:pPr>
                <a:defRPr/>
              </a:pPr>
              <a:t>October 21,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60B1864C-69E2-498A-82CB-958C0418FB6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952C52-8265-4BB2-9BB1-E84DA2702404}" type="datetime4">
              <a:rPr lang="en-US"/>
              <a:pPr>
                <a:defRPr/>
              </a:pPr>
              <a:t>October 21,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EE17206-9BE9-427C-9602-14BD47F65E0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587667-CEA4-4172-821E-1AD2C820A4D2}" type="datetime4">
              <a:rPr lang="en-US"/>
              <a:pPr>
                <a:defRPr/>
              </a:pPr>
              <a:t>October 21,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4AEE381F-57F3-451D-9295-A9C8C0C91E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70FA8FA-E539-4FB4-8355-8A7A9513E0CF}" type="datetime4">
              <a:rPr lang="en-US"/>
              <a:pPr>
                <a:defRPr/>
              </a:pPr>
              <a:t>October 21,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9625EEDD-6A19-4E19-8344-B130F1DE99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620EFDC-7277-406A-93A6-61CB7B55A58A}" type="datetime4">
              <a:rPr lang="en-US"/>
              <a:pPr>
                <a:defRPr/>
              </a:pPr>
              <a:t>October 21,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F5BF7852-FAC1-42EF-AB71-C822A7473F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C48525B-E924-45C4-8131-93DD39A96620}" type="datetime4">
              <a:rPr lang="en-US"/>
              <a:pPr>
                <a:defRPr/>
              </a:pPr>
              <a:t>October 21,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D3AE31B5-E298-4460-8202-DF2A9A91FE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179712-32BD-4293-BFAD-DEE12A743AF3}" type="datetime4">
              <a:rPr lang="en-US"/>
              <a:pPr>
                <a:defRPr/>
              </a:pPr>
              <a:t>October 21,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5C83575-942D-4DCD-92A0-849952D04E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431744A-2C37-46A7-A485-A33D95447E77}" type="datetime4">
              <a:rPr lang="en-US"/>
              <a:pPr>
                <a:defRPr/>
              </a:pPr>
              <a:t>October 21,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0D4EE23-41FF-4B4F-938C-B9C8C998BC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BB5909-6048-47C9-9BF8-7D2F7E78AD57}" type="datetime4">
              <a:rPr lang="en-US"/>
              <a:pPr>
                <a:defRPr/>
              </a:pPr>
              <a:t>October 21,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E581E72C-C257-4846-9DAF-09E7B31180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a:latin typeface="+mn-lt"/>
                <a:cs typeface="+mn-cs"/>
              </a:defRPr>
            </a:lvl1pPr>
          </a:lstStyle>
          <a:p>
            <a:pPr>
              <a:defRPr/>
            </a:pPr>
            <a:fld id="{463281D6-A1CD-41AD-ACA7-8B703F33831A}" type="datetime4">
              <a:rPr lang="en-US"/>
              <a:pPr>
                <a:defRPr/>
              </a:pPr>
              <a:t>October 21, 2017</a:t>
            </a:fld>
            <a:endParaRPr lang="en-US"/>
          </a:p>
        </p:txBody>
      </p:sp>
      <p:sp>
        <p:nvSpPr>
          <p:cNvPr id="522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a:latin typeface="+mn-lt"/>
                <a:cs typeface="+mn-cs"/>
              </a:defRPr>
            </a:lvl1pPr>
          </a:lstStyle>
          <a:p>
            <a:pPr>
              <a:defRPr/>
            </a:pPr>
            <a:r>
              <a:rPr lang="en-US"/>
              <a:t>ITP - 2009</a:t>
            </a:r>
          </a:p>
        </p:txBody>
      </p:sp>
      <p:sp>
        <p:nvSpPr>
          <p:cNvPr id="522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latin typeface="+mn-lt"/>
                <a:cs typeface="+mn-cs"/>
              </a:defRPr>
            </a:lvl1pPr>
          </a:lstStyle>
          <a:p>
            <a:pPr>
              <a:defRPr/>
            </a:pPr>
            <a:fld id="{3DDF4C60-D977-4C09-B0A6-7090A61F84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ft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cs typeface="Arial" charset="0"/>
        </a:defRPr>
      </a:lvl2pPr>
      <a:lvl3pPr algn="ctr" rtl="0" eaLnBrk="0" fontAlgn="base" hangingPunct="0">
        <a:spcBef>
          <a:spcPct val="0"/>
        </a:spcBef>
        <a:spcAft>
          <a:spcPct val="0"/>
        </a:spcAft>
        <a:defRPr sz="2400" b="1">
          <a:solidFill>
            <a:schemeClr val="tx2"/>
          </a:solidFill>
          <a:latin typeface="Times New Roman" pitchFamily="18" charset="0"/>
          <a:cs typeface="Arial" charset="0"/>
        </a:defRPr>
      </a:lvl3pPr>
      <a:lvl4pPr algn="ctr" rtl="0" eaLnBrk="0" fontAlgn="base" hangingPunct="0">
        <a:spcBef>
          <a:spcPct val="0"/>
        </a:spcBef>
        <a:spcAft>
          <a:spcPct val="0"/>
        </a:spcAft>
        <a:defRPr sz="2400" b="1">
          <a:solidFill>
            <a:schemeClr val="tx2"/>
          </a:solidFill>
          <a:latin typeface="Times New Roman" pitchFamily="18" charset="0"/>
          <a:cs typeface="Arial" charset="0"/>
        </a:defRPr>
      </a:lvl4pPr>
      <a:lvl5pPr algn="ctr" rtl="0" eaLnBrk="0" fontAlgn="base" hangingPunct="0">
        <a:spcBef>
          <a:spcPct val="0"/>
        </a:spcBef>
        <a:spcAft>
          <a:spcPct val="0"/>
        </a:spcAft>
        <a:defRPr sz="2400" b="1">
          <a:solidFill>
            <a:schemeClr val="tx2"/>
          </a:solidFill>
          <a:latin typeface="Times New Roman" pitchFamily="18" charset="0"/>
          <a:cs typeface="Arial" charset="0"/>
        </a:defRPr>
      </a:lvl5pPr>
      <a:lvl6pPr marL="457200" algn="ctr" rtl="0" fontAlgn="base">
        <a:spcBef>
          <a:spcPct val="0"/>
        </a:spcBef>
        <a:spcAft>
          <a:spcPct val="0"/>
        </a:spcAft>
        <a:defRPr sz="2400" b="1">
          <a:solidFill>
            <a:schemeClr val="tx2"/>
          </a:solidFill>
          <a:latin typeface="Times New Roman" pitchFamily="18" charset="0"/>
          <a:cs typeface="Arial" charset="0"/>
        </a:defRPr>
      </a:lvl6pPr>
      <a:lvl7pPr marL="914400" algn="ctr" rtl="0" fontAlgn="base">
        <a:spcBef>
          <a:spcPct val="0"/>
        </a:spcBef>
        <a:spcAft>
          <a:spcPct val="0"/>
        </a:spcAft>
        <a:defRPr sz="2400" b="1">
          <a:solidFill>
            <a:schemeClr val="tx2"/>
          </a:solidFill>
          <a:latin typeface="Times New Roman" pitchFamily="18" charset="0"/>
          <a:cs typeface="Arial" charset="0"/>
        </a:defRPr>
      </a:lvl7pPr>
      <a:lvl8pPr marL="1371600" algn="ctr" rtl="0" fontAlgn="base">
        <a:spcBef>
          <a:spcPct val="0"/>
        </a:spcBef>
        <a:spcAft>
          <a:spcPct val="0"/>
        </a:spcAft>
        <a:defRPr sz="2400" b="1">
          <a:solidFill>
            <a:schemeClr val="tx2"/>
          </a:solidFill>
          <a:latin typeface="Times New Roman" pitchFamily="18" charset="0"/>
          <a:cs typeface="Arial" charset="0"/>
        </a:defRPr>
      </a:lvl8pPr>
      <a:lvl9pPr marL="1828800" algn="ctr" rtl="0" fontAlgn="base">
        <a:spcBef>
          <a:spcPct val="0"/>
        </a:spcBef>
        <a:spcAft>
          <a:spcPct val="0"/>
        </a:spcAft>
        <a:defRPr sz="2400" b="1">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SzPct val="65000"/>
        <a:buFont typeface="Wingdings" pitchFamily="2" charset="2"/>
        <a:buChar char="q"/>
        <a:defRPr sz="20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818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D910EEAB-F0A1-4874-9A05-D92FD9F44B36}" type="datetime4">
              <a:rPr lang="en-US"/>
              <a:pPr>
                <a:defRPr/>
              </a:pPr>
              <a:t>October 21, 2017</a:t>
            </a:fld>
            <a:endParaRPr lang="en-US"/>
          </a:p>
        </p:txBody>
      </p:sp>
      <p:sp>
        <p:nvSpPr>
          <p:cNvPr id="1781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r>
              <a:rPr lang="en-US"/>
              <a:t>ITP - 2009</a:t>
            </a:r>
          </a:p>
        </p:txBody>
      </p:sp>
      <p:sp>
        <p:nvSpPr>
          <p:cNvPr id="17818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62B106BC-DB8D-41C0-9500-2E04692FF29F}" type="slidenum">
              <a:rPr lang="en-US"/>
              <a:pPr>
                <a:defRPr/>
              </a:pPr>
              <a:t>‹#›</a:t>
            </a:fld>
            <a:endParaRPr lang="en-US"/>
          </a:p>
        </p:txBody>
      </p:sp>
      <p:grpSp>
        <p:nvGrpSpPr>
          <p:cNvPr id="2055" name="Group 7"/>
          <p:cNvGrpSpPr>
            <a:grpSpLocks/>
          </p:cNvGrpSpPr>
          <p:nvPr/>
        </p:nvGrpSpPr>
        <p:grpSpPr bwMode="auto">
          <a:xfrm>
            <a:off x="279400" y="152400"/>
            <a:ext cx="8686800" cy="1600200"/>
            <a:chOff x="176" y="96"/>
            <a:chExt cx="5472" cy="1008"/>
          </a:xfrm>
        </p:grpSpPr>
        <p:sp>
          <p:nvSpPr>
            <p:cNvPr id="17818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cs typeface="+mn-cs"/>
              </a:endParaRPr>
            </a:p>
          </p:txBody>
        </p:sp>
        <p:sp>
          <p:nvSpPr>
            <p:cNvPr id="17818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grpSp>
    </p:spTree>
  </p:cSld>
  <p:clrMap bg1="lt1" tx1="dk1" bg2="lt2" tx2="dk2" accent1="accent1" accent2="accent2" accent3="accent3" accent4="accent4" accent5="accent5" accent6="accent6" hlink="hlink" folHlink="folHlink"/>
  <p:sldLayoutIdLst>
    <p:sldLayoutId id="2147483922" r:id="rId1"/>
    <p:sldLayoutId id="2147483901" r:id="rId2"/>
    <p:sldLayoutId id="2147483923"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Arial" charset="0"/>
        </a:defRPr>
      </a:lvl2pPr>
      <a:lvl3pPr algn="l" rtl="0" eaLnBrk="0" fontAlgn="base" hangingPunct="0">
        <a:spcBef>
          <a:spcPct val="0"/>
        </a:spcBef>
        <a:spcAft>
          <a:spcPct val="0"/>
        </a:spcAft>
        <a:defRPr sz="4400">
          <a:solidFill>
            <a:schemeClr val="tx2"/>
          </a:solidFill>
          <a:latin typeface="Times New Roman" pitchFamily="18" charset="0"/>
          <a:cs typeface="Arial" charset="0"/>
        </a:defRPr>
      </a:lvl3pPr>
      <a:lvl4pPr algn="l" rtl="0" eaLnBrk="0" fontAlgn="base" hangingPunct="0">
        <a:spcBef>
          <a:spcPct val="0"/>
        </a:spcBef>
        <a:spcAft>
          <a:spcPct val="0"/>
        </a:spcAft>
        <a:defRPr sz="4400">
          <a:solidFill>
            <a:schemeClr val="tx2"/>
          </a:solidFill>
          <a:latin typeface="Times New Roman" pitchFamily="18" charset="0"/>
          <a:cs typeface="Arial" charset="0"/>
        </a:defRPr>
      </a:lvl4pPr>
      <a:lvl5pPr algn="l" rtl="0" eaLnBrk="0" fontAlgn="base" hangingPunct="0">
        <a:spcBef>
          <a:spcPct val="0"/>
        </a:spcBef>
        <a:spcAft>
          <a:spcPct val="0"/>
        </a:spcAft>
        <a:defRPr sz="4400">
          <a:solidFill>
            <a:schemeClr val="tx2"/>
          </a:solidFill>
          <a:latin typeface="Times New Roman" pitchFamily="18" charset="0"/>
          <a:cs typeface="Arial" charset="0"/>
        </a:defRPr>
      </a:lvl5pPr>
      <a:lvl6pPr marL="457200" algn="l" rtl="0" eaLnBrk="1" fontAlgn="base" hangingPunct="1">
        <a:spcBef>
          <a:spcPct val="0"/>
        </a:spcBef>
        <a:spcAft>
          <a:spcPct val="0"/>
        </a:spcAft>
        <a:defRPr sz="4400">
          <a:solidFill>
            <a:schemeClr val="tx2"/>
          </a:solidFill>
          <a:latin typeface="Times New Roman" pitchFamily="18" charset="0"/>
          <a:cs typeface="Arial" charset="0"/>
        </a:defRPr>
      </a:lvl6pPr>
      <a:lvl7pPr marL="914400" algn="l" rtl="0" eaLnBrk="1" fontAlgn="base" hangingPunct="1">
        <a:spcBef>
          <a:spcPct val="0"/>
        </a:spcBef>
        <a:spcAft>
          <a:spcPct val="0"/>
        </a:spcAft>
        <a:defRPr sz="4400">
          <a:solidFill>
            <a:schemeClr val="tx2"/>
          </a:solidFill>
          <a:latin typeface="Times New Roman" pitchFamily="18" charset="0"/>
          <a:cs typeface="Arial"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cs typeface="+mn-cs"/>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cs typeface="+mn-cs"/>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cs typeface="+mn-cs"/>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mn-cs"/>
              </a:defRPr>
            </a:lvl1pPr>
          </a:lstStyle>
          <a:p>
            <a:pPr>
              <a:defRPr/>
            </a:pPr>
            <a:fld id="{E96C8D02-4AA0-4773-AF9A-F4BB57A69B7D}" type="datetime4">
              <a:rPr lang="en-US"/>
              <a:pPr>
                <a:defRPr/>
              </a:pPr>
              <a:t>October 21,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mn-cs"/>
              </a:defRPr>
            </a:lvl1pPr>
          </a:lstStyle>
          <a:p>
            <a:pPr>
              <a:defRPr/>
            </a:pPr>
            <a:r>
              <a:rPr lang="en-US"/>
              <a:t>ITP - 2009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mn-cs"/>
              </a:defRPr>
            </a:lvl1pPr>
          </a:lstStyle>
          <a:p>
            <a:pPr>
              <a:defRPr/>
            </a:pPr>
            <a:fld id="{C3769452-7844-4083-869E-DD4C08B984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9"/>
          <p:cNvSpPr>
            <a:spLocks noGrp="1" noChangeArrowheads="1"/>
          </p:cNvSpPr>
          <p:nvPr>
            <p:ph type="ctrTitle"/>
          </p:nvPr>
        </p:nvSpPr>
        <p:spPr>
          <a:xfrm>
            <a:off x="762000" y="914400"/>
            <a:ext cx="7696200" cy="762000"/>
          </a:xfrm>
          <a:noFill/>
        </p:spPr>
        <p:txBody>
          <a:bodyPr/>
          <a:lstStyle/>
          <a:p>
            <a:pPr algn="ctr" eaLnBrk="1" hangingPunct="1"/>
            <a:r>
              <a:rPr lang="en-US" sz="2400" dirty="0">
                <a:latin typeface="Tahoma" pitchFamily="34" charset="0"/>
                <a:cs typeface="Tahoma" pitchFamily="34" charset="0"/>
              </a:rPr>
              <a:t>ISWGNA Task Force on Islamic Banking</a:t>
            </a:r>
            <a:br>
              <a:rPr lang="en-US" sz="2400" dirty="0">
                <a:latin typeface="Tahoma" pitchFamily="34" charset="0"/>
                <a:cs typeface="Tahoma" pitchFamily="34" charset="0"/>
              </a:rPr>
            </a:br>
            <a:endParaRPr lang="en-US" sz="2400" dirty="0" smtClean="0">
              <a:latin typeface="Tahoma" pitchFamily="34" charset="0"/>
              <a:cs typeface="Tahoma" pitchFamily="34" charset="0"/>
            </a:endParaRPr>
          </a:p>
        </p:txBody>
      </p:sp>
      <p:sp>
        <p:nvSpPr>
          <p:cNvPr id="6147" name="Rectangle 10"/>
          <p:cNvSpPr>
            <a:spLocks noGrp="1" noChangeArrowheads="1"/>
          </p:cNvSpPr>
          <p:nvPr>
            <p:ph type="subTitle" idx="1"/>
          </p:nvPr>
        </p:nvSpPr>
        <p:spPr>
          <a:xfrm>
            <a:off x="685800" y="2133600"/>
            <a:ext cx="7924800" cy="4267200"/>
          </a:xfrm>
          <a:noFill/>
        </p:spPr>
        <p:txBody>
          <a:bodyPr/>
          <a:lstStyle/>
          <a:p>
            <a:pPr algn="ctr" eaLnBrk="1" hangingPunct="1"/>
            <a:endParaRPr lang="en-US" dirty="0" smtClean="0">
              <a:latin typeface="Tahoma" pitchFamily="34" charset="0"/>
              <a:cs typeface="Tahoma" pitchFamily="34" charset="0"/>
            </a:endParaRPr>
          </a:p>
          <a:p>
            <a:pPr algn="ctr" eaLnBrk="1" hangingPunct="1"/>
            <a:r>
              <a:rPr lang="en-US" dirty="0" smtClean="0">
                <a:latin typeface="Tahoma" pitchFamily="34" charset="0"/>
                <a:cs typeface="Tahoma" pitchFamily="34" charset="0"/>
              </a:rPr>
              <a:t>Output of Islamic Financial Services</a:t>
            </a:r>
            <a:endParaRPr lang="en-US" dirty="0" smtClean="0">
              <a:latin typeface="Tahoma" pitchFamily="34" charset="0"/>
              <a:cs typeface="Tahoma" pitchFamily="34" charset="0"/>
            </a:endParaRPr>
          </a:p>
          <a:p>
            <a:pPr algn="ctr" eaLnBrk="1" hangingPunct="1"/>
            <a:endParaRPr lang="en-US" dirty="0" smtClean="0">
              <a:latin typeface="Tahoma" pitchFamily="34" charset="0"/>
              <a:cs typeface="Tahoma" pitchFamily="34" charset="0"/>
            </a:endParaRPr>
          </a:p>
          <a:p>
            <a:pPr algn="ctr" eaLnBrk="1" hangingPunct="1"/>
            <a:r>
              <a:rPr lang="en-US" sz="2000" dirty="0" smtClean="0">
                <a:latin typeface="Tahoma" pitchFamily="34" charset="0"/>
                <a:cs typeface="Tahoma" pitchFamily="34" charset="0"/>
              </a:rPr>
              <a:t>Russell Krueger</a:t>
            </a:r>
            <a:endParaRPr lang="en-US" sz="2000" dirty="0">
              <a:latin typeface="Tahoma" pitchFamily="34" charset="0"/>
              <a:cs typeface="Tahoma" pitchFamily="34" charset="0"/>
            </a:endParaRPr>
          </a:p>
          <a:p>
            <a:pPr algn="ctr" eaLnBrk="1" hangingPunct="1"/>
            <a:endParaRPr lang="en-US" dirty="0">
              <a:latin typeface="Tahoma" pitchFamily="34" charset="0"/>
              <a:cs typeface="Tahoma" pitchFamily="34" charset="0"/>
            </a:endParaRPr>
          </a:p>
          <a:p>
            <a:pPr algn="ctr" eaLnBrk="1" hangingPunct="1"/>
            <a:r>
              <a:rPr lang="en-US" sz="2000" dirty="0" smtClean="0"/>
              <a:t>Economic </a:t>
            </a:r>
            <a:r>
              <a:rPr lang="en-US" sz="2000" dirty="0"/>
              <a:t>and Social Commission for Western Asia (</a:t>
            </a:r>
            <a:r>
              <a:rPr lang="en-US" sz="2000" dirty="0" smtClean="0"/>
              <a:t>ESCWA)</a:t>
            </a:r>
          </a:p>
          <a:p>
            <a:pPr algn="ctr" eaLnBrk="1" hangingPunct="1"/>
            <a:r>
              <a:rPr lang="en-US" sz="2000" dirty="0" smtClean="0"/>
              <a:t>Beirut</a:t>
            </a:r>
            <a:endParaRPr lang="en-US" dirty="0"/>
          </a:p>
          <a:p>
            <a:pPr algn="ctr" eaLnBrk="1" hangingPunct="1"/>
            <a:r>
              <a:rPr lang="en-US" sz="2000" dirty="0" smtClean="0"/>
              <a:t>October 24 – 26, 2017</a:t>
            </a:r>
          </a:p>
          <a:p>
            <a:pPr algn="ctr" eaLnBrk="1" hangingPunct="1"/>
            <a:endParaRPr lang="en-US" dirty="0" smtClean="0">
              <a:latin typeface="Tahoma" pitchFamily="34" charset="0"/>
              <a:cs typeface="Tahoma"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Formula for Islamic banks</a:t>
            </a:r>
            <a:endParaRPr lang="en-US" dirty="0"/>
          </a:p>
        </p:txBody>
      </p:sp>
      <p:sp>
        <p:nvSpPr>
          <p:cNvPr id="3" name="Content Placeholder 2"/>
          <p:cNvSpPr>
            <a:spLocks noGrp="1"/>
          </p:cNvSpPr>
          <p:nvPr>
            <p:ph idx="1"/>
          </p:nvPr>
        </p:nvSpPr>
        <p:spPr/>
        <p:txBody>
          <a:bodyPr/>
          <a:lstStyle/>
          <a:p>
            <a:r>
              <a:rPr lang="en-US" dirty="0"/>
              <a:t>A parallel formula can be constructed for Islamic banks</a:t>
            </a:r>
            <a:r>
              <a:rPr lang="en-US" dirty="0" smtClean="0"/>
              <a:t>.</a:t>
            </a:r>
          </a:p>
          <a:p>
            <a:pPr lvl="1"/>
            <a:r>
              <a:rPr lang="en-US" sz="1800" dirty="0" smtClean="0"/>
              <a:t>Returns </a:t>
            </a:r>
            <a:r>
              <a:rPr lang="en-US" sz="1800" dirty="0"/>
              <a:t>on </a:t>
            </a:r>
            <a:r>
              <a:rPr lang="en-US" sz="1800" dirty="0" smtClean="0"/>
              <a:t>financings </a:t>
            </a:r>
            <a:r>
              <a:rPr lang="en-US" sz="1800" dirty="0"/>
              <a:t>substitutes for interest rate charged on </a:t>
            </a:r>
            <a:r>
              <a:rPr lang="en-US" sz="1800" dirty="0" smtClean="0"/>
              <a:t>loans</a:t>
            </a:r>
          </a:p>
          <a:p>
            <a:pPr lvl="1"/>
            <a:r>
              <a:rPr lang="en-US" sz="1800" dirty="0" smtClean="0"/>
              <a:t>Distribution </a:t>
            </a:r>
            <a:r>
              <a:rPr lang="en-US" sz="1800" dirty="0"/>
              <a:t>of profits to depositor/investors substitutes for interest paid to </a:t>
            </a:r>
            <a:r>
              <a:rPr lang="en-US" sz="1800" dirty="0" smtClean="0"/>
              <a:t>depositors</a:t>
            </a:r>
          </a:p>
          <a:p>
            <a:pPr lvl="1"/>
            <a:r>
              <a:rPr lang="en-US" sz="1800" dirty="0" smtClean="0"/>
              <a:t>The </a:t>
            </a:r>
            <a:r>
              <a:rPr lang="en-US" sz="1800" dirty="0"/>
              <a:t>market rate of return, rr, is the </a:t>
            </a:r>
            <a:r>
              <a:rPr lang="en-US" sz="1800" dirty="0" smtClean="0"/>
              <a:t>same </a:t>
            </a:r>
            <a:endParaRPr lang="en-US" sz="1800" dirty="0"/>
          </a:p>
          <a:p>
            <a:r>
              <a:rPr lang="en-US" dirty="0"/>
              <a:t>Implicit services embedded in financings = </a:t>
            </a:r>
            <a:endParaRPr lang="en-US" dirty="0" smtClean="0"/>
          </a:p>
          <a:p>
            <a:pPr marL="0" indent="0" algn="ctr">
              <a:buNone/>
            </a:pPr>
            <a:r>
              <a:rPr lang="en-US" dirty="0" smtClean="0"/>
              <a:t>(</a:t>
            </a:r>
            <a:r>
              <a:rPr lang="en-US" dirty="0"/>
              <a:t>rFin – rr) × Financing </a:t>
            </a:r>
            <a:endParaRPr lang="en-US" dirty="0"/>
          </a:p>
          <a:p>
            <a:r>
              <a:rPr lang="en-US" dirty="0" smtClean="0"/>
              <a:t>Implicit </a:t>
            </a:r>
            <a:r>
              <a:rPr lang="en-US" dirty="0"/>
              <a:t>services to depositors = </a:t>
            </a:r>
            <a:endParaRPr lang="en-US" dirty="0" smtClean="0"/>
          </a:p>
          <a:p>
            <a:pPr marL="0" indent="0" algn="ctr">
              <a:buNone/>
            </a:pPr>
            <a:r>
              <a:rPr lang="en-US" dirty="0" smtClean="0"/>
              <a:t>(</a:t>
            </a:r>
            <a:r>
              <a:rPr lang="en-US" dirty="0"/>
              <a:t>rr – rD) × Funding</a:t>
            </a:r>
            <a:endParaRPr lang="en-US" dirty="0"/>
          </a:p>
          <a:p>
            <a:pPr lvl="1"/>
            <a:r>
              <a:rPr lang="en-US" sz="1800" dirty="0" smtClean="0"/>
              <a:t>rr </a:t>
            </a:r>
            <a:r>
              <a:rPr lang="en-US" sz="1800" dirty="0"/>
              <a:t>= reference rate</a:t>
            </a:r>
            <a:endParaRPr lang="en-US" sz="1800" dirty="0"/>
          </a:p>
          <a:p>
            <a:pPr lvl="1"/>
            <a:r>
              <a:rPr lang="en-US" sz="1800" dirty="0"/>
              <a:t>rFin = return on financings</a:t>
            </a:r>
            <a:endParaRPr lang="en-US" sz="1800" dirty="0"/>
          </a:p>
          <a:p>
            <a:pPr lvl="1"/>
            <a:r>
              <a:rPr lang="en-US" sz="1800" dirty="0"/>
              <a:t>rFund = profit distributions on fundings </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93897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algn="ctr"/>
            <a:r>
              <a:rPr lang="en-US" dirty="0" smtClean="0"/>
              <a:t>FISIM Calculations for Islamic Banks</a:t>
            </a:r>
            <a:endParaRPr lang="en-US" dirty="0"/>
          </a:p>
        </p:txBody>
      </p:sp>
      <p:sp>
        <p:nvSpPr>
          <p:cNvPr id="3" name="Content Placeholder 2"/>
          <p:cNvSpPr>
            <a:spLocks noGrp="1"/>
          </p:cNvSpPr>
          <p:nvPr>
            <p:ph idx="1"/>
          </p:nvPr>
        </p:nvSpPr>
        <p:spPr/>
        <p:txBody>
          <a:bodyPr/>
          <a:lstStyle/>
          <a:p>
            <a:r>
              <a:rPr lang="en-US" dirty="0" smtClean="0"/>
              <a:t>Calculating FISIM for Islamic </a:t>
            </a:r>
            <a:r>
              <a:rPr lang="en-US" dirty="0"/>
              <a:t>banks is apt to be more complex than for conventional banks because of the diversity of instruments used, but </a:t>
            </a:r>
            <a:r>
              <a:rPr lang="en-US" dirty="0" smtClean="0"/>
              <a:t>banks should have information because of the documentation needed on profits </a:t>
            </a:r>
            <a:r>
              <a:rPr lang="en-US" dirty="0"/>
              <a:t>earned and the distributions paid. </a:t>
            </a:r>
            <a:endParaRPr lang="en-US" dirty="0"/>
          </a:p>
          <a:p>
            <a:r>
              <a:rPr lang="en-US" dirty="0" smtClean="0"/>
              <a:t>Two </a:t>
            </a:r>
            <a:r>
              <a:rPr lang="en-US" dirty="0"/>
              <a:t>strategies can be employed. A broad approach that parallels the calculations for conventional banks, and an instrument-by-instrument approach.</a:t>
            </a:r>
            <a:endParaRPr lang="en-US" dirty="0"/>
          </a:p>
          <a:p>
            <a:r>
              <a:rPr lang="en-US" dirty="0" smtClean="0"/>
              <a:t>Broad approach: total </a:t>
            </a:r>
            <a:r>
              <a:rPr lang="en-US" dirty="0"/>
              <a:t>FISIM equals the difference between revenue on jointly-funded assets and the payments to </a:t>
            </a:r>
            <a:r>
              <a:rPr lang="en-US" dirty="0" smtClean="0"/>
              <a:t>IAH, which equals the sum of distributions </a:t>
            </a:r>
            <a:r>
              <a:rPr lang="en-US" dirty="0"/>
              <a:t>available to IAH from jointly funded </a:t>
            </a:r>
            <a:r>
              <a:rPr lang="en-US" dirty="0" smtClean="0"/>
              <a:t>accounts and funds transferred </a:t>
            </a:r>
            <a:r>
              <a:rPr lang="en-US" dirty="0"/>
              <a:t>to the </a:t>
            </a:r>
            <a:r>
              <a:rPr lang="en-US" dirty="0" smtClean="0"/>
              <a:t>PER. </a:t>
            </a:r>
            <a:r>
              <a:rPr lang="en-US" dirty="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64922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Broad Approach detail</a:t>
            </a:r>
            <a:endParaRPr lang="en-US" dirty="0"/>
          </a:p>
        </p:txBody>
      </p:sp>
      <p:sp>
        <p:nvSpPr>
          <p:cNvPr id="3" name="Content Placeholder 2"/>
          <p:cNvSpPr>
            <a:spLocks noGrp="1"/>
          </p:cNvSpPr>
          <p:nvPr>
            <p:ph idx="1"/>
          </p:nvPr>
        </p:nvSpPr>
        <p:spPr/>
        <p:txBody>
          <a:bodyPr/>
          <a:lstStyle/>
          <a:p>
            <a:r>
              <a:rPr lang="en-US" dirty="0"/>
              <a:t>In table 3 below from the Islamic bank income statement, FISIM equals lines 1 less the sum of lines 7 and 9</a:t>
            </a:r>
            <a:r>
              <a:rPr lang="en-US" dirty="0" smtClean="0"/>
              <a:t>.</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59645939"/>
              </p:ext>
            </p:extLst>
          </p:nvPr>
        </p:nvGraphicFramePr>
        <p:xfrm>
          <a:off x="762000" y="2667002"/>
          <a:ext cx="7391400" cy="3463922"/>
        </p:xfrm>
        <a:graphic>
          <a:graphicData uri="http://schemas.openxmlformats.org/drawingml/2006/table">
            <a:tbl>
              <a:tblPr firstRow="1" firstCol="1" bandRow="1">
                <a:tableStyleId>{5C22544A-7EE6-4342-B048-85BDC9FD1C3A}</a:tableStyleId>
              </a:tblPr>
              <a:tblGrid>
                <a:gridCol w="1090700"/>
                <a:gridCol w="6300700"/>
              </a:tblGrid>
              <a:tr h="408278">
                <a:tc gridSpan="2">
                  <a:txBody>
                    <a:bodyPr/>
                    <a:lstStyle/>
                    <a:p>
                      <a:pPr algn="ctr" eaLnBrk="0" fontAlgn="base" hangingPunct="0">
                        <a:spcAft>
                          <a:spcPts val="0"/>
                        </a:spcAft>
                      </a:pPr>
                      <a:r>
                        <a:rPr lang="en-US" sz="1200" dirty="0">
                          <a:effectLst/>
                        </a:rPr>
                        <a:t>Table 3 – Islamic bank income distributable to IAH</a:t>
                      </a:r>
                      <a:endParaRPr lang="en-US" sz="1100" dirty="0">
                        <a:effectLst/>
                        <a:latin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339516">
                <a:tc>
                  <a:txBody>
                    <a:bodyPr/>
                    <a:lstStyle/>
                    <a:p>
                      <a:pPr marL="0" marR="0" algn="ctr" eaLnBrk="0" fontAlgn="base" hangingPunct="0">
                        <a:spcBef>
                          <a:spcPts val="200"/>
                        </a:spcBef>
                        <a:spcAft>
                          <a:spcPts val="200"/>
                        </a:spcAft>
                      </a:pPr>
                      <a:r>
                        <a:rPr lang="en-US" sz="1100">
                          <a:effectLst/>
                        </a:rPr>
                        <a:t>1</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solidFill>
                            <a:srgbClr val="FF0000"/>
                          </a:solidFill>
                          <a:effectLst/>
                        </a:rPr>
                        <a:t>Revenue from Jointly Funded Assets</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2</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effectLst/>
                        </a:rPr>
                        <a:t>     By type of income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3</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smtClean="0">
                          <a:effectLst/>
                        </a:rPr>
                        <a:t>     less </a:t>
                      </a:r>
                      <a:r>
                        <a:rPr lang="en-US" sz="1600">
                          <a:effectLst/>
                        </a:rPr>
                        <a:t>Provisions for Accrued Income on Non-Performing Assets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4</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effectLst/>
                        </a:rPr>
                        <a:t>Financing and nonfinancing costs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5</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effectLst/>
                        </a:rPr>
                        <a:t>    Provisions for sub-standard or bad financing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6</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effectLst/>
                        </a:rPr>
                        <a:t>    Other costs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7</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a:solidFill>
                            <a:srgbClr val="FF0000"/>
                          </a:solidFill>
                          <a:effectLst/>
                        </a:rPr>
                        <a:t>Transfer to Profit Equalization Reserve (PER)</a:t>
                      </a:r>
                      <a:endPar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8</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effectLst/>
                        </a:rPr>
                        <a:t>Income available to unrestricted IAH and bank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9516">
                <a:tc>
                  <a:txBody>
                    <a:bodyPr/>
                    <a:lstStyle/>
                    <a:p>
                      <a:pPr marL="0" marR="0" algn="ctr" eaLnBrk="0" fontAlgn="base" hangingPunct="0">
                        <a:spcBef>
                          <a:spcPts val="200"/>
                        </a:spcBef>
                        <a:spcAft>
                          <a:spcPts val="200"/>
                        </a:spcAft>
                      </a:pPr>
                      <a:r>
                        <a:rPr lang="en-US" sz="1100">
                          <a:effectLst/>
                        </a:rPr>
                        <a:t>9</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200"/>
                        </a:spcBef>
                        <a:spcAft>
                          <a:spcPts val="200"/>
                        </a:spcAft>
                      </a:pPr>
                      <a:r>
                        <a:rPr lang="en-US" sz="1600" dirty="0">
                          <a:solidFill>
                            <a:srgbClr val="FF0000"/>
                          </a:solidFill>
                          <a:effectLst/>
                        </a:rPr>
                        <a:t>    Income distributable to IAH</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8" name="Rectangle 2"/>
          <p:cNvSpPr>
            <a:spLocks noChangeArrowheads="1"/>
          </p:cNvSpPr>
          <p:nvPr/>
        </p:nvSpPr>
        <p:spPr bwMode="auto">
          <a:xfrm>
            <a:off x="2259013" y="3070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07801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pPr algn="ctr"/>
            <a:r>
              <a:rPr lang="en-US" dirty="0"/>
              <a:t>Instrument-by-instrument approach</a:t>
            </a:r>
            <a:r>
              <a:rPr lang="en-US" b="1" dirty="0"/>
              <a:t> </a:t>
            </a:r>
            <a:endParaRPr lang="en-US" dirty="0"/>
          </a:p>
        </p:txBody>
      </p:sp>
      <p:sp>
        <p:nvSpPr>
          <p:cNvPr id="3" name="Content Placeholder 2"/>
          <p:cNvSpPr>
            <a:spLocks noGrp="1"/>
          </p:cNvSpPr>
          <p:nvPr>
            <p:ph idx="1"/>
          </p:nvPr>
        </p:nvSpPr>
        <p:spPr/>
        <p:txBody>
          <a:bodyPr/>
          <a:lstStyle/>
          <a:p>
            <a:r>
              <a:rPr lang="en-US" dirty="0" smtClean="0"/>
              <a:t>This </a:t>
            </a:r>
            <a:r>
              <a:rPr lang="en-US" dirty="0"/>
              <a:t>approach recognizes </a:t>
            </a:r>
            <a:r>
              <a:rPr lang="en-US" dirty="0" smtClean="0"/>
              <a:t>there </a:t>
            </a:r>
            <a:r>
              <a:rPr lang="en-US" dirty="0"/>
              <a:t>is no simple interest-rate type calculation to estimate income earned by the bank’s </a:t>
            </a:r>
            <a:r>
              <a:rPr lang="en-US" dirty="0" smtClean="0"/>
              <a:t>customers</a:t>
            </a:r>
          </a:p>
          <a:p>
            <a:r>
              <a:rPr lang="en-US" dirty="0" smtClean="0"/>
              <a:t>Returns </a:t>
            </a:r>
            <a:r>
              <a:rPr lang="en-US" dirty="0"/>
              <a:t>paid to bank customers and the distribution of returns between the bank and customers can vary greatly depending on the type of Islamic financial instrument used</a:t>
            </a:r>
            <a:r>
              <a:rPr lang="en-US" dirty="0" smtClean="0"/>
              <a:t>.</a:t>
            </a:r>
          </a:p>
          <a:p>
            <a:r>
              <a:rPr lang="en-US" dirty="0" smtClean="0"/>
              <a:t>Types of earning streams vary by instrument – financing </a:t>
            </a:r>
            <a:r>
              <a:rPr lang="en-US" dirty="0"/>
              <a:t>of sales, leases, </a:t>
            </a:r>
            <a:r>
              <a:rPr lang="en-US" dirty="0" smtClean="0"/>
              <a:t>fees, equities</a:t>
            </a:r>
            <a:r>
              <a:rPr lang="en-US" dirty="0"/>
              <a:t>, or investment. </a:t>
            </a:r>
            <a:endParaRPr lang="en-US" dirty="0" smtClean="0"/>
          </a:p>
          <a:p>
            <a:r>
              <a:rPr lang="en-US" dirty="0" smtClean="0"/>
              <a:t>Also, the </a:t>
            </a:r>
            <a:r>
              <a:rPr lang="en-US" dirty="0"/>
              <a:t>distribution of returns between the bank and the customers varies by instrument and negotiated shares between banks and their customers</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62119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sz="2800" dirty="0" smtClean="0"/>
              <a:t>Applying the instrument-by-instrument approach</a:t>
            </a:r>
            <a:endParaRPr lang="en-US" sz="2800" dirty="0"/>
          </a:p>
        </p:txBody>
      </p:sp>
      <p:sp>
        <p:nvSpPr>
          <p:cNvPr id="3" name="Content Placeholder 2"/>
          <p:cNvSpPr>
            <a:spLocks noGrp="1"/>
          </p:cNvSpPr>
          <p:nvPr>
            <p:ph idx="1"/>
          </p:nvPr>
        </p:nvSpPr>
        <p:spPr>
          <a:xfrm>
            <a:off x="457200" y="1752600"/>
            <a:ext cx="8229600" cy="4378325"/>
          </a:xfrm>
        </p:spPr>
        <p:txBody>
          <a:bodyPr/>
          <a:lstStyle/>
          <a:p>
            <a:r>
              <a:rPr lang="en-US" dirty="0" smtClean="0"/>
              <a:t>FISIM-type service production should apply to…</a:t>
            </a:r>
          </a:p>
          <a:p>
            <a:pPr lvl="1"/>
            <a:r>
              <a:rPr lang="en-US" sz="1800" dirty="0" smtClean="0"/>
              <a:t>instruments based on sales</a:t>
            </a:r>
          </a:p>
          <a:p>
            <a:pPr lvl="1"/>
            <a:r>
              <a:rPr lang="en-US" sz="1800" dirty="0" smtClean="0"/>
              <a:t>Instruments based on leasing</a:t>
            </a:r>
          </a:p>
          <a:p>
            <a:pPr lvl="1"/>
            <a:r>
              <a:rPr lang="en-US" sz="1800" dirty="0" smtClean="0"/>
              <a:t>Non-remunerated deposits and loans (Amanah, Qard, </a:t>
            </a:r>
            <a:r>
              <a:rPr lang="en-US" sz="1800" dirty="0" err="1" smtClean="0"/>
              <a:t>Wahiah</a:t>
            </a:r>
            <a:r>
              <a:rPr lang="en-US" sz="1800" dirty="0" smtClean="0"/>
              <a:t>)</a:t>
            </a:r>
          </a:p>
          <a:p>
            <a:pPr lvl="1"/>
            <a:r>
              <a:rPr lang="en-US" sz="1800" dirty="0" smtClean="0"/>
              <a:t>profit/loss sharing accounts (usually mudarabah) in which the smoothed distributions to funding units </a:t>
            </a:r>
            <a:r>
              <a:rPr lang="en-US" sz="1800" i="1" dirty="0" smtClean="0"/>
              <a:t>de facto </a:t>
            </a:r>
            <a:r>
              <a:rPr lang="en-US" sz="1800" dirty="0" smtClean="0"/>
              <a:t>are economically similar to interest on deposits</a:t>
            </a:r>
          </a:p>
          <a:p>
            <a:pPr lvl="2"/>
            <a:r>
              <a:rPr lang="en-US" sz="1600" dirty="0" smtClean="0"/>
              <a:t>Accounts should be excluded from FISIM calculation if distributions are of a volatile investment nature – whether this is practical is unknown</a:t>
            </a:r>
          </a:p>
          <a:p>
            <a:pPr lvl="2"/>
            <a:r>
              <a:rPr lang="en-US" sz="1600" dirty="0" smtClean="0"/>
              <a:t>Also, under mudarabah, the financing side might </a:t>
            </a:r>
            <a:r>
              <a:rPr lang="en-US" sz="1600" smtClean="0"/>
              <a:t>be excluded because returns </a:t>
            </a:r>
            <a:r>
              <a:rPr lang="en-US" sz="1600" dirty="0" smtClean="0"/>
              <a:t>are investment related.</a:t>
            </a:r>
          </a:p>
          <a:p>
            <a:r>
              <a:rPr lang="en-US" sz="1800" dirty="0" smtClean="0"/>
              <a:t>Instruments excluded from the FISIM calculation ….</a:t>
            </a:r>
          </a:p>
          <a:p>
            <a:pPr lvl="1"/>
            <a:r>
              <a:rPr lang="en-US" sz="1600" dirty="0" smtClean="0"/>
              <a:t>Musharakah and other partnership instruments</a:t>
            </a:r>
          </a:p>
          <a:p>
            <a:pPr lvl="1"/>
            <a:r>
              <a:rPr lang="en-US" sz="1600" dirty="0" smtClean="0"/>
              <a:t>Mudarabah in which revenues or distributions are volatile and unsmoothed</a:t>
            </a:r>
          </a:p>
          <a:p>
            <a:pPr lvl="1"/>
            <a:r>
              <a:rPr lang="en-US" sz="1600" dirty="0" smtClean="0"/>
              <a:t>Wakalah and other fee-based instruments</a:t>
            </a:r>
          </a:p>
          <a:p>
            <a:pPr lvl="1"/>
            <a:r>
              <a:rPr lang="en-US" sz="1600" dirty="0" smtClean="0"/>
              <a:t>Sukuk </a:t>
            </a:r>
            <a:endParaRPr lang="en-US" sz="1600"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639702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3977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Services offered by banks</a:t>
            </a:r>
            <a:endParaRPr lang="en-US" dirty="0"/>
          </a:p>
        </p:txBody>
      </p:sp>
      <p:sp>
        <p:nvSpPr>
          <p:cNvPr id="3" name="Content Placeholder 2"/>
          <p:cNvSpPr>
            <a:spLocks noGrp="1"/>
          </p:cNvSpPr>
          <p:nvPr>
            <p:ph idx="1"/>
          </p:nvPr>
        </p:nvSpPr>
        <p:spPr/>
        <p:txBody>
          <a:bodyPr/>
          <a:lstStyle/>
          <a:p>
            <a:r>
              <a:rPr lang="en-US" sz="2000" dirty="0" smtClean="0"/>
              <a:t>Banks </a:t>
            </a:r>
            <a:r>
              <a:rPr lang="en-US" sz="2000" dirty="0"/>
              <a:t>can offer services to both sides </a:t>
            </a:r>
            <a:r>
              <a:rPr lang="en-US" sz="2000" dirty="0" smtClean="0"/>
              <a:t>to facilitate transactions that </a:t>
            </a:r>
            <a:r>
              <a:rPr lang="en-US" sz="2000" dirty="0"/>
              <a:t>they cannot do themselves. The services are the production of the banking sector</a:t>
            </a:r>
            <a:r>
              <a:rPr lang="en-US" sz="2000" dirty="0" smtClean="0"/>
              <a:t>.</a:t>
            </a:r>
          </a:p>
          <a:p>
            <a:r>
              <a:rPr lang="en-US" sz="2000" dirty="0" smtClean="0"/>
              <a:t>Example – Mudarabah: a </a:t>
            </a:r>
            <a:r>
              <a:rPr lang="en-US" sz="2000" dirty="0"/>
              <a:t>partnership or trust financing contract where one partner, (</a:t>
            </a:r>
            <a:r>
              <a:rPr lang="en-US" sz="2000" i="1" dirty="0" err="1"/>
              <a:t>rabb</a:t>
            </a:r>
            <a:r>
              <a:rPr lang="en-US" sz="2000" i="1" dirty="0"/>
              <a:t>-</a:t>
            </a:r>
            <a:r>
              <a:rPr lang="en-US" sz="2000" i="1" dirty="0" err="1"/>
              <a:t>ul</a:t>
            </a:r>
            <a:r>
              <a:rPr lang="en-US" sz="2000" i="1" dirty="0"/>
              <a:t>-mal</a:t>
            </a:r>
            <a:r>
              <a:rPr lang="en-US" sz="2000" dirty="0"/>
              <a:t> or "silent partner"/financier) gives money to another (</a:t>
            </a:r>
            <a:r>
              <a:rPr lang="en-US" sz="2000" i="1" dirty="0"/>
              <a:t>mudarib</a:t>
            </a:r>
            <a:r>
              <a:rPr lang="en-US" sz="2000" dirty="0"/>
              <a:t> or "working partner") for investing in a commercial enterprise</a:t>
            </a:r>
            <a:r>
              <a:rPr lang="en-US" sz="2000" dirty="0" smtClean="0"/>
              <a:t>.</a:t>
            </a:r>
          </a:p>
          <a:p>
            <a:pPr lvl="1"/>
            <a:r>
              <a:rPr lang="en-US" sz="1800" dirty="0" smtClean="0"/>
              <a:t>The </a:t>
            </a:r>
            <a:r>
              <a:rPr lang="en-US" sz="1800" i="1" dirty="0" err="1"/>
              <a:t>rabb</a:t>
            </a:r>
            <a:r>
              <a:rPr lang="en-US" sz="1800" i="1" dirty="0"/>
              <a:t>-</a:t>
            </a:r>
            <a:r>
              <a:rPr lang="en-US" sz="1800" i="1" dirty="0" err="1"/>
              <a:t>ul</a:t>
            </a:r>
            <a:r>
              <a:rPr lang="en-US" sz="1800" i="1" dirty="0"/>
              <a:t>-mal</a:t>
            </a:r>
            <a:r>
              <a:rPr lang="en-US" sz="1800" dirty="0"/>
              <a:t> party provides 100 percent of the capital and the </a:t>
            </a:r>
            <a:r>
              <a:rPr lang="en-US" sz="1800" i="1" dirty="0"/>
              <a:t>mudarib</a:t>
            </a:r>
            <a:r>
              <a:rPr lang="en-US" sz="1800" dirty="0"/>
              <a:t> party provides its specialized knowledge to invest the capital and manage the investment </a:t>
            </a:r>
            <a:r>
              <a:rPr lang="en-US" sz="1800" dirty="0" smtClean="0"/>
              <a:t>project</a:t>
            </a:r>
          </a:p>
          <a:p>
            <a:pPr lvl="1"/>
            <a:r>
              <a:rPr lang="en-US" sz="1800" dirty="0" smtClean="0"/>
              <a:t>Profits are </a:t>
            </a:r>
            <a:r>
              <a:rPr lang="en-US" sz="1800" dirty="0"/>
              <a:t>shared between the parties </a:t>
            </a:r>
            <a:r>
              <a:rPr lang="en-US" sz="1800" dirty="0" smtClean="0"/>
              <a:t>per a </a:t>
            </a:r>
            <a:r>
              <a:rPr lang="en-US" sz="1800" dirty="0"/>
              <a:t>pre-agreed ratio. </a:t>
            </a:r>
            <a:endParaRPr lang="en-US" sz="1800" dirty="0" smtClean="0"/>
          </a:p>
          <a:p>
            <a:pPr lvl="1"/>
            <a:r>
              <a:rPr lang="en-US" sz="1800" dirty="0" smtClean="0"/>
              <a:t>If </a:t>
            </a:r>
            <a:r>
              <a:rPr lang="en-US" sz="1800" dirty="0"/>
              <a:t>there is a loss, </a:t>
            </a:r>
            <a:r>
              <a:rPr lang="en-US" sz="1800" i="1" dirty="0" err="1"/>
              <a:t>rabb</a:t>
            </a:r>
            <a:r>
              <a:rPr lang="en-US" sz="1800" i="1" dirty="0"/>
              <a:t>-</a:t>
            </a:r>
            <a:r>
              <a:rPr lang="en-US" sz="1800" i="1" dirty="0" err="1"/>
              <a:t>ul</a:t>
            </a:r>
            <a:r>
              <a:rPr lang="en-US" sz="1800" i="1" dirty="0"/>
              <a:t>-mal</a:t>
            </a:r>
            <a:r>
              <a:rPr lang="en-US" sz="1800" dirty="0"/>
              <a:t> </a:t>
            </a:r>
            <a:r>
              <a:rPr lang="en-US" sz="1800" dirty="0" smtClean="0"/>
              <a:t>loses </a:t>
            </a:r>
            <a:r>
              <a:rPr lang="en-US" sz="1800" dirty="0"/>
              <a:t>his capital, and the </a:t>
            </a:r>
            <a:r>
              <a:rPr lang="en-US" sz="1800" i="1" dirty="0"/>
              <a:t>mudarib</a:t>
            </a:r>
            <a:r>
              <a:rPr lang="en-US" sz="1800" dirty="0"/>
              <a:t> party </a:t>
            </a:r>
            <a:r>
              <a:rPr lang="en-US" sz="1800" dirty="0" smtClean="0"/>
              <a:t>loses </a:t>
            </a:r>
            <a:r>
              <a:rPr lang="en-US" sz="1800" dirty="0"/>
              <a:t>the time and effort invested in the </a:t>
            </a:r>
            <a:r>
              <a:rPr lang="en-US" sz="1800" dirty="0" smtClean="0"/>
              <a:t>project (</a:t>
            </a:r>
            <a:r>
              <a:rPr lang="en-US" sz="1800" dirty="0" err="1" smtClean="0"/>
              <a:t>Wikipaedia</a:t>
            </a:r>
            <a:r>
              <a:rPr lang="en-US" sz="1800" dirty="0" smtClean="0"/>
              <a:t>)</a:t>
            </a:r>
            <a:endParaRPr lang="en-US" sz="18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4355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FISIM </a:t>
            </a:r>
            <a:endParaRPr lang="en-US" dirty="0"/>
          </a:p>
        </p:txBody>
      </p:sp>
      <p:sp>
        <p:nvSpPr>
          <p:cNvPr id="3" name="Content Placeholder 2"/>
          <p:cNvSpPr>
            <a:spLocks noGrp="1"/>
          </p:cNvSpPr>
          <p:nvPr>
            <p:ph idx="1"/>
          </p:nvPr>
        </p:nvSpPr>
        <p:spPr>
          <a:xfrm>
            <a:off x="457200" y="1828800"/>
            <a:ext cx="8229600" cy="4302125"/>
          </a:xfrm>
        </p:spPr>
        <p:txBody>
          <a:bodyPr/>
          <a:lstStyle/>
          <a:p>
            <a:r>
              <a:rPr lang="en-US" sz="1900" dirty="0" smtClean="0"/>
              <a:t>FISIM </a:t>
            </a:r>
            <a:r>
              <a:rPr lang="en-US" sz="1900" dirty="0"/>
              <a:t>(Financial Intermediation Services Indirectly Measured) is a component of the </a:t>
            </a:r>
            <a:r>
              <a:rPr lang="en-US" sz="1900" dirty="0" smtClean="0"/>
              <a:t>SNA measure </a:t>
            </a:r>
            <a:r>
              <a:rPr lang="en-US" sz="1900" dirty="0"/>
              <a:t>of </a:t>
            </a:r>
            <a:r>
              <a:rPr lang="en-US" sz="1900" dirty="0" smtClean="0"/>
              <a:t>production </a:t>
            </a:r>
            <a:r>
              <a:rPr lang="en-US" sz="1900" dirty="0"/>
              <a:t>of banks. </a:t>
            </a:r>
            <a:endParaRPr lang="en-US" sz="1900" dirty="0" smtClean="0"/>
          </a:p>
          <a:p>
            <a:r>
              <a:rPr lang="en-US" sz="1900" dirty="0"/>
              <a:t>The concept of FISIM </a:t>
            </a:r>
            <a:r>
              <a:rPr lang="en-US" sz="1900" dirty="0" smtClean="0"/>
              <a:t>is parallel for conventional and Islamic Banks</a:t>
            </a:r>
            <a:endParaRPr lang="en-US" sz="1900" dirty="0"/>
          </a:p>
          <a:p>
            <a:r>
              <a:rPr lang="en-US" sz="1900" dirty="0" smtClean="0"/>
              <a:t>Banks </a:t>
            </a:r>
            <a:r>
              <a:rPr lang="en-US" sz="1900" dirty="0"/>
              <a:t>are viewed as </a:t>
            </a:r>
            <a:r>
              <a:rPr lang="en-US" sz="1900" dirty="0" smtClean="0"/>
              <a:t>intermediating between </a:t>
            </a:r>
            <a:r>
              <a:rPr lang="en-US" sz="1900" dirty="0"/>
              <a:t>parties with surplus funds and those needing funding. </a:t>
            </a:r>
          </a:p>
          <a:p>
            <a:r>
              <a:rPr lang="en-US" sz="1900" dirty="0" smtClean="0"/>
              <a:t>Banks offer </a:t>
            </a:r>
            <a:r>
              <a:rPr lang="en-US" sz="1900" dirty="0"/>
              <a:t>services to both sides that they cannot do themselves. The services are the production of the banking sector. </a:t>
            </a:r>
          </a:p>
          <a:p>
            <a:r>
              <a:rPr lang="en-US" sz="1900" dirty="0" smtClean="0"/>
              <a:t>Funding units </a:t>
            </a:r>
            <a:r>
              <a:rPr lang="en-US" sz="1900" dirty="0"/>
              <a:t>and borrowing units pay for the services </a:t>
            </a:r>
            <a:r>
              <a:rPr lang="en-US" sz="1900" dirty="0" smtClean="0"/>
              <a:t>in </a:t>
            </a:r>
            <a:r>
              <a:rPr lang="en-US" sz="1900" dirty="0"/>
              <a:t>various ways. Some services are purchased directly through fees or sales of </a:t>
            </a:r>
            <a:r>
              <a:rPr lang="en-US" sz="1900" dirty="0" smtClean="0"/>
              <a:t>services; some production is paid indirectly through interest or in the case of Islamic banks by two concepts discussed yesterday</a:t>
            </a:r>
          </a:p>
          <a:p>
            <a:pPr lvl="1"/>
            <a:r>
              <a:rPr lang="en-US" sz="1600" dirty="0" smtClean="0"/>
              <a:t>Embedded profits on sales or leases</a:t>
            </a:r>
          </a:p>
          <a:p>
            <a:pPr lvl="1"/>
            <a:r>
              <a:rPr lang="en-US" sz="1600" dirty="0" smtClean="0"/>
              <a:t>“</a:t>
            </a:r>
            <a:r>
              <a:rPr lang="en-US" sz="1600" i="1" dirty="0" smtClean="0"/>
              <a:t>Interest </a:t>
            </a:r>
            <a:r>
              <a:rPr lang="en-US" sz="1600" i="1" dirty="0"/>
              <a:t>and similar investment returns</a:t>
            </a:r>
            <a:r>
              <a:rPr lang="en-US" sz="1600" i="1" dirty="0" smtClean="0"/>
              <a:t>”  </a:t>
            </a:r>
            <a:r>
              <a:rPr lang="en-US" sz="1600" dirty="0" smtClean="0"/>
              <a:t>that also encompasses economic flows of profits on Islamic investment instruments that </a:t>
            </a:r>
            <a:r>
              <a:rPr lang="en-US" sz="1600" i="1" dirty="0" smtClean="0"/>
              <a:t>de facto</a:t>
            </a:r>
            <a:r>
              <a:rPr lang="en-US" sz="1600" dirty="0" smtClean="0"/>
              <a:t> closely emulate interest streams.</a:t>
            </a:r>
            <a:endParaRPr lang="en-US" sz="1600" i="1"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3797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FISIM</a:t>
            </a:r>
            <a:endParaRPr lang="en-US" dirty="0"/>
          </a:p>
        </p:txBody>
      </p:sp>
      <p:sp>
        <p:nvSpPr>
          <p:cNvPr id="3" name="Content Placeholder 2"/>
          <p:cNvSpPr>
            <a:spLocks noGrp="1"/>
          </p:cNvSpPr>
          <p:nvPr>
            <p:ph idx="1"/>
          </p:nvPr>
        </p:nvSpPr>
        <p:spPr/>
        <p:txBody>
          <a:bodyPr/>
          <a:lstStyle/>
          <a:p>
            <a:r>
              <a:rPr lang="en-US" sz="1900" dirty="0"/>
              <a:t>FISIM focuses on the implicit </a:t>
            </a:r>
            <a:r>
              <a:rPr lang="en-US" sz="1900" dirty="0" err="1"/>
              <a:t>nonfee</a:t>
            </a:r>
            <a:r>
              <a:rPr lang="en-US" sz="1900" dirty="0"/>
              <a:t> payments for bank services. For conventional banks, these payments are viewed as embodied in interest flows. </a:t>
            </a:r>
            <a:r>
              <a:rPr lang="en-US" sz="1900" dirty="0" smtClean="0"/>
              <a:t>FISIM is </a:t>
            </a:r>
            <a:r>
              <a:rPr lang="en-US" sz="1900" dirty="0"/>
              <a:t>not limited to interest and </a:t>
            </a:r>
            <a:r>
              <a:rPr lang="en-US" sz="1900" dirty="0" smtClean="0"/>
              <a:t>includes services </a:t>
            </a:r>
            <a:r>
              <a:rPr lang="en-US" sz="1900" dirty="0"/>
              <a:t>provided by conventional or Islamic banks that are not explicitly </a:t>
            </a:r>
            <a:r>
              <a:rPr lang="en-US" sz="1900" dirty="0" smtClean="0"/>
              <a:t>charged. </a:t>
            </a:r>
            <a:endParaRPr lang="en-US" sz="1900" dirty="0"/>
          </a:p>
          <a:p>
            <a:r>
              <a:rPr lang="en-US" sz="1900" dirty="0" smtClean="0"/>
              <a:t>Conventional bank: Borrowers pay </a:t>
            </a:r>
            <a:r>
              <a:rPr lang="en-US" sz="1900" dirty="0"/>
              <a:t>an interest rate greater than the prevailing market rate of return, with the difference representing </a:t>
            </a:r>
            <a:r>
              <a:rPr lang="en-US" sz="1900" dirty="0" smtClean="0"/>
              <a:t>borrowers’ </a:t>
            </a:r>
            <a:r>
              <a:rPr lang="en-US" sz="1900" dirty="0"/>
              <a:t>implicit payment for services </a:t>
            </a:r>
            <a:r>
              <a:rPr lang="en-US" sz="1900" dirty="0" smtClean="0"/>
              <a:t>provided. Depositors receive interest </a:t>
            </a:r>
            <a:r>
              <a:rPr lang="en-US" sz="1900" dirty="0"/>
              <a:t>less than the prevailing market rate of return (foregone interest</a:t>
            </a:r>
            <a:r>
              <a:rPr lang="en-US" sz="1900" dirty="0" smtClean="0"/>
              <a:t>), as an implicit payment </a:t>
            </a:r>
            <a:r>
              <a:rPr lang="en-US" sz="1900" dirty="0"/>
              <a:t>for services </a:t>
            </a:r>
            <a:r>
              <a:rPr lang="en-US" sz="1900" dirty="0" smtClean="0"/>
              <a:t>received. </a:t>
            </a:r>
            <a:r>
              <a:rPr lang="en-US" sz="1900" dirty="0"/>
              <a:t> </a:t>
            </a:r>
          </a:p>
          <a:p>
            <a:r>
              <a:rPr lang="en-US" sz="1900" dirty="0" smtClean="0"/>
              <a:t>Islamic bank: The </a:t>
            </a:r>
            <a:r>
              <a:rPr lang="en-US" sz="1900" dirty="0"/>
              <a:t>rationale is </a:t>
            </a:r>
            <a:r>
              <a:rPr lang="en-US" sz="1900" dirty="0" smtClean="0"/>
              <a:t>equivalent</a:t>
            </a:r>
            <a:r>
              <a:rPr lang="en-US" sz="1900" dirty="0"/>
              <a:t>, but returns on investments take the place of </a:t>
            </a:r>
            <a:r>
              <a:rPr lang="en-US" sz="1900" dirty="0" smtClean="0"/>
              <a:t>banks’ interest </a:t>
            </a:r>
            <a:r>
              <a:rPr lang="en-US" sz="1900" dirty="0"/>
              <a:t>receipts and distributions of profits to </a:t>
            </a:r>
            <a:r>
              <a:rPr lang="en-US" sz="1900" dirty="0" smtClean="0"/>
              <a:t>depositor/investors </a:t>
            </a:r>
            <a:r>
              <a:rPr lang="en-US" sz="1900" dirty="0"/>
              <a:t>take the place of payments of interest to depositors. Unlike conventional banks, the receipts and payments are not guaranteed, but depend on the results of the </a:t>
            </a:r>
            <a:r>
              <a:rPr lang="en-US" sz="1900" dirty="0" smtClean="0"/>
              <a:t>investments and ventures made </a:t>
            </a:r>
            <a:r>
              <a:rPr lang="en-US" sz="1900" dirty="0"/>
              <a:t>by the bank. </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4538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FISIM</a:t>
            </a:r>
            <a:endParaRPr lang="en-US" dirty="0"/>
          </a:p>
        </p:txBody>
      </p:sp>
      <p:sp>
        <p:nvSpPr>
          <p:cNvPr id="3" name="Content Placeholder 2"/>
          <p:cNvSpPr>
            <a:spLocks noGrp="1"/>
          </p:cNvSpPr>
          <p:nvPr>
            <p:ph idx="1"/>
          </p:nvPr>
        </p:nvSpPr>
        <p:spPr/>
        <p:txBody>
          <a:bodyPr/>
          <a:lstStyle/>
          <a:p>
            <a:r>
              <a:rPr lang="en-US" dirty="0" smtClean="0"/>
              <a:t>2008 SNA calculates FISIM only </a:t>
            </a:r>
            <a:r>
              <a:rPr lang="en-US" dirty="0"/>
              <a:t>on loan and deposit-like instruments handled by banks and similar financial institutions. For Islamic banks, the equivalent </a:t>
            </a:r>
            <a:r>
              <a:rPr lang="en-US" dirty="0" smtClean="0"/>
              <a:t>items are </a:t>
            </a:r>
            <a:r>
              <a:rPr lang="en-US" dirty="0"/>
              <a:t>financings and fundings. </a:t>
            </a:r>
            <a:endParaRPr lang="en-US" dirty="0" smtClean="0"/>
          </a:p>
          <a:p>
            <a:r>
              <a:rPr lang="en-US" dirty="0" smtClean="0"/>
              <a:t>It is not assumed </a:t>
            </a:r>
            <a:r>
              <a:rPr lang="en-US" dirty="0"/>
              <a:t>that the amount of financing offered directly corresponds to an equivalent amount of </a:t>
            </a:r>
            <a:r>
              <a:rPr lang="en-US" dirty="0" smtClean="0"/>
              <a:t>funding. Therefore, the </a:t>
            </a:r>
            <a:r>
              <a:rPr lang="en-US" dirty="0"/>
              <a:t>FISIM formula is applied independently to each side of the ledger, then summed to obtain the total production of the banks. </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29451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Bank production on lending side</a:t>
            </a:r>
            <a:endParaRPr lang="en-US" dirty="0"/>
          </a:p>
        </p:txBody>
      </p:sp>
      <p:sp>
        <p:nvSpPr>
          <p:cNvPr id="3" name="Content Placeholder 2"/>
          <p:cNvSpPr>
            <a:spLocks noGrp="1"/>
          </p:cNvSpPr>
          <p:nvPr>
            <p:ph idx="1"/>
          </p:nvPr>
        </p:nvSpPr>
        <p:spPr/>
        <p:txBody>
          <a:bodyPr/>
          <a:lstStyle/>
          <a:p>
            <a:r>
              <a:rPr lang="en-US" dirty="0"/>
              <a:t>Production on the lending side is measured as interest receipts in excess of the market rate of return, which is referred to as the “reference rate” in SNA.</a:t>
            </a:r>
          </a:p>
          <a:p>
            <a:endParaRPr lang="en-US" dirty="0"/>
          </a:p>
          <a:p>
            <a:pPr marL="0" indent="0" algn="ctr">
              <a:buNone/>
            </a:pPr>
            <a:r>
              <a:rPr lang="en-US" dirty="0" smtClean="0"/>
              <a:t>Implicit </a:t>
            </a:r>
            <a:r>
              <a:rPr lang="en-US" dirty="0"/>
              <a:t>services to borrowers = (rL – rr) × Loans </a:t>
            </a:r>
            <a:endParaRPr lang="en-US" dirty="0"/>
          </a:p>
          <a:p>
            <a:pPr marL="0" indent="0">
              <a:buNone/>
            </a:pPr>
            <a:endParaRPr lang="en-US" dirty="0"/>
          </a:p>
          <a:p>
            <a:pPr marL="0" indent="0" algn="ctr">
              <a:buNone/>
            </a:pPr>
            <a:r>
              <a:rPr lang="en-US" dirty="0"/>
              <a:t>rL = interest rate charged on </a:t>
            </a:r>
            <a:r>
              <a:rPr lang="en-US" dirty="0" smtClean="0"/>
              <a:t>loans</a:t>
            </a:r>
          </a:p>
          <a:p>
            <a:pPr marL="0" indent="0" algn="ctr">
              <a:buNone/>
            </a:pPr>
            <a:endParaRPr lang="en-US" dirty="0"/>
          </a:p>
          <a:p>
            <a:pPr marL="0" indent="0" algn="ctr">
              <a:buNone/>
            </a:pPr>
            <a:r>
              <a:rPr lang="en-US" dirty="0"/>
              <a:t>rr = reference rate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10516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a:t>Bank production on </a:t>
            </a:r>
            <a:r>
              <a:rPr lang="en-US" dirty="0" smtClean="0"/>
              <a:t>deposit side</a:t>
            </a:r>
            <a:endParaRPr lang="en-US" dirty="0"/>
          </a:p>
        </p:txBody>
      </p:sp>
      <p:sp>
        <p:nvSpPr>
          <p:cNvPr id="3" name="Content Placeholder 2"/>
          <p:cNvSpPr>
            <a:spLocks noGrp="1"/>
          </p:cNvSpPr>
          <p:nvPr>
            <p:ph idx="1"/>
          </p:nvPr>
        </p:nvSpPr>
        <p:spPr/>
        <p:txBody>
          <a:bodyPr/>
          <a:lstStyle/>
          <a:p>
            <a:r>
              <a:rPr lang="en-US" dirty="0" smtClean="0"/>
              <a:t>On </a:t>
            </a:r>
            <a:r>
              <a:rPr lang="en-US" dirty="0"/>
              <a:t>the </a:t>
            </a:r>
            <a:r>
              <a:rPr lang="en-US" dirty="0" smtClean="0"/>
              <a:t>funding side</a:t>
            </a:r>
            <a:r>
              <a:rPr lang="en-US" dirty="0"/>
              <a:t>, production is measured as interest </a:t>
            </a:r>
            <a:r>
              <a:rPr lang="en-US" dirty="0" smtClean="0"/>
              <a:t>foregone by depositors; </a:t>
            </a:r>
            <a:r>
              <a:rPr lang="en-US" dirty="0"/>
              <a:t>that is, interest paid </a:t>
            </a:r>
            <a:r>
              <a:rPr lang="en-US" dirty="0" smtClean="0"/>
              <a:t>is less </a:t>
            </a:r>
            <a:r>
              <a:rPr lang="en-US" dirty="0"/>
              <a:t>than the reference rate. </a:t>
            </a:r>
          </a:p>
          <a:p>
            <a:endParaRPr lang="en-US" dirty="0" smtClean="0"/>
          </a:p>
          <a:p>
            <a:pPr marL="0" indent="0" algn="ctr">
              <a:buNone/>
            </a:pPr>
            <a:r>
              <a:rPr lang="en-US" dirty="0" smtClean="0"/>
              <a:t>Implicit </a:t>
            </a:r>
            <a:r>
              <a:rPr lang="en-US" dirty="0"/>
              <a:t>services to depositors = (rr – rD) × Deposits</a:t>
            </a:r>
            <a:endParaRPr lang="en-US" dirty="0"/>
          </a:p>
          <a:p>
            <a:endParaRPr lang="en-US" dirty="0"/>
          </a:p>
          <a:p>
            <a:pPr marL="0" indent="0" algn="ctr">
              <a:buNone/>
            </a:pPr>
            <a:r>
              <a:rPr lang="en-US" dirty="0" smtClean="0"/>
              <a:t>rr </a:t>
            </a:r>
            <a:r>
              <a:rPr lang="en-US" dirty="0"/>
              <a:t>= reference rate</a:t>
            </a:r>
            <a:endParaRPr lang="en-US" dirty="0"/>
          </a:p>
          <a:p>
            <a:endParaRPr lang="en-US" dirty="0" smtClean="0"/>
          </a:p>
          <a:p>
            <a:pPr marL="0" indent="0" algn="ctr">
              <a:buNone/>
            </a:pPr>
            <a:r>
              <a:rPr lang="en-US" dirty="0" smtClean="0"/>
              <a:t>rD </a:t>
            </a:r>
            <a:r>
              <a:rPr lang="en-US" dirty="0"/>
              <a:t>= interest rate paid on deposits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30394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algn="ctr"/>
            <a:r>
              <a:rPr lang="en-US" dirty="0" smtClean="0"/>
              <a:t>Total FISIM and its distribution</a:t>
            </a:r>
            <a:endParaRPr lang="en-US" dirty="0"/>
          </a:p>
        </p:txBody>
      </p:sp>
      <p:sp>
        <p:nvSpPr>
          <p:cNvPr id="3" name="Content Placeholder 2"/>
          <p:cNvSpPr>
            <a:spLocks noGrp="1"/>
          </p:cNvSpPr>
          <p:nvPr>
            <p:ph idx="1"/>
          </p:nvPr>
        </p:nvSpPr>
        <p:spPr/>
        <p:txBody>
          <a:bodyPr/>
          <a:lstStyle/>
          <a:p>
            <a:r>
              <a:rPr lang="en-US" sz="2000" dirty="0"/>
              <a:t>FISIM = </a:t>
            </a:r>
            <a:endParaRPr lang="en-US" sz="2000" dirty="0" smtClean="0"/>
          </a:p>
          <a:p>
            <a:pPr marL="0" indent="0" algn="ctr">
              <a:buNone/>
            </a:pPr>
            <a:r>
              <a:rPr lang="en-US" sz="2000" dirty="0" smtClean="0"/>
              <a:t>Implicit </a:t>
            </a:r>
            <a:r>
              <a:rPr lang="en-US" sz="2000" dirty="0"/>
              <a:t>services to borrowers + Implicit services to </a:t>
            </a:r>
            <a:r>
              <a:rPr lang="en-US" sz="2000" dirty="0" smtClean="0"/>
              <a:t>depositors</a:t>
            </a:r>
          </a:p>
          <a:p>
            <a:pPr marL="0" indent="0">
              <a:buNone/>
            </a:pPr>
            <a:endParaRPr lang="en-US" sz="2000" dirty="0"/>
          </a:p>
          <a:p>
            <a:pPr marL="0" indent="0" algn="ctr">
              <a:buNone/>
            </a:pPr>
            <a:r>
              <a:rPr lang="en-US" sz="2000" dirty="0" smtClean="0"/>
              <a:t>=      [(</a:t>
            </a:r>
            <a:r>
              <a:rPr lang="en-US" sz="2000" dirty="0"/>
              <a:t>rL – rr) × </a:t>
            </a:r>
            <a:r>
              <a:rPr lang="en-US" sz="2000" dirty="0" smtClean="0"/>
              <a:t>Loans]  +  [(</a:t>
            </a:r>
            <a:r>
              <a:rPr lang="en-US" sz="2000" dirty="0"/>
              <a:t>rr – rD) × </a:t>
            </a:r>
            <a:r>
              <a:rPr lang="en-US" sz="2000" dirty="0" smtClean="0"/>
              <a:t>Deposits]</a:t>
            </a:r>
          </a:p>
          <a:p>
            <a:pPr marL="0" indent="0" algn="ctr">
              <a:buNone/>
            </a:pPr>
            <a:endParaRPr lang="en-US" sz="2000"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8743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Distribution of FISIM by sector</a:t>
            </a:r>
            <a:endParaRPr lang="en-US" dirty="0"/>
          </a:p>
        </p:txBody>
      </p:sp>
      <p:sp>
        <p:nvSpPr>
          <p:cNvPr id="3" name="Content Placeholder 2"/>
          <p:cNvSpPr>
            <a:spLocks noGrp="1"/>
          </p:cNvSpPr>
          <p:nvPr>
            <p:ph idx="1"/>
          </p:nvPr>
        </p:nvSpPr>
        <p:spPr>
          <a:xfrm>
            <a:off x="457200" y="1752600"/>
            <a:ext cx="8229600" cy="4378325"/>
          </a:xfrm>
        </p:spPr>
        <p:txBody>
          <a:bodyPr/>
          <a:lstStyle/>
          <a:p>
            <a:r>
              <a:rPr lang="en-US" sz="2000" dirty="0"/>
              <a:t>Once total FISIM is estimated, purchases of services by each sector must be calculated, based on the amount of loans and deposits of each sector. </a:t>
            </a:r>
          </a:p>
          <a:p>
            <a:r>
              <a:rPr lang="en-US" sz="2000" dirty="0"/>
              <a:t>The distribution can change GDP and intermediate costs of </a:t>
            </a:r>
            <a:r>
              <a:rPr lang="en-US" sz="2000" dirty="0" smtClean="0"/>
              <a:t>sectors. </a:t>
            </a:r>
            <a:endParaRPr lang="en-US" sz="2000" dirty="0"/>
          </a:p>
          <a:p>
            <a:pPr lvl="1"/>
            <a:r>
              <a:rPr lang="en-US" sz="1600" dirty="0"/>
              <a:t>For example, an interest payment by a corporation to a bank is an intermediate cost to the corporation, but payments for implicit services by nonresidents are final purchases that increase GDP.</a:t>
            </a:r>
          </a:p>
          <a:p>
            <a:r>
              <a:rPr lang="en-US" sz="2000" dirty="0"/>
              <a:t>Data on the distribution of loans and deposits by sector are available from the IMF monetary and financial statistics</a:t>
            </a:r>
            <a:r>
              <a:rPr lang="en-US" dirty="0" smtClean="0"/>
              <a:t>.</a:t>
            </a:r>
          </a:p>
          <a:p>
            <a:pPr lvl="1"/>
            <a:r>
              <a:rPr lang="en-US" sz="1600" dirty="0" smtClean="0"/>
              <a:t>Separate data for Islamic banks and windows are not yet available in monetary statistics -  recommend creating Islamic bank peer group</a:t>
            </a:r>
          </a:p>
          <a:p>
            <a:pPr lvl="1"/>
            <a:r>
              <a:rPr lang="en-US" sz="1600" dirty="0" smtClean="0"/>
              <a:t>PSIFI covers financing by ISIN, but not sector; No data on funding side</a:t>
            </a:r>
          </a:p>
          <a:p>
            <a:pPr lvl="1"/>
            <a:r>
              <a:rPr lang="en-US" sz="1600" dirty="0" smtClean="0"/>
              <a:t>Or compile the data on national basis</a:t>
            </a:r>
          </a:p>
          <a:p>
            <a:r>
              <a:rPr lang="en-US" sz="1800" dirty="0"/>
              <a:t>There is no direct information </a:t>
            </a:r>
            <a:r>
              <a:rPr lang="en-US" sz="1800" dirty="0" smtClean="0"/>
              <a:t>about </a:t>
            </a:r>
            <a:r>
              <a:rPr lang="en-US" sz="1800" dirty="0"/>
              <a:t>the reference rate (</a:t>
            </a:r>
            <a:r>
              <a:rPr lang="en-US" sz="1800" dirty="0" smtClean="0"/>
              <a:t>rr), </a:t>
            </a:r>
            <a:r>
              <a:rPr lang="en-US" sz="1800" dirty="0"/>
              <a:t>and thus an economy-wide rate </a:t>
            </a:r>
            <a:r>
              <a:rPr lang="en-US" sz="1800" dirty="0" smtClean="0"/>
              <a:t>should be </a:t>
            </a:r>
            <a:r>
              <a:rPr lang="en-US" sz="1800" dirty="0"/>
              <a:t>applied. </a:t>
            </a:r>
            <a:r>
              <a:rPr lang="en-US" sz="1800" dirty="0" smtClean="0"/>
              <a:t>The </a:t>
            </a:r>
            <a:r>
              <a:rPr lang="en-US" sz="1800" dirty="0"/>
              <a:t>midpoint between the average </a:t>
            </a:r>
            <a:r>
              <a:rPr lang="en-US" sz="1800" dirty="0" smtClean="0"/>
              <a:t>rates </a:t>
            </a:r>
            <a:r>
              <a:rPr lang="en-US" sz="1800" dirty="0"/>
              <a:t>of return on </a:t>
            </a:r>
            <a:r>
              <a:rPr lang="en-US" sz="1800" dirty="0" smtClean="0"/>
              <a:t>financing </a:t>
            </a:r>
            <a:r>
              <a:rPr lang="en-US" sz="1800" dirty="0"/>
              <a:t>and </a:t>
            </a:r>
            <a:r>
              <a:rPr lang="en-US" sz="1800" dirty="0" smtClean="0"/>
              <a:t>funding </a:t>
            </a:r>
            <a:r>
              <a:rPr lang="en-US" sz="1800" dirty="0"/>
              <a:t>might be </a:t>
            </a:r>
            <a:r>
              <a:rPr lang="en-US" sz="1800" dirty="0" smtClean="0"/>
              <a:t>used.</a:t>
            </a:r>
            <a:endParaRPr lang="en-US" sz="1800" dirty="0"/>
          </a:p>
          <a:p>
            <a:pPr marL="0" indent="0">
              <a:buNone/>
            </a:pPr>
            <a:endParaRPr lang="en-US" sz="1600" dirty="0"/>
          </a:p>
        </p:txBody>
      </p:sp>
      <p:sp>
        <p:nvSpPr>
          <p:cNvPr id="4" name="Slide Number Placeholder 3"/>
          <p:cNvSpPr>
            <a:spLocks noGrp="1"/>
          </p:cNvSpPr>
          <p:nvPr>
            <p:ph type="sldNum" sz="quarter" idx="10"/>
          </p:nvPr>
        </p:nvSpPr>
        <p:spPr>
          <a:xfrm>
            <a:off x="6934200" y="6248400"/>
            <a:ext cx="1905000" cy="457200"/>
          </a:xfrm>
        </p:spPr>
        <p:txBody>
          <a:bodyPr/>
          <a:lstStyle/>
          <a:p>
            <a:pPr>
              <a:defRPr/>
            </a:pPr>
            <a:r>
              <a:rPr lang="en-US" dirty="0" smtClean="0"/>
              <a:t>The </a:t>
            </a:r>
            <a:endParaRPr lang="en-US" dirty="0"/>
          </a:p>
        </p:txBody>
      </p:sp>
    </p:spTree>
    <p:extLst>
      <p:ext uri="{BB962C8B-B14F-4D97-AF65-F5344CB8AC3E}">
        <p14:creationId xmlns:p14="http://schemas.microsoft.com/office/powerpoint/2010/main" val="146015678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padacci">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13041897</TotalTime>
  <Pages>11</Pages>
  <Words>1571</Words>
  <Application>Microsoft Office PowerPoint</Application>
  <PresentationFormat>On-screen Show (4:3)</PresentationFormat>
  <Paragraphs>127</Paragraphs>
  <Slides>15</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Monotype Sorts</vt:lpstr>
      <vt:lpstr>Tahoma</vt:lpstr>
      <vt:lpstr>Times New Roman</vt:lpstr>
      <vt:lpstr>Wingdings</vt:lpstr>
      <vt:lpstr>Custom Design</vt:lpstr>
      <vt:lpstr>Papadacci</vt:lpstr>
      <vt:lpstr>1_Custom Design</vt:lpstr>
      <vt:lpstr>ISWGNA Task Force on Islamic Banking </vt:lpstr>
      <vt:lpstr>Services offered by banks</vt:lpstr>
      <vt:lpstr>FISIM </vt:lpstr>
      <vt:lpstr>FISIM</vt:lpstr>
      <vt:lpstr>FISIM</vt:lpstr>
      <vt:lpstr>Bank production on lending side</vt:lpstr>
      <vt:lpstr>Bank production on deposit side</vt:lpstr>
      <vt:lpstr>Total FISIM and its distribution</vt:lpstr>
      <vt:lpstr>Distribution of FISIM by sector</vt:lpstr>
      <vt:lpstr>Formula for Islamic banks</vt:lpstr>
      <vt:lpstr>FISIM Calculations for Islamic Banks</vt:lpstr>
      <vt:lpstr>Broad Approach detail</vt:lpstr>
      <vt:lpstr>Instrument-by-instrument approach </vt:lpstr>
      <vt:lpstr>Applying the instrument-by-instrument approach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Bank and the Financial Sector</dc:title>
  <dc:subject>Philapelphia Club</dc:subject>
  <dc:creator>JLF</dc:creator>
  <cp:lastModifiedBy>russell krueger</cp:lastModifiedBy>
  <cp:revision>529</cp:revision>
  <cp:lastPrinted>2000-10-07T19:54:52Z</cp:lastPrinted>
  <dcterms:created xsi:type="dcterms:W3CDTF">1998-05-08T06:51:56Z</dcterms:created>
  <dcterms:modified xsi:type="dcterms:W3CDTF">2017-10-22T21:38:02Z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-1422563948</vt:i4>
  </property>
  <property fmtid="{D5CDD505-2E9C-101B-9397-08002B2CF9AE}" pid="3" name="_NewReviewCycle">
    <vt:lpwstr/>
  </property>
  <property fmtid="{D5CDD505-2E9C-101B-9397-08002B2CF9AE}" pid="4" name="_EmailSubject">
    <vt:lpwstr>Advanced MFS Course: lecture and case study assignments.</vt:lpwstr>
  </property>
  <property fmtid="{D5CDD505-2E9C-101B-9397-08002B2CF9AE}" pid="5" name="_AuthorEmail">
    <vt:lpwstr>AHarutyunyan@imf.org</vt:lpwstr>
  </property>
  <property fmtid="{D5CDD505-2E9C-101B-9397-08002B2CF9AE}" pid="6" name="_AuthorEmailDisplayName">
    <vt:lpwstr>Harutyunyan, Artak</vt:lpwstr>
  </property>
  <property fmtid="{D5CDD505-2E9C-101B-9397-08002B2CF9AE}" pid="7" name="_PreviousAdHocReviewCycleID">
    <vt:i4>-1431196587</vt:i4>
  </property>
</Properties>
</file>