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9" r:id="rId1"/>
    <p:sldMasterId id="2147483673" r:id="rId2"/>
    <p:sldMasterId id="2147483686" r:id="rId3"/>
  </p:sldMasterIdLst>
  <p:notesMasterIdLst>
    <p:notesMasterId r:id="rId20"/>
  </p:notesMasterIdLst>
  <p:handoutMasterIdLst>
    <p:handoutMasterId r:id="rId21"/>
  </p:handoutMasterIdLst>
  <p:sldIdLst>
    <p:sldId id="256" r:id="rId4"/>
    <p:sldId id="342" r:id="rId5"/>
    <p:sldId id="346" r:id="rId6"/>
    <p:sldId id="344" r:id="rId7"/>
    <p:sldId id="362" r:id="rId8"/>
    <p:sldId id="351" r:id="rId9"/>
    <p:sldId id="352" r:id="rId10"/>
    <p:sldId id="356" r:id="rId11"/>
    <p:sldId id="354" r:id="rId12"/>
    <p:sldId id="353" r:id="rId13"/>
    <p:sldId id="357" r:id="rId14"/>
    <p:sldId id="358" r:id="rId15"/>
    <p:sldId id="359" r:id="rId16"/>
    <p:sldId id="360" r:id="rId17"/>
    <p:sldId id="350" r:id="rId18"/>
    <p:sldId id="361" r:id="rId19"/>
  </p:sldIdLst>
  <p:sldSz cx="9144000" cy="6858000" type="screen4x3"/>
  <p:notesSz cx="7099300" cy="9398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1pPr>
    <a:lvl2pPr marL="457200"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2pPr>
    <a:lvl3pPr marL="914400"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3pPr>
    <a:lvl4pPr marL="1371600"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4pPr>
    <a:lvl5pPr marL="1828800"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0">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209"/>
    <a:srgbClr val="F39FD1"/>
    <a:srgbClr val="F35B1B"/>
    <a:srgbClr val="BC3700"/>
    <a:srgbClr val="3366CC"/>
    <a:srgbClr val="002BB4"/>
    <a:srgbClr val="0F41EE"/>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85500" autoAdjust="0"/>
  </p:normalViewPr>
  <p:slideViewPr>
    <p:cSldViewPr>
      <p:cViewPr varScale="1">
        <p:scale>
          <a:sx n="63" d="100"/>
          <a:sy n="63" d="100"/>
        </p:scale>
        <p:origin x="162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22"/>
    </p:cViewPr>
  </p:sorterViewPr>
  <p:notesViewPr>
    <p:cSldViewPr>
      <p:cViewPr>
        <p:scale>
          <a:sx n="75" d="100"/>
          <a:sy n="75" d="100"/>
        </p:scale>
        <p:origin x="-2118" y="648"/>
      </p:cViewPr>
      <p:guideLst>
        <p:guide orient="horz" pos="2960"/>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228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47738" y="4464050"/>
            <a:ext cx="5203825" cy="4227513"/>
          </a:xfrm>
          <a:prstGeom prst="rect">
            <a:avLst/>
          </a:prstGeom>
          <a:noFill/>
          <a:ln w="12700">
            <a:noFill/>
            <a:miter lim="800000"/>
            <a:headEnd/>
            <a:tailEnd/>
          </a:ln>
          <a:effectLst/>
        </p:spPr>
        <p:txBody>
          <a:bodyPr vert="horz" wrap="square" lIns="93103" tIns="45734" rIns="93103" bIns="45734"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3" name="Rectangle 3"/>
          <p:cNvSpPr>
            <a:spLocks noGrp="1" noRot="1" noChangeAspect="1" noChangeArrowheads="1" noTextEdit="1"/>
          </p:cNvSpPr>
          <p:nvPr>
            <p:ph type="sldImg" idx="2"/>
          </p:nvPr>
        </p:nvSpPr>
        <p:spPr bwMode="auto">
          <a:xfrm>
            <a:off x="1208088" y="706438"/>
            <a:ext cx="4695825" cy="3521075"/>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6615113" y="8991600"/>
            <a:ext cx="411162" cy="312738"/>
          </a:xfrm>
          <a:prstGeom prst="rect">
            <a:avLst/>
          </a:prstGeom>
          <a:noFill/>
          <a:ln w="12700">
            <a:noFill/>
            <a:miter lim="800000"/>
            <a:headEnd/>
            <a:tailEnd/>
          </a:ln>
          <a:effectLst/>
        </p:spPr>
        <p:txBody>
          <a:bodyPr wrap="none" lIns="93103" tIns="45734" rIns="93103" bIns="45734" anchor="ctr">
            <a:spAutoFit/>
          </a:bodyPr>
          <a:lstStyle/>
          <a:p>
            <a:pPr algn="r" defTabSz="941388">
              <a:spcBef>
                <a:spcPct val="0"/>
              </a:spcBef>
              <a:buClrTx/>
              <a:buFontTx/>
              <a:buNone/>
              <a:defRPr/>
            </a:pPr>
            <a:fld id="{5746C9D3-9835-4222-9996-0FB3F461B31C}" type="slidenum">
              <a:rPr lang="en-US" sz="1400">
                <a:cs typeface="+mn-cs"/>
              </a:rPr>
              <a:pPr algn="r" defTabSz="941388">
                <a:spcBef>
                  <a:spcPct val="0"/>
                </a:spcBef>
                <a:buClrTx/>
                <a:buFontTx/>
                <a:buNone/>
                <a:defRPr/>
              </a:pPr>
              <a:t>‹#›</a:t>
            </a:fld>
            <a:endParaRPr lang="en-US" sz="1400">
              <a:cs typeface="+mn-cs"/>
            </a:endParaRPr>
          </a:p>
        </p:txBody>
      </p:sp>
    </p:spTree>
    <p:extLst>
      <p:ext uri="{BB962C8B-B14F-4D97-AF65-F5344CB8AC3E}">
        <p14:creationId xmlns:p14="http://schemas.microsoft.com/office/powerpoint/2010/main" val="40640602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47738" y="2851150"/>
            <a:ext cx="5046662" cy="5840413"/>
          </a:xfrm>
          <a:noFill/>
          <a:ln w="9525"/>
        </p:spPr>
        <p:txBody>
          <a:bodyPr/>
          <a:lstStyle/>
          <a:p>
            <a:pPr eaLnBrk="1" hangingPunct="1">
              <a:buFontTx/>
              <a:buChar char="•"/>
            </a:pPr>
            <a:r>
              <a:rPr lang="en-US" dirty="0" smtClean="0"/>
              <a:t> </a:t>
            </a:r>
            <a:endParaRPr lang="en-US" sz="1800" dirty="0" smtClean="0"/>
          </a:p>
        </p:txBody>
      </p:sp>
      <p:sp>
        <p:nvSpPr>
          <p:cNvPr id="36867" name="Rectangle 3"/>
          <p:cNvSpPr>
            <a:spLocks noGrp="1" noRot="1" noChangeAspect="1" noChangeArrowheads="1" noTextEdit="1"/>
          </p:cNvSpPr>
          <p:nvPr>
            <p:ph type="sldImg"/>
          </p:nvPr>
        </p:nvSpPr>
        <p:spPr>
          <a:xfrm>
            <a:off x="2138363" y="714375"/>
            <a:ext cx="2428875" cy="1820863"/>
          </a:xfrm>
          <a:ln cap="flat"/>
        </p:spPr>
      </p:sp>
    </p:spTree>
    <p:extLst>
      <p:ext uri="{BB962C8B-B14F-4D97-AF65-F5344CB8AC3E}">
        <p14:creationId xmlns:p14="http://schemas.microsoft.com/office/powerpoint/2010/main" val="495007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w="9525"/>
        </p:spPr>
        <p:txBody>
          <a:bodyPr/>
          <a:lstStyle/>
          <a:p>
            <a:pPr eaLnBrk="1" hangingPunct="1">
              <a:buFontTx/>
              <a:buChar char="•"/>
            </a:pPr>
            <a:r>
              <a:rPr lang="en-US" dirty="0" smtClean="0"/>
              <a:t> </a:t>
            </a:r>
            <a:endParaRPr lang="en-US" sz="1800" dirty="0" smtClean="0"/>
          </a:p>
        </p:txBody>
      </p:sp>
      <p:sp>
        <p:nvSpPr>
          <p:cNvPr id="3789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045288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dirty="0" smtClean="0">
              <a:solidFill>
                <a:srgbClr val="FF0000"/>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effectLst/>
              </a:rPr>
              <a:t>Derived from Table 4.5 of 2011 Compilation Guide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effectLst/>
              </a:rPr>
              <a:t>*</a:t>
            </a:r>
            <a:r>
              <a:rPr lang="en-US" sz="1200" i="1" dirty="0" smtClean="0">
                <a:effectLst/>
              </a:rPr>
              <a:t> </a:t>
            </a:r>
            <a:r>
              <a:rPr lang="en-US" sz="1200" b="1" i="1" dirty="0" smtClean="0">
                <a:effectLst/>
              </a:rPr>
              <a:t> </a:t>
            </a:r>
            <a:r>
              <a:rPr lang="en-US" sz="1200" b="0" i="0" dirty="0" smtClean="0">
                <a:effectLst/>
              </a:rPr>
              <a:t>FSI</a:t>
            </a:r>
            <a:r>
              <a:rPr lang="en-US" sz="1200" b="0" i="0" baseline="0" dirty="0" smtClean="0">
                <a:effectLst/>
              </a:rPr>
              <a:t> Compilation Guide ¶4.33 says provisions for interest accrual on nonperforming assets should not be included in loan loss provisions as they are within net interest income. </a:t>
            </a:r>
            <a:endParaRPr lang="en-US" sz="1200" b="1" i="1"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effectLst/>
              </a:rPr>
              <a:t>Line 6a – Analogous to interest distributions to depositors in conventional banks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effectLst/>
              </a:rPr>
              <a:t>Line 6b – Analogous to net interest income of conventional banks (Line 2 of Table 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effectLst/>
              </a:rPr>
              <a:t>Line 7 – Bank share in restricted investment income</a:t>
            </a:r>
            <a:r>
              <a:rPr lang="en-US" sz="1200" i="0" baseline="0" dirty="0" smtClean="0">
                <a:effectLst/>
              </a:rPr>
              <a:t> is calculated in separate accounts similar to those for investment funds. Per </a:t>
            </a:r>
            <a:r>
              <a:rPr lang="en-US" sz="1200" b="0" i="0" dirty="0" smtClean="0">
                <a:effectLst/>
              </a:rPr>
              <a:t>Table 4.5 of </a:t>
            </a:r>
            <a:r>
              <a:rPr lang="en-US" sz="1200" b="0" i="1" dirty="0" smtClean="0">
                <a:effectLst/>
              </a:rPr>
              <a:t>2011 Compilation Guide</a:t>
            </a:r>
            <a:r>
              <a:rPr lang="en-US" sz="1200" b="0" i="0" dirty="0" smtClean="0">
                <a:effectLst/>
              </a:rPr>
              <a:t>, only the net income is reflected</a:t>
            </a:r>
            <a:r>
              <a:rPr lang="en-US" sz="1200" b="0" i="0" baseline="0" dirty="0" smtClean="0">
                <a:effectLst/>
              </a:rPr>
              <a:t> on the bank income statement. </a:t>
            </a:r>
            <a:endParaRPr lang="en-US" dirty="0" smtClean="0"/>
          </a:p>
          <a:p>
            <a:endParaRPr lang="en-US" dirty="0"/>
          </a:p>
        </p:txBody>
      </p:sp>
      <p:sp>
        <p:nvSpPr>
          <p:cNvPr id="4" name="Slide Number Placeholder 3"/>
          <p:cNvSpPr>
            <a:spLocks noGrp="1"/>
          </p:cNvSpPr>
          <p:nvPr>
            <p:ph type="sldNum" sz="quarter" idx="10"/>
          </p:nvPr>
        </p:nvSpPr>
        <p:spPr>
          <a:xfrm>
            <a:off x="3994434" y="8843123"/>
            <a:ext cx="3057183" cy="465977"/>
          </a:xfrm>
          <a:prstGeom prst="rect">
            <a:avLst/>
          </a:prstGeom>
        </p:spPr>
        <p:txBody>
          <a:bodyPr/>
          <a:lstStyle/>
          <a:p>
            <a:fld id="{D4C1A508-F2DC-4351-9ADD-12D880446909}" type="slidenum">
              <a:rPr lang="en-US" smtClean="0"/>
              <a:t>2</a:t>
            </a:fld>
            <a:endParaRPr lang="en-US"/>
          </a:p>
        </p:txBody>
      </p:sp>
    </p:spTree>
    <p:extLst>
      <p:ext uri="{BB962C8B-B14F-4D97-AF65-F5344CB8AC3E}">
        <p14:creationId xmlns:p14="http://schemas.microsoft.com/office/powerpoint/2010/main" val="1899562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Arial" charset="0"/>
              </a:rPr>
              <a:t>Sundararajan (2006) calculated that Islamic banks raise over 60 percent of their funds through PSIAs. More recent information based on a 2013 survey found that PSIA type deposits had slipped below 50 percent of funds because of greater use of sales-based fixed profit deposits. (IFSB 2015). The IFSB recently introduced compilation of Prudential and Structural Indicators for Islamic Financial Institutions (PSIFIs) that can provide country-by-country information on funding by PSIA accounts </a:t>
            </a:r>
            <a:endParaRPr lang="en-US" dirty="0"/>
          </a:p>
        </p:txBody>
      </p:sp>
    </p:spTree>
    <p:extLst>
      <p:ext uri="{BB962C8B-B14F-4D97-AF65-F5344CB8AC3E}">
        <p14:creationId xmlns:p14="http://schemas.microsoft.com/office/powerpoint/2010/main" val="2515221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43726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87396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42778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32774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CA0D4D5-BD3D-4983-A0AB-66159C964872}" type="datetime4">
              <a:rPr lang="en-US"/>
              <a:pPr>
                <a:defRPr/>
              </a:pPr>
              <a:t>October 22,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664D6855-06E4-46C8-BA0C-A4A6741F9F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7E90843-B94D-415D-8B0C-5D0F82197EA7}" type="datetime4">
              <a:rPr lang="en-US"/>
              <a:pPr>
                <a:defRPr/>
              </a:pPr>
              <a:t>October 22,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F62B4359-9D4A-453C-A097-7552B611FB7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A3A4226-5CE5-42A8-8C85-4581D19642C9}" type="datetime4">
              <a:rPr lang="en-US"/>
              <a:pPr>
                <a:defRPr/>
              </a:pPr>
              <a:t>October 22,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574AC182-2306-4E02-97EE-C3C5037FB0D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79203" name="Rectangle 3"/>
          <p:cNvSpPr>
            <a:spLocks noGrp="1" noChangeArrowheads="1"/>
          </p:cNvSpPr>
          <p:nvPr>
            <p:ph type="ctrTitle"/>
          </p:nvPr>
        </p:nvSpPr>
        <p:spPr>
          <a:xfrm>
            <a:off x="762000" y="1371600"/>
            <a:ext cx="7696200" cy="2057400"/>
          </a:xfrm>
        </p:spPr>
        <p:txBody>
          <a:bodyPr/>
          <a:lstStyle>
            <a:lvl1pPr>
              <a:defRPr sz="5400"/>
            </a:lvl1pPr>
          </a:lstStyle>
          <a:p>
            <a:r>
              <a:rPr lang="en-US" smtClean="0"/>
              <a:t>Click to edit Master title style</a:t>
            </a:r>
            <a:endParaRPr lang="en-US"/>
          </a:p>
        </p:txBody>
      </p:sp>
      <p:sp>
        <p:nvSpPr>
          <p:cNvPr id="179204"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dirty="0" smtClean="0"/>
              <a:t>Click to edit Master subtitle style</a:t>
            </a:r>
            <a:endParaRPr lang="en-US" dirty="0"/>
          </a:p>
        </p:txBody>
      </p:sp>
      <p:sp>
        <p:nvSpPr>
          <p:cNvPr id="4" name="Rectangle 7"/>
          <p:cNvSpPr>
            <a:spLocks noGrp="1" noChangeArrowheads="1"/>
          </p:cNvSpPr>
          <p:nvPr>
            <p:ph type="sldNum" sz="quarter" idx="10"/>
          </p:nvPr>
        </p:nvSpPr>
        <p:spPr>
          <a:xfrm>
            <a:off x="6553200" y="6248400"/>
            <a:ext cx="2133600" cy="457200"/>
          </a:xfrm>
        </p:spPr>
        <p:txBody>
          <a:bodyPr/>
          <a:lstStyle>
            <a:lvl1pPr>
              <a:buFont typeface="Monotype Sorts" pitchFamily="2" charset="2"/>
              <a:buNone/>
              <a:defRPr b="1"/>
            </a:lvl1pPr>
          </a:lstStyle>
          <a:p>
            <a:pPr>
              <a:defRPr/>
            </a:pPr>
            <a:fld id="{54C9C965-BB5A-4F0B-9BC5-84E4DFBC0ED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C6ED3F6-65F8-4B0B-A892-FBBA9EC0E137}" type="datetime4">
              <a:rPr lang="en-US"/>
              <a:pPr>
                <a:defRPr/>
              </a:pPr>
              <a:t>October 22, 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5" name="Rectangle 6"/>
          <p:cNvSpPr>
            <a:spLocks noGrp="1" noChangeArrowheads="1"/>
          </p:cNvSpPr>
          <p:nvPr>
            <p:ph type="sldNum" sz="quarter" idx="12"/>
          </p:nvPr>
        </p:nvSpPr>
        <p:spPr>
          <a:ln/>
        </p:spPr>
        <p:txBody>
          <a:bodyPr/>
          <a:lstStyle>
            <a:lvl1pPr>
              <a:defRPr/>
            </a:lvl1pPr>
          </a:lstStyle>
          <a:p>
            <a:pPr>
              <a:defRPr/>
            </a:pPr>
            <a:fld id="{85D0C39B-AE74-4871-9E1C-B604CD08BFE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200">
                <a:latin typeface="Tahoma" pitchFamily="34" charset="0"/>
                <a:ea typeface="Tahoma" pitchFamily="34" charset="0"/>
                <a:cs typeface="Tahoma" pitchFamily="34" charset="0"/>
              </a:defRPr>
            </a:lvl1pPr>
            <a:lvl2pPr>
              <a:defRPr sz="2000">
                <a:latin typeface="Tahoma" pitchFamily="34" charset="0"/>
                <a:ea typeface="Tahoma" pitchFamily="34" charset="0"/>
                <a:cs typeface="Tahoma" pitchFamily="34" charset="0"/>
              </a:defRPr>
            </a:lvl2pPr>
            <a:lvl3pPr>
              <a:defRPr sz="2000">
                <a:latin typeface="Tahoma" pitchFamily="34" charset="0"/>
                <a:ea typeface="Tahoma" pitchFamily="34" charset="0"/>
                <a:cs typeface="Tahoma" pitchFamily="34" charset="0"/>
              </a:defRPr>
            </a:lvl3pPr>
            <a:lvl4pPr>
              <a:defRPr sz="2000">
                <a:latin typeface="Tahoma" pitchFamily="34" charset="0"/>
                <a:ea typeface="Tahoma" pitchFamily="34" charset="0"/>
                <a:cs typeface="Tahoma" pitchFamily="34" charset="0"/>
              </a:defRPr>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p:txBody>
          <a:bodyPr/>
          <a:lstStyle>
            <a:lvl1pPr>
              <a:buNone/>
              <a:defRPr/>
            </a:lvl1pPr>
          </a:lstStyle>
          <a:p>
            <a:pPr>
              <a:defRPr/>
            </a:pP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C986075-9996-482A-A850-F5714EDEB645}" type="datetime4">
              <a:rPr lang="en-US"/>
              <a:pPr>
                <a:defRPr/>
              </a:pPr>
              <a:t>October 22,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759CB040-CAE1-4D79-87A4-3316D90F2BF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398A9E2-AE3B-4570-AD2F-F308703E80BD}" type="datetime4">
              <a:rPr lang="en-US"/>
              <a:pPr>
                <a:defRPr/>
              </a:pPr>
              <a:t>October 22,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8537DCF3-F057-459F-9934-918235CB8ECC}"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5F23E72C-F46D-4FF0-9F3C-957E24010790}" type="datetime4">
              <a:rPr lang="en-US"/>
              <a:pPr>
                <a:defRPr/>
              </a:pPr>
              <a:t>October 22, 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9" name="Rectangle 6"/>
          <p:cNvSpPr>
            <a:spLocks noGrp="1" noChangeArrowheads="1"/>
          </p:cNvSpPr>
          <p:nvPr>
            <p:ph type="sldNum" sz="quarter" idx="12"/>
          </p:nvPr>
        </p:nvSpPr>
        <p:spPr>
          <a:ln/>
        </p:spPr>
        <p:txBody>
          <a:bodyPr/>
          <a:lstStyle>
            <a:lvl1pPr>
              <a:defRPr/>
            </a:lvl1pPr>
          </a:lstStyle>
          <a:p>
            <a:pPr>
              <a:defRPr/>
            </a:pPr>
            <a:fld id="{1082BA72-6C27-48A6-A0B4-70EAFBCA6213}"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F34484AC-EE64-42B1-9501-132B4CAA3843}" type="datetime4">
              <a:rPr lang="en-US"/>
              <a:pPr>
                <a:defRPr/>
              </a:pPr>
              <a:t>October 22, 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5" name="Rectangle 6"/>
          <p:cNvSpPr>
            <a:spLocks noGrp="1" noChangeArrowheads="1"/>
          </p:cNvSpPr>
          <p:nvPr>
            <p:ph type="sldNum" sz="quarter" idx="12"/>
          </p:nvPr>
        </p:nvSpPr>
        <p:spPr>
          <a:ln/>
        </p:spPr>
        <p:txBody>
          <a:bodyPr/>
          <a:lstStyle>
            <a:lvl1pPr>
              <a:defRPr/>
            </a:lvl1pPr>
          </a:lstStyle>
          <a:p>
            <a:pPr>
              <a:defRPr/>
            </a:pPr>
            <a:fld id="{1FC1B671-1FB7-4A50-8C3D-1CCCCC58F10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4646399-8E0C-4EB5-BDDA-ED63EF0E128B}" type="datetime4">
              <a:rPr lang="en-US"/>
              <a:pPr>
                <a:defRPr/>
              </a:pPr>
              <a:t>October 22, 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4" name="Rectangle 6"/>
          <p:cNvSpPr>
            <a:spLocks noGrp="1" noChangeArrowheads="1"/>
          </p:cNvSpPr>
          <p:nvPr>
            <p:ph type="sldNum" sz="quarter" idx="12"/>
          </p:nvPr>
        </p:nvSpPr>
        <p:spPr>
          <a:ln/>
        </p:spPr>
        <p:txBody>
          <a:bodyPr/>
          <a:lstStyle>
            <a:lvl1pPr>
              <a:defRPr/>
            </a:lvl1pPr>
          </a:lstStyle>
          <a:p>
            <a:pPr>
              <a:defRPr/>
            </a:pPr>
            <a:fld id="{5E26E2B0-5DC9-4BFF-87E2-240AFBA1E9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AA69118-7FF4-4504-842D-691FA4CFA9A5}" type="datetime4">
              <a:rPr lang="en-US"/>
              <a:pPr>
                <a:defRPr/>
              </a:pPr>
              <a:t>October 22,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453DD942-481A-44B7-A963-BA0A24B8C0E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D8B550-E37F-4238-A156-3E4EFC2C2C00}" type="datetime4">
              <a:rPr lang="en-US"/>
              <a:pPr>
                <a:defRPr/>
              </a:pPr>
              <a:t>October 22,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12F0AB47-0266-493B-8D6D-022D3E8AFB70}"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FA6DB30-FFA2-476C-9273-5FFA0BF26CC2}" type="datetime4">
              <a:rPr lang="en-US"/>
              <a:pPr>
                <a:defRPr/>
              </a:pPr>
              <a:t>October 22,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F3306B57-2DC7-41A8-A12E-179DEC56FDA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2590113-765C-45B7-B370-4FEF155CF069}" type="datetime4">
              <a:rPr lang="en-US"/>
              <a:pPr>
                <a:defRPr/>
              </a:pPr>
              <a:t>October 22,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FFDB7B26-AAA1-4EB2-8EBA-B33F89D2FCA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9613DED-6697-4FD8-88FD-652AD68D78D4}" type="datetime4">
              <a:rPr lang="en-US"/>
              <a:pPr>
                <a:defRPr/>
              </a:pPr>
              <a:t>October 22,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A8112E07-05F1-4791-926F-E90D087F0B52}"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768C887-5420-4B0C-B78F-3CF3E2AEB88C}" type="datetime4">
              <a:rPr lang="en-US"/>
              <a:pPr>
                <a:defRPr/>
              </a:pPr>
              <a:t>October 22,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27F7DEBE-D609-4B19-AF74-CF8D664F2658}"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AEE780-78B6-4031-BB93-4EA151ED1187}" type="datetime4">
              <a:rPr lang="en-US"/>
              <a:pPr>
                <a:defRPr/>
              </a:pPr>
              <a:t>October 22,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394C10F1-6DE8-46A4-999C-C986986F2108}"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0AE3637-4166-45F2-B366-CFF6871BE12C}" type="datetime4">
              <a:rPr lang="en-US"/>
              <a:pPr>
                <a:defRPr/>
              </a:pPr>
              <a:t>October 22,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ECB0BCE5-16FB-4AFA-BEF2-CA58C92FAF35}"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9FCD643-7FA0-48F3-BEE0-506922BB10B0}" type="datetime4">
              <a:rPr lang="en-US"/>
              <a:pPr>
                <a:defRPr/>
              </a:pPr>
              <a:t>October 22, 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ITP - 2009</a:t>
            </a:r>
          </a:p>
        </p:txBody>
      </p:sp>
      <p:sp>
        <p:nvSpPr>
          <p:cNvPr id="7" name="Slide Number Placeholder 5"/>
          <p:cNvSpPr>
            <a:spLocks noGrp="1"/>
          </p:cNvSpPr>
          <p:nvPr>
            <p:ph type="sldNum" sz="quarter" idx="12"/>
          </p:nvPr>
        </p:nvSpPr>
        <p:spPr/>
        <p:txBody>
          <a:bodyPr/>
          <a:lstStyle>
            <a:lvl1pPr>
              <a:defRPr/>
            </a:lvl1pPr>
          </a:lstStyle>
          <a:p>
            <a:pPr>
              <a:defRPr/>
            </a:pPr>
            <a:fld id="{B7B96865-E9A0-413A-88C4-7F12CD5E20BD}"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A96C200-518E-48F3-992A-777842072101}" type="datetime4">
              <a:rPr lang="en-US"/>
              <a:pPr>
                <a:defRPr/>
              </a:pPr>
              <a:t>October 22, 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ITP - 2009</a:t>
            </a:r>
          </a:p>
        </p:txBody>
      </p:sp>
      <p:sp>
        <p:nvSpPr>
          <p:cNvPr id="9" name="Slide Number Placeholder 5"/>
          <p:cNvSpPr>
            <a:spLocks noGrp="1"/>
          </p:cNvSpPr>
          <p:nvPr>
            <p:ph type="sldNum" sz="quarter" idx="12"/>
          </p:nvPr>
        </p:nvSpPr>
        <p:spPr/>
        <p:txBody>
          <a:bodyPr/>
          <a:lstStyle>
            <a:lvl1pPr>
              <a:defRPr/>
            </a:lvl1pPr>
          </a:lstStyle>
          <a:p>
            <a:pPr>
              <a:defRPr/>
            </a:pPr>
            <a:fld id="{88A1ED94-43EF-4C0A-8DD7-C7056F070B70}"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ECAD25-01B8-451C-8133-34BF066AEE82}" type="datetime4">
              <a:rPr lang="en-US"/>
              <a:pPr>
                <a:defRPr/>
              </a:pPr>
              <a:t>October 22, 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ITP - 2009</a:t>
            </a:r>
          </a:p>
        </p:txBody>
      </p:sp>
      <p:sp>
        <p:nvSpPr>
          <p:cNvPr id="5" name="Slide Number Placeholder 5"/>
          <p:cNvSpPr>
            <a:spLocks noGrp="1"/>
          </p:cNvSpPr>
          <p:nvPr>
            <p:ph type="sldNum" sz="quarter" idx="12"/>
          </p:nvPr>
        </p:nvSpPr>
        <p:spPr/>
        <p:txBody>
          <a:bodyPr/>
          <a:lstStyle>
            <a:lvl1pPr>
              <a:defRPr/>
            </a:lvl1pPr>
          </a:lstStyle>
          <a:p>
            <a:pPr>
              <a:defRPr/>
            </a:pPr>
            <a:fld id="{403D0175-C43A-483B-94A1-4782782E9AA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CCE9388-044A-4B49-9456-502BAA3C43A2}" type="datetime4">
              <a:rPr lang="en-US"/>
              <a:pPr>
                <a:defRPr/>
              </a:pPr>
              <a:t>October 22,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E08FAF34-F94A-4D31-AF71-137366366468}"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D2ED59-A039-4E68-872D-26A30233FE1D}" type="datetime4">
              <a:rPr lang="en-US"/>
              <a:pPr>
                <a:defRPr/>
              </a:pPr>
              <a:t>October 22, 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ITP - 2009</a:t>
            </a:r>
          </a:p>
        </p:txBody>
      </p:sp>
      <p:sp>
        <p:nvSpPr>
          <p:cNvPr id="4" name="Slide Number Placeholder 5"/>
          <p:cNvSpPr>
            <a:spLocks noGrp="1"/>
          </p:cNvSpPr>
          <p:nvPr>
            <p:ph type="sldNum" sz="quarter" idx="12"/>
          </p:nvPr>
        </p:nvSpPr>
        <p:spPr/>
        <p:txBody>
          <a:bodyPr/>
          <a:lstStyle>
            <a:lvl1pPr>
              <a:defRPr/>
            </a:lvl1pPr>
          </a:lstStyle>
          <a:p>
            <a:pPr>
              <a:defRPr/>
            </a:pPr>
            <a:fld id="{FF912391-986D-427B-9195-C9D0CF4C9D4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8E5FC8-88A9-40AE-9667-36E2A53AD027}" type="datetime4">
              <a:rPr lang="en-US"/>
              <a:pPr>
                <a:defRPr/>
              </a:pPr>
              <a:t>October 22, 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ITP - 2009</a:t>
            </a:r>
          </a:p>
        </p:txBody>
      </p:sp>
      <p:sp>
        <p:nvSpPr>
          <p:cNvPr id="7" name="Slide Number Placeholder 5"/>
          <p:cNvSpPr>
            <a:spLocks noGrp="1"/>
          </p:cNvSpPr>
          <p:nvPr>
            <p:ph type="sldNum" sz="quarter" idx="12"/>
          </p:nvPr>
        </p:nvSpPr>
        <p:spPr/>
        <p:txBody>
          <a:bodyPr/>
          <a:lstStyle>
            <a:lvl1pPr>
              <a:defRPr/>
            </a:lvl1pPr>
          </a:lstStyle>
          <a:p>
            <a:pPr>
              <a:defRPr/>
            </a:pPr>
            <a:fld id="{E8D9B18F-F9D4-4B25-BE7D-AFC71D22FE8D}"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82DF2CC-561C-4E5A-BB25-41A97F06FFCF}" type="datetime4">
              <a:rPr lang="en-US"/>
              <a:pPr>
                <a:defRPr/>
              </a:pPr>
              <a:t>October 22, 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ITP - 2009</a:t>
            </a:r>
          </a:p>
        </p:txBody>
      </p:sp>
      <p:sp>
        <p:nvSpPr>
          <p:cNvPr id="7" name="Slide Number Placeholder 5"/>
          <p:cNvSpPr>
            <a:spLocks noGrp="1"/>
          </p:cNvSpPr>
          <p:nvPr>
            <p:ph type="sldNum" sz="quarter" idx="12"/>
          </p:nvPr>
        </p:nvSpPr>
        <p:spPr/>
        <p:txBody>
          <a:bodyPr/>
          <a:lstStyle>
            <a:lvl1pPr>
              <a:defRPr/>
            </a:lvl1pPr>
          </a:lstStyle>
          <a:p>
            <a:pPr>
              <a:defRPr/>
            </a:pPr>
            <a:fld id="{60B1864C-69E2-498A-82CB-958C0418FB63}"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952C52-8265-4BB2-9BB1-E84DA2702404}" type="datetime4">
              <a:rPr lang="en-US"/>
              <a:pPr>
                <a:defRPr/>
              </a:pPr>
              <a:t>October 22,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3EE17206-9BE9-427C-9602-14BD47F65E06}"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587667-CEA4-4172-821E-1AD2C820A4D2}" type="datetime4">
              <a:rPr lang="en-US"/>
              <a:pPr>
                <a:defRPr/>
              </a:pPr>
              <a:t>October 22,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4AEE381F-57F3-451D-9295-A9C8C0C91ED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70FA8FA-E539-4FB4-8355-8A7A9513E0CF}" type="datetime4">
              <a:rPr lang="en-US"/>
              <a:pPr>
                <a:defRPr/>
              </a:pPr>
              <a:t>October 22,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9625EEDD-6A19-4E19-8344-B130F1DE99C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5620EFDC-7277-406A-93A6-61CB7B55A58A}" type="datetime4">
              <a:rPr lang="en-US"/>
              <a:pPr>
                <a:defRPr/>
              </a:pPr>
              <a:t>October 22, 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9" name="Rectangle 6"/>
          <p:cNvSpPr>
            <a:spLocks noGrp="1" noChangeArrowheads="1"/>
          </p:cNvSpPr>
          <p:nvPr>
            <p:ph type="sldNum" sz="quarter" idx="12"/>
          </p:nvPr>
        </p:nvSpPr>
        <p:spPr>
          <a:ln/>
        </p:spPr>
        <p:txBody>
          <a:bodyPr/>
          <a:lstStyle>
            <a:lvl1pPr>
              <a:defRPr/>
            </a:lvl1pPr>
          </a:lstStyle>
          <a:p>
            <a:pPr>
              <a:defRPr/>
            </a:pPr>
            <a:fld id="{F5BF7852-FAC1-42EF-AB71-C822A7473FD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7C48525B-E924-45C4-8131-93DD39A96620}" type="datetime4">
              <a:rPr lang="en-US"/>
              <a:pPr>
                <a:defRPr/>
              </a:pPr>
              <a:t>October 22, 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5" name="Rectangle 6"/>
          <p:cNvSpPr>
            <a:spLocks noGrp="1" noChangeArrowheads="1"/>
          </p:cNvSpPr>
          <p:nvPr>
            <p:ph type="sldNum" sz="quarter" idx="12"/>
          </p:nvPr>
        </p:nvSpPr>
        <p:spPr>
          <a:ln/>
        </p:spPr>
        <p:txBody>
          <a:bodyPr/>
          <a:lstStyle>
            <a:lvl1pPr>
              <a:defRPr/>
            </a:lvl1pPr>
          </a:lstStyle>
          <a:p>
            <a:pPr>
              <a:defRPr/>
            </a:pPr>
            <a:fld id="{D3AE31B5-E298-4460-8202-DF2A9A91FE9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9179712-32BD-4293-BFAD-DEE12A743AF3}" type="datetime4">
              <a:rPr lang="en-US"/>
              <a:pPr>
                <a:defRPr/>
              </a:pPr>
              <a:t>October 22, 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4" name="Rectangle 6"/>
          <p:cNvSpPr>
            <a:spLocks noGrp="1" noChangeArrowheads="1"/>
          </p:cNvSpPr>
          <p:nvPr>
            <p:ph type="sldNum" sz="quarter" idx="12"/>
          </p:nvPr>
        </p:nvSpPr>
        <p:spPr>
          <a:ln/>
        </p:spPr>
        <p:txBody>
          <a:bodyPr/>
          <a:lstStyle>
            <a:lvl1pPr>
              <a:defRPr/>
            </a:lvl1pPr>
          </a:lstStyle>
          <a:p>
            <a:pPr>
              <a:defRPr/>
            </a:pPr>
            <a:fld id="{55C83575-942D-4DCD-92A0-849952D04EB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431744A-2C37-46A7-A485-A33D95447E77}" type="datetime4">
              <a:rPr lang="en-US"/>
              <a:pPr>
                <a:defRPr/>
              </a:pPr>
              <a:t>October 22,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80D4EE23-41FF-4B4F-938C-B9C8C998BC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3BB5909-6048-47C9-9BF8-7D2F7E78AD57}" type="datetime4">
              <a:rPr lang="en-US"/>
              <a:pPr>
                <a:defRPr/>
              </a:pPr>
              <a:t>October 22,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E581E72C-C257-4846-9DAF-09E7B31180D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600200"/>
            <a:ext cx="73152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400">
                <a:latin typeface="+mn-lt"/>
                <a:cs typeface="+mn-cs"/>
              </a:defRPr>
            </a:lvl1pPr>
          </a:lstStyle>
          <a:p>
            <a:pPr>
              <a:defRPr/>
            </a:pPr>
            <a:fld id="{463281D6-A1CD-41AD-ACA7-8B703F33831A}" type="datetime4">
              <a:rPr lang="en-US"/>
              <a:pPr>
                <a:defRPr/>
              </a:pPr>
              <a:t>October 22, 2017</a:t>
            </a:fld>
            <a:endParaRPr lang="en-US"/>
          </a:p>
        </p:txBody>
      </p:sp>
      <p:sp>
        <p:nvSpPr>
          <p:cNvPr id="522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FontTx/>
              <a:buNone/>
              <a:defRPr sz="1400">
                <a:latin typeface="+mn-lt"/>
                <a:cs typeface="+mn-cs"/>
              </a:defRPr>
            </a:lvl1pPr>
          </a:lstStyle>
          <a:p>
            <a:pPr>
              <a:defRPr/>
            </a:pPr>
            <a:r>
              <a:rPr lang="en-US"/>
              <a:t>ITP - 2009</a:t>
            </a:r>
          </a:p>
        </p:txBody>
      </p:sp>
      <p:sp>
        <p:nvSpPr>
          <p:cNvPr id="522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400">
                <a:latin typeface="+mn-lt"/>
                <a:cs typeface="+mn-cs"/>
              </a:defRPr>
            </a:lvl1pPr>
          </a:lstStyle>
          <a:p>
            <a:pPr>
              <a:defRPr/>
            </a:pPr>
            <a:fld id="{3DDF4C60-D977-4C09-B0A6-7090A61F84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hf hdr="0" ftr="0" dt="0"/>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Times New Roman" pitchFamily="18" charset="0"/>
          <a:cs typeface="Arial" charset="0"/>
        </a:defRPr>
      </a:lvl2pPr>
      <a:lvl3pPr algn="ctr" rtl="0" eaLnBrk="0" fontAlgn="base" hangingPunct="0">
        <a:spcBef>
          <a:spcPct val="0"/>
        </a:spcBef>
        <a:spcAft>
          <a:spcPct val="0"/>
        </a:spcAft>
        <a:defRPr sz="2400" b="1">
          <a:solidFill>
            <a:schemeClr val="tx2"/>
          </a:solidFill>
          <a:latin typeface="Times New Roman" pitchFamily="18" charset="0"/>
          <a:cs typeface="Arial" charset="0"/>
        </a:defRPr>
      </a:lvl3pPr>
      <a:lvl4pPr algn="ctr" rtl="0" eaLnBrk="0" fontAlgn="base" hangingPunct="0">
        <a:spcBef>
          <a:spcPct val="0"/>
        </a:spcBef>
        <a:spcAft>
          <a:spcPct val="0"/>
        </a:spcAft>
        <a:defRPr sz="2400" b="1">
          <a:solidFill>
            <a:schemeClr val="tx2"/>
          </a:solidFill>
          <a:latin typeface="Times New Roman" pitchFamily="18" charset="0"/>
          <a:cs typeface="Arial" charset="0"/>
        </a:defRPr>
      </a:lvl4pPr>
      <a:lvl5pPr algn="ctr" rtl="0" eaLnBrk="0" fontAlgn="base" hangingPunct="0">
        <a:spcBef>
          <a:spcPct val="0"/>
        </a:spcBef>
        <a:spcAft>
          <a:spcPct val="0"/>
        </a:spcAft>
        <a:defRPr sz="2400" b="1">
          <a:solidFill>
            <a:schemeClr val="tx2"/>
          </a:solidFill>
          <a:latin typeface="Times New Roman" pitchFamily="18" charset="0"/>
          <a:cs typeface="Arial" charset="0"/>
        </a:defRPr>
      </a:lvl5pPr>
      <a:lvl6pPr marL="457200" algn="ctr" rtl="0" fontAlgn="base">
        <a:spcBef>
          <a:spcPct val="0"/>
        </a:spcBef>
        <a:spcAft>
          <a:spcPct val="0"/>
        </a:spcAft>
        <a:defRPr sz="2400" b="1">
          <a:solidFill>
            <a:schemeClr val="tx2"/>
          </a:solidFill>
          <a:latin typeface="Times New Roman" pitchFamily="18" charset="0"/>
          <a:cs typeface="Arial" charset="0"/>
        </a:defRPr>
      </a:lvl6pPr>
      <a:lvl7pPr marL="914400" algn="ctr" rtl="0" fontAlgn="base">
        <a:spcBef>
          <a:spcPct val="0"/>
        </a:spcBef>
        <a:spcAft>
          <a:spcPct val="0"/>
        </a:spcAft>
        <a:defRPr sz="2400" b="1">
          <a:solidFill>
            <a:schemeClr val="tx2"/>
          </a:solidFill>
          <a:latin typeface="Times New Roman" pitchFamily="18" charset="0"/>
          <a:cs typeface="Arial" charset="0"/>
        </a:defRPr>
      </a:lvl7pPr>
      <a:lvl8pPr marL="1371600" algn="ctr" rtl="0" fontAlgn="base">
        <a:spcBef>
          <a:spcPct val="0"/>
        </a:spcBef>
        <a:spcAft>
          <a:spcPct val="0"/>
        </a:spcAft>
        <a:defRPr sz="2400" b="1">
          <a:solidFill>
            <a:schemeClr val="tx2"/>
          </a:solidFill>
          <a:latin typeface="Times New Roman" pitchFamily="18" charset="0"/>
          <a:cs typeface="Arial" charset="0"/>
        </a:defRPr>
      </a:lvl8pPr>
      <a:lvl9pPr marL="1828800" algn="ctr" rtl="0" fontAlgn="base">
        <a:spcBef>
          <a:spcPct val="0"/>
        </a:spcBef>
        <a:spcAft>
          <a:spcPct val="0"/>
        </a:spcAft>
        <a:defRPr sz="2400" b="1">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SzPct val="110000"/>
        <a:buFont typeface="Wingdings" pitchFamily="2" charset="2"/>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SzPct val="65000"/>
        <a:buFont typeface="Wingdings" pitchFamily="2" charset="2"/>
        <a:buChar char="q"/>
        <a:defRPr sz="20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8180"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cs typeface="+mn-cs"/>
              </a:defRPr>
            </a:lvl1pPr>
          </a:lstStyle>
          <a:p>
            <a:pPr>
              <a:defRPr/>
            </a:pPr>
            <a:fld id="{D910EEAB-F0A1-4874-9A05-D92FD9F44B36}" type="datetime4">
              <a:rPr lang="en-US"/>
              <a:pPr>
                <a:defRPr/>
              </a:pPr>
              <a:t>October 22, 2017</a:t>
            </a:fld>
            <a:endParaRPr lang="en-US"/>
          </a:p>
        </p:txBody>
      </p:sp>
      <p:sp>
        <p:nvSpPr>
          <p:cNvPr id="17818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cs typeface="+mn-cs"/>
              </a:defRPr>
            </a:lvl1pPr>
          </a:lstStyle>
          <a:p>
            <a:pPr>
              <a:defRPr/>
            </a:pPr>
            <a:r>
              <a:rPr lang="en-US"/>
              <a:t>ITP - 2009</a:t>
            </a:r>
          </a:p>
        </p:txBody>
      </p:sp>
      <p:sp>
        <p:nvSpPr>
          <p:cNvPr id="178182"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cs typeface="+mn-cs"/>
              </a:defRPr>
            </a:lvl1pPr>
          </a:lstStyle>
          <a:p>
            <a:pPr>
              <a:defRPr/>
            </a:pPr>
            <a:fld id="{62B106BC-DB8D-41C0-9500-2E04692FF29F}" type="slidenum">
              <a:rPr lang="en-US"/>
              <a:pPr>
                <a:defRPr/>
              </a:pPr>
              <a:t>‹#›</a:t>
            </a:fld>
            <a:endParaRPr lang="en-US"/>
          </a:p>
        </p:txBody>
      </p:sp>
      <p:grpSp>
        <p:nvGrpSpPr>
          <p:cNvPr id="2055" name="Group 7"/>
          <p:cNvGrpSpPr>
            <a:grpSpLocks/>
          </p:cNvGrpSpPr>
          <p:nvPr/>
        </p:nvGrpSpPr>
        <p:grpSpPr bwMode="auto">
          <a:xfrm>
            <a:off x="279400" y="152400"/>
            <a:ext cx="8686800" cy="1600200"/>
            <a:chOff x="176" y="96"/>
            <a:chExt cx="5472" cy="1008"/>
          </a:xfrm>
        </p:grpSpPr>
        <p:sp>
          <p:nvSpPr>
            <p:cNvPr id="178184"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a:defRPr/>
              </a:pPr>
              <a:endParaRPr lang="en-US">
                <a:cs typeface="+mn-cs"/>
              </a:endParaRPr>
            </a:p>
          </p:txBody>
        </p:sp>
        <p:sp>
          <p:nvSpPr>
            <p:cNvPr id="17818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a:defRPr/>
              </a:pPr>
              <a:endParaRPr lang="en-US" sz="2400">
                <a:latin typeface="Times New Roman" pitchFamily="18" charset="0"/>
                <a:cs typeface="+mn-cs"/>
              </a:endParaRPr>
            </a:p>
          </p:txBody>
        </p:sp>
        <p:sp>
          <p:nvSpPr>
            <p:cNvPr id="17818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n-US" sz="2400">
                <a:latin typeface="Times New Roman" pitchFamily="18" charset="0"/>
                <a:cs typeface="+mn-cs"/>
              </a:endParaRPr>
            </a:p>
          </p:txBody>
        </p:sp>
        <p:sp>
          <p:nvSpPr>
            <p:cNvPr id="17818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a:defRPr/>
              </a:pPr>
              <a:endParaRPr lang="en-US" sz="2400">
                <a:latin typeface="Times New Roman" pitchFamily="18" charset="0"/>
                <a:cs typeface="+mn-cs"/>
              </a:endParaRPr>
            </a:p>
          </p:txBody>
        </p:sp>
        <p:sp>
          <p:nvSpPr>
            <p:cNvPr id="17818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n-US" sz="2400">
                <a:latin typeface="Times New Roman" pitchFamily="18" charset="0"/>
                <a:cs typeface="+mn-cs"/>
              </a:endParaRPr>
            </a:p>
          </p:txBody>
        </p:sp>
      </p:grpSp>
    </p:spTree>
  </p:cSld>
  <p:clrMap bg1="lt1" tx1="dk1" bg2="lt2" tx2="dk2" accent1="accent1" accent2="accent2" accent3="accent3" accent4="accent4" accent5="accent5" accent6="accent6" hlink="hlink" folHlink="folHlink"/>
  <p:sldLayoutIdLst>
    <p:sldLayoutId id="2147483922" r:id="rId1"/>
    <p:sldLayoutId id="2147483901" r:id="rId2"/>
    <p:sldLayoutId id="2147483923"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cs typeface="Arial" charset="0"/>
        </a:defRPr>
      </a:lvl2pPr>
      <a:lvl3pPr algn="l" rtl="0" eaLnBrk="0" fontAlgn="base" hangingPunct="0">
        <a:spcBef>
          <a:spcPct val="0"/>
        </a:spcBef>
        <a:spcAft>
          <a:spcPct val="0"/>
        </a:spcAft>
        <a:defRPr sz="4400">
          <a:solidFill>
            <a:schemeClr val="tx2"/>
          </a:solidFill>
          <a:latin typeface="Times New Roman" pitchFamily="18" charset="0"/>
          <a:cs typeface="Arial" charset="0"/>
        </a:defRPr>
      </a:lvl3pPr>
      <a:lvl4pPr algn="l" rtl="0" eaLnBrk="0" fontAlgn="base" hangingPunct="0">
        <a:spcBef>
          <a:spcPct val="0"/>
        </a:spcBef>
        <a:spcAft>
          <a:spcPct val="0"/>
        </a:spcAft>
        <a:defRPr sz="4400">
          <a:solidFill>
            <a:schemeClr val="tx2"/>
          </a:solidFill>
          <a:latin typeface="Times New Roman" pitchFamily="18" charset="0"/>
          <a:cs typeface="Arial" charset="0"/>
        </a:defRPr>
      </a:lvl4pPr>
      <a:lvl5pPr algn="l" rtl="0" eaLnBrk="0" fontAlgn="base" hangingPunct="0">
        <a:spcBef>
          <a:spcPct val="0"/>
        </a:spcBef>
        <a:spcAft>
          <a:spcPct val="0"/>
        </a:spcAft>
        <a:defRPr sz="4400">
          <a:solidFill>
            <a:schemeClr val="tx2"/>
          </a:solidFill>
          <a:latin typeface="Times New Roman" pitchFamily="18" charset="0"/>
          <a:cs typeface="Arial" charset="0"/>
        </a:defRPr>
      </a:lvl5pPr>
      <a:lvl6pPr marL="457200" algn="l" rtl="0" eaLnBrk="1" fontAlgn="base" hangingPunct="1">
        <a:spcBef>
          <a:spcPct val="0"/>
        </a:spcBef>
        <a:spcAft>
          <a:spcPct val="0"/>
        </a:spcAft>
        <a:defRPr sz="4400">
          <a:solidFill>
            <a:schemeClr val="tx2"/>
          </a:solidFill>
          <a:latin typeface="Times New Roman" pitchFamily="18" charset="0"/>
          <a:cs typeface="Arial" charset="0"/>
        </a:defRPr>
      </a:lvl6pPr>
      <a:lvl7pPr marL="914400" algn="l" rtl="0" eaLnBrk="1" fontAlgn="base" hangingPunct="1">
        <a:spcBef>
          <a:spcPct val="0"/>
        </a:spcBef>
        <a:spcAft>
          <a:spcPct val="0"/>
        </a:spcAft>
        <a:defRPr sz="4400">
          <a:solidFill>
            <a:schemeClr val="tx2"/>
          </a:solidFill>
          <a:latin typeface="Times New Roman" pitchFamily="18" charset="0"/>
          <a:cs typeface="Arial" charset="0"/>
        </a:defRPr>
      </a:lvl7pPr>
      <a:lvl8pPr marL="1371600" algn="l" rtl="0" eaLnBrk="1" fontAlgn="base" hangingPunct="1">
        <a:spcBef>
          <a:spcPct val="0"/>
        </a:spcBef>
        <a:spcAft>
          <a:spcPct val="0"/>
        </a:spcAft>
        <a:defRPr sz="4400">
          <a:solidFill>
            <a:schemeClr val="tx2"/>
          </a:solidFill>
          <a:latin typeface="Times New Roman" pitchFamily="18" charset="0"/>
          <a:cs typeface="Arial" charset="0"/>
        </a:defRPr>
      </a:lvl8pPr>
      <a:lvl9pPr marL="1828800" algn="l" rtl="0" eaLnBrk="1" fontAlgn="base" hangingPunct="1">
        <a:spcBef>
          <a:spcPct val="0"/>
        </a:spcBef>
        <a:spcAft>
          <a:spcPct val="0"/>
        </a:spcAft>
        <a:defRPr sz="4400">
          <a:solidFill>
            <a:schemeClr val="tx2"/>
          </a:solidFill>
          <a:latin typeface="Times New Roman" pitchFamily="18" charset="0"/>
          <a:cs typeface="Arial"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cs typeface="+mn-cs"/>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cs typeface="+mn-cs"/>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cs typeface="+mn-cs"/>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5pPr>
      <a:lvl6pPr marL="27543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6pPr>
      <a:lvl7pPr marL="32115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7pPr>
      <a:lvl8pPr marL="36687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8pPr>
      <a:lvl9pPr marL="41259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mn-cs"/>
              </a:defRPr>
            </a:lvl1pPr>
          </a:lstStyle>
          <a:p>
            <a:pPr>
              <a:defRPr/>
            </a:pPr>
            <a:fld id="{E96C8D02-4AA0-4773-AF9A-F4BB57A69B7D}" type="datetime4">
              <a:rPr lang="en-US"/>
              <a:pPr>
                <a:defRPr/>
              </a:pPr>
              <a:t>October 22, 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mn-cs"/>
              </a:defRPr>
            </a:lvl1pPr>
          </a:lstStyle>
          <a:p>
            <a:pPr>
              <a:defRPr/>
            </a:pPr>
            <a:r>
              <a:rPr lang="en-US"/>
              <a:t>ITP - 2009</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mn-cs"/>
              </a:defRPr>
            </a:lvl1pPr>
          </a:lstStyle>
          <a:p>
            <a:pPr>
              <a:defRPr/>
            </a:pPr>
            <a:fld id="{C3769452-7844-4083-869E-DD4C08B9842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9"/>
          <p:cNvSpPr>
            <a:spLocks noGrp="1" noChangeArrowheads="1"/>
          </p:cNvSpPr>
          <p:nvPr>
            <p:ph type="ctrTitle"/>
          </p:nvPr>
        </p:nvSpPr>
        <p:spPr>
          <a:xfrm>
            <a:off x="762000" y="914400"/>
            <a:ext cx="7696200" cy="762000"/>
          </a:xfrm>
          <a:noFill/>
        </p:spPr>
        <p:txBody>
          <a:bodyPr/>
          <a:lstStyle/>
          <a:p>
            <a:pPr algn="ctr" eaLnBrk="1" hangingPunct="1"/>
            <a:r>
              <a:rPr lang="en-US" sz="2400" dirty="0">
                <a:latin typeface="Tahoma" pitchFamily="34" charset="0"/>
                <a:cs typeface="Tahoma" pitchFamily="34" charset="0"/>
              </a:rPr>
              <a:t>ISWGNA Task Force on Islamic Banking</a:t>
            </a:r>
            <a:br>
              <a:rPr lang="en-US" sz="2400" dirty="0">
                <a:latin typeface="Tahoma" pitchFamily="34" charset="0"/>
                <a:cs typeface="Tahoma" pitchFamily="34" charset="0"/>
              </a:rPr>
            </a:br>
            <a:endParaRPr lang="en-US" sz="2400" dirty="0" smtClean="0">
              <a:latin typeface="Tahoma" pitchFamily="34" charset="0"/>
              <a:cs typeface="Tahoma" pitchFamily="34" charset="0"/>
            </a:endParaRPr>
          </a:p>
        </p:txBody>
      </p:sp>
      <p:sp>
        <p:nvSpPr>
          <p:cNvPr id="6147" name="Rectangle 10"/>
          <p:cNvSpPr>
            <a:spLocks noGrp="1" noChangeArrowheads="1"/>
          </p:cNvSpPr>
          <p:nvPr>
            <p:ph type="subTitle" idx="1"/>
          </p:nvPr>
        </p:nvSpPr>
        <p:spPr>
          <a:xfrm>
            <a:off x="685800" y="1981200"/>
            <a:ext cx="7924800" cy="4419600"/>
          </a:xfrm>
          <a:noFill/>
        </p:spPr>
        <p:txBody>
          <a:bodyPr/>
          <a:lstStyle/>
          <a:p>
            <a:pPr algn="ctr" eaLnBrk="1" hangingPunct="1"/>
            <a:endParaRPr lang="en-US" dirty="0" smtClean="0">
              <a:latin typeface="Tahoma" pitchFamily="34" charset="0"/>
              <a:cs typeface="Tahoma" pitchFamily="34" charset="0"/>
            </a:endParaRPr>
          </a:p>
          <a:p>
            <a:pPr algn="ctr" eaLnBrk="1" hangingPunct="1"/>
            <a:r>
              <a:rPr lang="en-US" dirty="0" smtClean="0">
                <a:latin typeface="Tahoma" pitchFamily="34" charset="0"/>
                <a:cs typeface="Tahoma" pitchFamily="34" charset="0"/>
              </a:rPr>
              <a:t>Classification of property income associated with Islamic financial services</a:t>
            </a:r>
          </a:p>
          <a:p>
            <a:pPr algn="ctr" eaLnBrk="1" hangingPunct="1"/>
            <a:endParaRPr lang="en-US" dirty="0" smtClean="0">
              <a:latin typeface="Tahoma" pitchFamily="34" charset="0"/>
              <a:cs typeface="Tahoma" pitchFamily="34" charset="0"/>
            </a:endParaRPr>
          </a:p>
          <a:p>
            <a:pPr algn="ctr" eaLnBrk="1" hangingPunct="1"/>
            <a:r>
              <a:rPr lang="en-US" sz="2000" dirty="0" smtClean="0">
                <a:latin typeface="Tahoma" pitchFamily="34" charset="0"/>
                <a:cs typeface="Tahoma" pitchFamily="34" charset="0"/>
              </a:rPr>
              <a:t>Russell Krueger</a:t>
            </a:r>
            <a:endParaRPr lang="en-US" sz="2000" dirty="0">
              <a:latin typeface="Tahoma" pitchFamily="34" charset="0"/>
              <a:cs typeface="Tahoma" pitchFamily="34" charset="0"/>
            </a:endParaRPr>
          </a:p>
          <a:p>
            <a:pPr algn="ctr" eaLnBrk="1" hangingPunct="1"/>
            <a:endParaRPr lang="en-US" dirty="0">
              <a:latin typeface="Tahoma" pitchFamily="34" charset="0"/>
              <a:cs typeface="Tahoma" pitchFamily="34" charset="0"/>
            </a:endParaRPr>
          </a:p>
          <a:p>
            <a:pPr algn="ctr" eaLnBrk="1" hangingPunct="1"/>
            <a:r>
              <a:rPr lang="en-US" sz="2000" dirty="0" smtClean="0"/>
              <a:t>Economic </a:t>
            </a:r>
            <a:r>
              <a:rPr lang="en-US" sz="2000" dirty="0"/>
              <a:t>and Social Commission for Western Asia (</a:t>
            </a:r>
            <a:r>
              <a:rPr lang="en-US" sz="2000" dirty="0" smtClean="0"/>
              <a:t>ESCWA)</a:t>
            </a:r>
          </a:p>
          <a:p>
            <a:pPr algn="ctr" eaLnBrk="1" hangingPunct="1"/>
            <a:r>
              <a:rPr lang="en-US" sz="2000" dirty="0" smtClean="0"/>
              <a:t>Beirut</a:t>
            </a:r>
            <a:endParaRPr lang="en-US" dirty="0"/>
          </a:p>
          <a:p>
            <a:pPr algn="ctr" eaLnBrk="1" hangingPunct="1"/>
            <a:r>
              <a:rPr lang="en-US" sz="2000" dirty="0" smtClean="0"/>
              <a:t>October 24 – 26, 2017</a:t>
            </a:r>
          </a:p>
          <a:p>
            <a:pPr algn="ctr" eaLnBrk="1" hangingPunct="1"/>
            <a:endParaRPr lang="en-US" dirty="0" smtClean="0">
              <a:latin typeface="Tahoma" pitchFamily="34" charset="0"/>
              <a:cs typeface="Tahoma"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Property income for PSIA</a:t>
            </a:r>
            <a:endParaRPr lang="en-US" dirty="0"/>
          </a:p>
        </p:txBody>
      </p:sp>
      <p:sp>
        <p:nvSpPr>
          <p:cNvPr id="3" name="Content Placeholder 2"/>
          <p:cNvSpPr>
            <a:spLocks noGrp="1"/>
          </p:cNvSpPr>
          <p:nvPr>
            <p:ph idx="1"/>
          </p:nvPr>
        </p:nvSpPr>
        <p:spPr>
          <a:xfrm>
            <a:off x="457200" y="1676400"/>
            <a:ext cx="8229600" cy="4454525"/>
          </a:xfrm>
        </p:spPr>
        <p:txBody>
          <a:bodyPr/>
          <a:lstStyle/>
          <a:p>
            <a:r>
              <a:rPr lang="en-US" dirty="0" smtClean="0"/>
              <a:t>Musharakah</a:t>
            </a:r>
          </a:p>
          <a:p>
            <a:pPr lvl="1"/>
            <a:r>
              <a:rPr lang="en-US" dirty="0" smtClean="0"/>
              <a:t>Appears to be a true joint venture for which returns should be treated as investment gain or loss</a:t>
            </a:r>
          </a:p>
          <a:p>
            <a:pPr lvl="1"/>
            <a:r>
              <a:rPr lang="en-US" dirty="0" smtClean="0"/>
              <a:t>Separate data on Musharakah accounts are not usually available for statistical purposes → Statistical treatment likely to cover PSIA as a whole </a:t>
            </a:r>
          </a:p>
          <a:p>
            <a:r>
              <a:rPr lang="en-US" dirty="0" smtClean="0"/>
              <a:t>Mudarabah</a:t>
            </a:r>
          </a:p>
          <a:p>
            <a:pPr lvl="1"/>
            <a:r>
              <a:rPr lang="en-US" dirty="0" smtClean="0"/>
              <a:t>Actual returns are based on the specific instruments financed by the funds</a:t>
            </a:r>
          </a:p>
          <a:p>
            <a:pPr lvl="1"/>
            <a:r>
              <a:rPr lang="en-US" dirty="0" smtClean="0"/>
              <a:t>Often have effective characteristics of deposits</a:t>
            </a:r>
          </a:p>
          <a:p>
            <a:pPr lvl="2"/>
            <a:r>
              <a:rPr lang="en-US" dirty="0" smtClean="0"/>
              <a:t>Public considers them like deposits</a:t>
            </a:r>
          </a:p>
          <a:p>
            <a:pPr lvl="2"/>
            <a:r>
              <a:rPr lang="en-US" dirty="0" smtClean="0"/>
              <a:t>Often have returns equivalent to deposits</a:t>
            </a:r>
          </a:p>
          <a:p>
            <a:pPr lvl="2"/>
            <a:r>
              <a:rPr lang="en-US" dirty="0" smtClean="0"/>
              <a:t>Mechanisms exist to smooth returns to make them deposit-like</a:t>
            </a:r>
          </a:p>
          <a:p>
            <a:endParaRPr lang="en-US" dirty="0" smtClean="0"/>
          </a:p>
          <a:p>
            <a:pPr marL="0" indent="0">
              <a:buNone/>
            </a:pPr>
            <a:r>
              <a:rPr lang="en-US" dirty="0" smtClean="0"/>
              <a:t> </a:t>
            </a:r>
            <a:endParaRPr lang="en-US" dirty="0"/>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176372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PSIA distributions to IAH</a:t>
            </a:r>
            <a:endParaRPr lang="en-US" dirty="0"/>
          </a:p>
        </p:txBody>
      </p:sp>
      <p:sp>
        <p:nvSpPr>
          <p:cNvPr id="3" name="Content Placeholder 2"/>
          <p:cNvSpPr>
            <a:spLocks noGrp="1"/>
          </p:cNvSpPr>
          <p:nvPr>
            <p:ph idx="1"/>
          </p:nvPr>
        </p:nvSpPr>
        <p:spPr/>
        <p:txBody>
          <a:bodyPr/>
          <a:lstStyle/>
          <a:p>
            <a:r>
              <a:rPr lang="en-US" sz="2000" dirty="0" smtClean="0"/>
              <a:t>Rather than offer interest returns on deposits, PSIA provide “indicative rates of return” based on recent history that IAH might expect but which are not guaranteed; </a:t>
            </a:r>
            <a:r>
              <a:rPr lang="en-US" sz="2000" dirty="0"/>
              <a:t>legal/ethical requirements </a:t>
            </a:r>
            <a:r>
              <a:rPr lang="en-US" sz="2000" dirty="0" smtClean="0"/>
              <a:t>exist to </a:t>
            </a:r>
            <a:r>
              <a:rPr lang="en-US" sz="2000" dirty="0"/>
              <a:t>not misrepresent likely returns.</a:t>
            </a:r>
            <a:endParaRPr lang="en-US" sz="2000" dirty="0" smtClean="0"/>
          </a:p>
          <a:p>
            <a:pPr lvl="1"/>
            <a:r>
              <a:rPr lang="en-US" dirty="0" smtClean="0"/>
              <a:t>Usually close to deposit rates, but often with a slight premium due to additional risk</a:t>
            </a:r>
          </a:p>
          <a:p>
            <a:r>
              <a:rPr lang="en-US" sz="2000" dirty="0" smtClean="0"/>
              <a:t>Bank calculates the return to each IAH based on instruments used and length of time funds are used</a:t>
            </a:r>
          </a:p>
          <a:p>
            <a:pPr lvl="1"/>
            <a:r>
              <a:rPr lang="en-US" dirty="0" smtClean="0"/>
              <a:t>Returns could be more or less than indicative rate; capital not guaranteed.</a:t>
            </a:r>
          </a:p>
          <a:p>
            <a:r>
              <a:rPr lang="en-US" sz="2000" dirty="0" smtClean="0"/>
              <a:t>For competitive reasons, Islamic banks’ distributions need to be comparable to regular deposits</a:t>
            </a:r>
          </a:p>
          <a:p>
            <a:pPr lvl="1"/>
            <a:r>
              <a:rPr lang="en-US" dirty="0" smtClean="0"/>
              <a:t>Research has verified this is often the case</a:t>
            </a:r>
          </a:p>
          <a:p>
            <a:r>
              <a:rPr lang="en-US" sz="2000" dirty="0" smtClean="0"/>
              <a:t>Smoothing techniques are used to provide competitive returns</a:t>
            </a:r>
            <a:endParaRPr lang="en-US" sz="2000" dirty="0"/>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4083268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PSIA Smoothing Techniques</a:t>
            </a:r>
            <a:endParaRPr lang="en-US" dirty="0"/>
          </a:p>
        </p:txBody>
      </p:sp>
      <p:sp>
        <p:nvSpPr>
          <p:cNvPr id="3" name="Content Placeholder 2"/>
          <p:cNvSpPr>
            <a:spLocks noGrp="1"/>
          </p:cNvSpPr>
          <p:nvPr>
            <p:ph idx="1"/>
          </p:nvPr>
        </p:nvSpPr>
        <p:spPr>
          <a:xfrm>
            <a:off x="457200" y="1752600"/>
            <a:ext cx="8229600" cy="4378325"/>
          </a:xfrm>
        </p:spPr>
        <p:txBody>
          <a:bodyPr/>
          <a:lstStyle/>
          <a:p>
            <a:r>
              <a:rPr lang="en-US" sz="1800" i="1" dirty="0" smtClean="0"/>
              <a:t>Displaced </a:t>
            </a:r>
            <a:r>
              <a:rPr lang="en-US" sz="1800" i="1" dirty="0"/>
              <a:t>commercial </a:t>
            </a:r>
            <a:r>
              <a:rPr lang="en-US" sz="1800" i="1" dirty="0" smtClean="0"/>
              <a:t>risk</a:t>
            </a:r>
            <a:r>
              <a:rPr lang="en-US" sz="1800" i="1" dirty="0"/>
              <a:t> </a:t>
            </a:r>
            <a:r>
              <a:rPr lang="en-US" sz="1800" dirty="0" smtClean="0"/>
              <a:t>(</a:t>
            </a:r>
            <a:r>
              <a:rPr lang="en-US" sz="1800" i="1" dirty="0" smtClean="0"/>
              <a:t>DCR</a:t>
            </a:r>
            <a:r>
              <a:rPr lang="en-US" sz="1800" i="1" dirty="0"/>
              <a:t>)</a:t>
            </a:r>
            <a:r>
              <a:rPr lang="en-US" sz="1800" dirty="0"/>
              <a:t>. </a:t>
            </a:r>
            <a:r>
              <a:rPr lang="en-US" sz="1800" dirty="0" smtClean="0"/>
              <a:t>For </a:t>
            </a:r>
            <a:r>
              <a:rPr lang="en-US" sz="1800" dirty="0"/>
              <a:t>competitive reasons, IFI owners can forgo part of their own </a:t>
            </a:r>
            <a:r>
              <a:rPr lang="en-US" sz="1800" dirty="0" smtClean="0"/>
              <a:t>profit share in </a:t>
            </a:r>
            <a:r>
              <a:rPr lang="en-US" sz="1800" dirty="0"/>
              <a:t>order to smooth returns to IAH. </a:t>
            </a:r>
            <a:r>
              <a:rPr lang="en-US" sz="1800" dirty="0" smtClean="0"/>
              <a:t>This </a:t>
            </a:r>
            <a:r>
              <a:rPr lang="en-US" sz="1800" dirty="0"/>
              <a:t>can be </a:t>
            </a:r>
            <a:r>
              <a:rPr lang="en-US" sz="1800" dirty="0" smtClean="0"/>
              <a:t>directly </a:t>
            </a:r>
            <a:r>
              <a:rPr lang="en-US" sz="1800" dirty="0"/>
              <a:t>out of profits </a:t>
            </a:r>
            <a:r>
              <a:rPr lang="en-US" sz="1800" dirty="0" smtClean="0"/>
              <a:t>(empirically the </a:t>
            </a:r>
            <a:r>
              <a:rPr lang="en-US" sz="1800" dirty="0"/>
              <a:t>most common form of smoothing) or </a:t>
            </a:r>
            <a:r>
              <a:rPr lang="en-US" sz="1800" dirty="0" smtClean="0"/>
              <a:t>by creating special reserves for </a:t>
            </a:r>
            <a:r>
              <a:rPr lang="en-US" sz="1800" dirty="0"/>
              <a:t>smoothing purposes. </a:t>
            </a:r>
          </a:p>
          <a:p>
            <a:r>
              <a:rPr lang="en-US" sz="1800" i="1" dirty="0" smtClean="0"/>
              <a:t>Profit </a:t>
            </a:r>
            <a:r>
              <a:rPr lang="en-US" sz="1800" i="1" dirty="0"/>
              <a:t>Equalization Reserve </a:t>
            </a:r>
            <a:r>
              <a:rPr lang="en-US" sz="1800" dirty="0"/>
              <a:t>(PER) sets aside profits for distribution to IAH </a:t>
            </a:r>
            <a:r>
              <a:rPr lang="en-US" sz="1800" dirty="0" smtClean="0"/>
              <a:t>to </a:t>
            </a:r>
            <a:r>
              <a:rPr lang="en-US" sz="1800" dirty="0"/>
              <a:t>smooth the returns paid. Funds are set aside from </a:t>
            </a:r>
            <a:r>
              <a:rPr lang="en-US" sz="1800" dirty="0" smtClean="0"/>
              <a:t>profits </a:t>
            </a:r>
            <a:r>
              <a:rPr lang="en-US" sz="1800" dirty="0"/>
              <a:t>prior to calculating the bank’s share of profits and the distribution between IAH and shareholders. </a:t>
            </a:r>
            <a:r>
              <a:rPr lang="en-US" sz="1800" dirty="0" smtClean="0"/>
              <a:t>Shifts rewards between generations of IAH.</a:t>
            </a:r>
          </a:p>
          <a:p>
            <a:pPr lvl="1"/>
            <a:r>
              <a:rPr lang="en-US" sz="1600" dirty="0" smtClean="0"/>
              <a:t>Because PER </a:t>
            </a:r>
            <a:r>
              <a:rPr lang="en-US" sz="1600" dirty="0"/>
              <a:t>is </a:t>
            </a:r>
            <a:r>
              <a:rPr lang="en-US" sz="1600" i="1" dirty="0"/>
              <a:t>allocated before deducting the IFI share</a:t>
            </a:r>
            <a:r>
              <a:rPr lang="en-US" sz="1600" dirty="0"/>
              <a:t>, </a:t>
            </a:r>
            <a:r>
              <a:rPr lang="en-US" sz="1600" dirty="0" smtClean="0"/>
              <a:t>in </a:t>
            </a:r>
            <a:r>
              <a:rPr lang="en-US" sz="1600" dirty="0"/>
              <a:t>effect it has a superior </a:t>
            </a:r>
            <a:r>
              <a:rPr lang="en-US" sz="1600" dirty="0" smtClean="0"/>
              <a:t>status</a:t>
            </a:r>
          </a:p>
          <a:p>
            <a:pPr lvl="1"/>
            <a:r>
              <a:rPr lang="en-US" sz="1600" dirty="0"/>
              <a:t>Funds for the PER are allocated based on estimated monthly income, or by topping up a desired level of the reserve from annual earnings.</a:t>
            </a:r>
          </a:p>
          <a:p>
            <a:r>
              <a:rPr lang="en-US" sz="1800" i="1" dirty="0" smtClean="0"/>
              <a:t>Investment </a:t>
            </a:r>
            <a:r>
              <a:rPr lang="en-US" sz="1800" i="1" dirty="0"/>
              <a:t>Return Reserve (IRR)</a:t>
            </a:r>
            <a:r>
              <a:rPr lang="en-US" sz="1800" dirty="0"/>
              <a:t> is set up from the net income of IAH in order to avoid investment losses to IAH. Funding for the IRR is after deducting the IFI’s profit share, and thus </a:t>
            </a:r>
            <a:r>
              <a:rPr lang="en-US" sz="1800" dirty="0" smtClean="0"/>
              <a:t>is </a:t>
            </a:r>
            <a:r>
              <a:rPr lang="en-US" sz="1800" dirty="0"/>
              <a:t>solely owned by the PSIA. It is typically used to cover losses to IAH capital and not to smooth profits</a:t>
            </a:r>
            <a:r>
              <a:rPr lang="en-US" sz="1800" dirty="0" smtClean="0"/>
              <a:t>.</a:t>
            </a:r>
            <a:endParaRPr lang="en-US" sz="1800" dirty="0"/>
          </a:p>
          <a:p>
            <a:endParaRPr lang="en-US" dirty="0"/>
          </a:p>
        </p:txBody>
      </p:sp>
      <p:sp>
        <p:nvSpPr>
          <p:cNvPr id="4" name="Slide Number Placeholder 3"/>
          <p:cNvSpPr>
            <a:spLocks noGrp="1"/>
          </p:cNvSpPr>
          <p:nvPr>
            <p:ph type="sldNum" sz="quarter" idx="10"/>
          </p:nvPr>
        </p:nvSpPr>
        <p:spPr/>
        <p:txBody>
          <a:bodyPr/>
          <a:lstStyle/>
          <a:p>
            <a:pPr>
              <a:defRPr/>
            </a:pPr>
            <a:r>
              <a:rPr lang="en-US" dirty="0" smtClean="0"/>
              <a:t> </a:t>
            </a:r>
            <a:endParaRPr lang="en-US" dirty="0"/>
          </a:p>
        </p:txBody>
      </p:sp>
    </p:spTree>
    <p:extLst>
      <p:ext uri="{BB962C8B-B14F-4D97-AF65-F5344CB8AC3E}">
        <p14:creationId xmlns:p14="http://schemas.microsoft.com/office/powerpoint/2010/main" val="2037352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Economic flows of PSIA</a:t>
            </a:r>
            <a:endParaRPr lang="en-US" dirty="0"/>
          </a:p>
        </p:txBody>
      </p:sp>
      <p:sp>
        <p:nvSpPr>
          <p:cNvPr id="3" name="Content Placeholder 2"/>
          <p:cNvSpPr>
            <a:spLocks noGrp="1"/>
          </p:cNvSpPr>
          <p:nvPr>
            <p:ph idx="1"/>
          </p:nvPr>
        </p:nvSpPr>
        <p:spPr/>
        <p:txBody>
          <a:bodyPr/>
          <a:lstStyle/>
          <a:p>
            <a:r>
              <a:rPr lang="en-US" dirty="0" smtClean="0"/>
              <a:t>PER and IRR data </a:t>
            </a:r>
            <a:r>
              <a:rPr lang="en-US" dirty="0"/>
              <a:t>for statistical purposes </a:t>
            </a:r>
            <a:r>
              <a:rPr lang="en-US" dirty="0" smtClean="0"/>
              <a:t>are enumerated on the balance sheet</a:t>
            </a:r>
          </a:p>
          <a:p>
            <a:r>
              <a:rPr lang="en-US" dirty="0" smtClean="0"/>
              <a:t>Applying economic concepts to smoothed PSIA returns defines economic flows that parallel </a:t>
            </a:r>
            <a:r>
              <a:rPr lang="en-US" dirty="0"/>
              <a:t>treatment to interest within an expanded concept of returns on </a:t>
            </a:r>
            <a:r>
              <a:rPr lang="en-US" dirty="0" smtClean="0"/>
              <a:t>funding/deposits.</a:t>
            </a:r>
          </a:p>
          <a:p>
            <a:r>
              <a:rPr lang="en-US" dirty="0" smtClean="0"/>
              <a:t>Moreover</a:t>
            </a:r>
            <a:r>
              <a:rPr lang="en-US" dirty="0"/>
              <a:t>, the specific characteristics of certain Islamic financial instruments result in payments flows very similar to interest payments on deposits – for analytical and statistical purposes it is useful to treat these flows as similar to interest paid by conventional banks</a:t>
            </a:r>
            <a:r>
              <a:rPr lang="en-US" dirty="0" smtClean="0"/>
              <a:t>.</a:t>
            </a:r>
          </a:p>
          <a:p>
            <a:r>
              <a:rPr lang="en-US" i="1" dirty="0" smtClean="0"/>
              <a:t>Defines a new term </a:t>
            </a:r>
            <a:r>
              <a:rPr lang="en-US" i="1" dirty="0"/>
              <a:t>“interest and similar </a:t>
            </a:r>
            <a:r>
              <a:rPr lang="en-US" i="1" dirty="0" smtClean="0"/>
              <a:t>investment returns”</a:t>
            </a:r>
            <a:endParaRPr lang="en-US" i="1" dirty="0"/>
          </a:p>
          <a:p>
            <a:pPr lvl="1"/>
            <a:r>
              <a:rPr lang="en-US" sz="1800" dirty="0" smtClean="0"/>
              <a:t>No time value of money nor discounting of future returns is implied.</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026661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2"/>
          </a:xfrm>
        </p:spPr>
        <p:txBody>
          <a:bodyPr/>
          <a:lstStyle/>
          <a:p>
            <a:pPr algn="ctr"/>
            <a:r>
              <a:rPr lang="en-US" sz="2800" dirty="0" smtClean="0"/>
              <a:t>Estimating PSIA payments in National Accounts</a:t>
            </a:r>
            <a:endParaRPr lang="en-US" sz="2800" dirty="0"/>
          </a:p>
        </p:txBody>
      </p:sp>
      <p:sp>
        <p:nvSpPr>
          <p:cNvPr id="3" name="Content Placeholder 2"/>
          <p:cNvSpPr>
            <a:spLocks noGrp="1"/>
          </p:cNvSpPr>
          <p:nvPr>
            <p:ph idx="1"/>
          </p:nvPr>
        </p:nvSpPr>
        <p:spPr>
          <a:xfrm>
            <a:off x="457200" y="1828801"/>
            <a:ext cx="8229600" cy="4419600"/>
          </a:xfrm>
        </p:spPr>
        <p:txBody>
          <a:bodyPr/>
          <a:lstStyle/>
          <a:p>
            <a:r>
              <a:rPr lang="en-US" sz="1800" dirty="0"/>
              <a:t>For </a:t>
            </a:r>
            <a:r>
              <a:rPr lang="en-US" sz="1800" i="1" dirty="0" smtClean="0"/>
              <a:t>PSIA accounts</a:t>
            </a:r>
            <a:r>
              <a:rPr lang="en-US" sz="1800" dirty="0" smtClean="0"/>
              <a:t>, </a:t>
            </a:r>
            <a:r>
              <a:rPr lang="en-US" sz="1800" dirty="0"/>
              <a:t>the payments stream should be measured by </a:t>
            </a:r>
            <a:r>
              <a:rPr lang="en-US" sz="1800" dirty="0" smtClean="0"/>
              <a:t>Slide 2 line 6a “Income distributable to </a:t>
            </a:r>
            <a:r>
              <a:rPr lang="en-US" sz="1800" dirty="0"/>
              <a:t>IAH</a:t>
            </a:r>
            <a:r>
              <a:rPr lang="en-US" sz="1800" dirty="0" smtClean="0"/>
              <a:t>”. On an </a:t>
            </a:r>
            <a:r>
              <a:rPr lang="en-US" sz="1800" dirty="0"/>
              <a:t>accrual </a:t>
            </a:r>
            <a:r>
              <a:rPr lang="en-US" sz="1800" dirty="0" smtClean="0"/>
              <a:t>basis these </a:t>
            </a:r>
            <a:r>
              <a:rPr lang="en-US" sz="1800" dirty="0"/>
              <a:t>are treated as distributed to </a:t>
            </a:r>
            <a:r>
              <a:rPr lang="en-US" sz="1800" dirty="0" smtClean="0"/>
              <a:t>IAH (any amounts not actually disbursed are treated as reinvestment </a:t>
            </a:r>
            <a:r>
              <a:rPr lang="en-US" sz="1800" dirty="0"/>
              <a:t>in a separate transaction) </a:t>
            </a:r>
            <a:r>
              <a:rPr lang="en-US" sz="1800" i="1" dirty="0"/>
              <a:t>plus</a:t>
            </a:r>
            <a:r>
              <a:rPr lang="en-US" sz="1800" dirty="0"/>
              <a:t> </a:t>
            </a:r>
            <a:r>
              <a:rPr lang="en-US" sz="1800" dirty="0" smtClean="0"/>
              <a:t>line 5 “Transfer </a:t>
            </a:r>
            <a:r>
              <a:rPr lang="en-US" sz="1800" dirty="0"/>
              <a:t>to Profit Equalization Reserve (PER)” which shows amounts transferred into reserves </a:t>
            </a:r>
            <a:r>
              <a:rPr lang="en-US" sz="1800" dirty="0" smtClean="0"/>
              <a:t>from the current </a:t>
            </a:r>
            <a:r>
              <a:rPr lang="en-US" sz="1800" dirty="0"/>
              <a:t>accrued income of </a:t>
            </a:r>
            <a:r>
              <a:rPr lang="en-US" sz="1800" dirty="0" smtClean="0"/>
              <a:t>IAH.</a:t>
            </a:r>
          </a:p>
          <a:p>
            <a:r>
              <a:rPr lang="en-US" sz="1800" dirty="0" smtClean="0"/>
              <a:t>In </a:t>
            </a:r>
            <a:r>
              <a:rPr lang="en-US" sz="1800" dirty="0"/>
              <a:t>contrast, </a:t>
            </a:r>
            <a:r>
              <a:rPr lang="en-US" sz="1800" i="1" dirty="0"/>
              <a:t>on a cash basis</a:t>
            </a:r>
            <a:r>
              <a:rPr lang="en-US" sz="1800" dirty="0"/>
              <a:t> actual payments to IAH </a:t>
            </a:r>
            <a:r>
              <a:rPr lang="en-US" sz="1800" dirty="0" smtClean="0"/>
              <a:t>must reflect additions to </a:t>
            </a:r>
            <a:r>
              <a:rPr lang="en-US" sz="1800" dirty="0"/>
              <a:t>PER or IRR </a:t>
            </a:r>
            <a:r>
              <a:rPr lang="en-US" sz="1800" dirty="0" smtClean="0"/>
              <a:t>or withdrawals from PER </a:t>
            </a:r>
            <a:r>
              <a:rPr lang="en-US" sz="1800" dirty="0"/>
              <a:t>or IRR reserves built up from earlier returns. F</a:t>
            </a:r>
            <a:r>
              <a:rPr lang="en-US" sz="1800" dirty="0" smtClean="0"/>
              <a:t>unds </a:t>
            </a:r>
            <a:r>
              <a:rPr lang="en-US" sz="1800" dirty="0"/>
              <a:t>withdrawn </a:t>
            </a:r>
            <a:r>
              <a:rPr lang="en-US" sz="1800" dirty="0" smtClean="0"/>
              <a:t>from reserves were </a:t>
            </a:r>
            <a:r>
              <a:rPr lang="en-US" sz="1800" dirty="0"/>
              <a:t>previously recorded in the SNA as part of current </a:t>
            </a:r>
            <a:r>
              <a:rPr lang="en-US" sz="1800" dirty="0" smtClean="0"/>
              <a:t>income that has been reinvested, </a:t>
            </a:r>
            <a:r>
              <a:rPr lang="en-US" sz="1800" dirty="0"/>
              <a:t>and thus withdrawals should be recorded as </a:t>
            </a:r>
            <a:r>
              <a:rPr lang="en-US" sz="1800" dirty="0" smtClean="0"/>
              <a:t>transactions </a:t>
            </a:r>
            <a:r>
              <a:rPr lang="en-US" sz="1800" dirty="0"/>
              <a:t>in financial </a:t>
            </a:r>
            <a:r>
              <a:rPr lang="en-US" sz="1800" dirty="0" smtClean="0"/>
              <a:t>assets, </a:t>
            </a:r>
            <a:r>
              <a:rPr lang="en-US" sz="1800" dirty="0"/>
              <a:t>which reduces the IAH claim on the bank</a:t>
            </a:r>
            <a:r>
              <a:rPr lang="en-US" sz="1800" dirty="0" smtClean="0"/>
              <a:t>.</a:t>
            </a:r>
          </a:p>
          <a:p>
            <a:r>
              <a:rPr lang="en-US" sz="1800" dirty="0" smtClean="0"/>
              <a:t>Rates of payment for PSIA accounts can be calculated as total payments divided </a:t>
            </a:r>
            <a:r>
              <a:rPr lang="en-US" sz="1800" dirty="0"/>
              <a:t>by total </a:t>
            </a:r>
            <a:r>
              <a:rPr lang="en-US" sz="1800" dirty="0" smtClean="0"/>
              <a:t>amounts in the account, or </a:t>
            </a:r>
            <a:r>
              <a:rPr lang="en-US" sz="1800" dirty="0"/>
              <a:t>by weighting rates of payments by type of </a:t>
            </a:r>
            <a:r>
              <a:rPr lang="en-US" sz="1800" dirty="0" smtClean="0"/>
              <a:t>account </a:t>
            </a:r>
            <a:r>
              <a:rPr lang="en-US" sz="1800" dirty="0"/>
              <a:t>by their outstanding amounts</a:t>
            </a:r>
            <a:r>
              <a:rPr lang="en-US" sz="1800" dirty="0" smtClean="0"/>
              <a:t>. This is a rate of profit parallel to the rate of interest on conventional deposits.</a:t>
            </a:r>
            <a:endParaRPr lang="en-US" sz="1800" dirty="0"/>
          </a:p>
          <a:p>
            <a:endParaRPr lang="en-US" dirty="0"/>
          </a:p>
        </p:txBody>
      </p:sp>
      <p:sp>
        <p:nvSpPr>
          <p:cNvPr id="4" name="Slide Number Placeholder 3"/>
          <p:cNvSpPr>
            <a:spLocks noGrp="1"/>
          </p:cNvSpPr>
          <p:nvPr>
            <p:ph type="sldNum" sz="quarter" idx="10"/>
          </p:nvPr>
        </p:nvSpPr>
        <p:spPr/>
        <p:txBody>
          <a:bodyPr/>
          <a:lstStyle/>
          <a:p>
            <a:pPr>
              <a:defRPr/>
            </a:pPr>
            <a:r>
              <a:rPr lang="en-US" dirty="0" err="1" smtClean="0"/>
              <a:t>ss</a:t>
            </a:r>
            <a:endParaRPr lang="en-US" dirty="0"/>
          </a:p>
        </p:txBody>
      </p:sp>
    </p:spTree>
    <p:extLst>
      <p:ext uri="{BB962C8B-B14F-4D97-AF65-F5344CB8AC3E}">
        <p14:creationId xmlns:p14="http://schemas.microsoft.com/office/powerpoint/2010/main" val="779464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lstStyle/>
          <a:p>
            <a:pPr algn="ctr"/>
            <a:r>
              <a:rPr lang="en-US" sz="2800" dirty="0" smtClean="0"/>
              <a:t>Final Question </a:t>
            </a:r>
            <a:r>
              <a:rPr lang="en-US" sz="2800" dirty="0"/>
              <a:t>– Accrual of income flows prior to expiration of underlying contract</a:t>
            </a:r>
            <a:r>
              <a:rPr lang="en-US" sz="2800" dirty="0" smtClean="0"/>
              <a:t>?</a:t>
            </a:r>
            <a:endParaRPr lang="en-US" dirty="0"/>
          </a:p>
        </p:txBody>
      </p:sp>
      <p:sp>
        <p:nvSpPr>
          <p:cNvPr id="3" name="Content Placeholder 2"/>
          <p:cNvSpPr>
            <a:spLocks noGrp="1"/>
          </p:cNvSpPr>
          <p:nvPr>
            <p:ph idx="1"/>
          </p:nvPr>
        </p:nvSpPr>
        <p:spPr/>
        <p:txBody>
          <a:bodyPr/>
          <a:lstStyle/>
          <a:p>
            <a:r>
              <a:rPr lang="en-US" sz="2000" dirty="0" smtClean="0"/>
              <a:t>One country accrues a current rate of profit </a:t>
            </a:r>
            <a:r>
              <a:rPr lang="en-US" sz="2000" i="1" dirty="0" smtClean="0"/>
              <a:t>for the bank </a:t>
            </a:r>
            <a:r>
              <a:rPr lang="en-US" sz="2000" dirty="0" smtClean="0"/>
              <a:t>as a fee paid by IAH calculated as a percentage of outstanding PSIA accounts, subject to reconciliation between Bank and IAH at the expiry of the contract.</a:t>
            </a:r>
          </a:p>
          <a:p>
            <a:pPr lvl="1"/>
            <a:r>
              <a:rPr lang="en-US" dirty="0" smtClean="0"/>
              <a:t>Implies that the assets held by the bank are engaged in current productive activity (at a rate </a:t>
            </a:r>
            <a:r>
              <a:rPr lang="en-US" dirty="0" smtClean="0">
                <a:latin typeface="Arial" panose="020B0604020202020204" pitchFamily="34" charset="0"/>
                <a:cs typeface="Arial" panose="020B0604020202020204" pitchFamily="34" charset="0"/>
              </a:rPr>
              <a:t>≥ fee)</a:t>
            </a:r>
            <a:r>
              <a:rPr lang="en-US" dirty="0" smtClean="0"/>
              <a:t>, which is recorded as generating earnings that in turn generate dividends for stockholders and build capital through reinvested earnings. </a:t>
            </a:r>
          </a:p>
          <a:p>
            <a:pPr lvl="1"/>
            <a:r>
              <a:rPr lang="en-US" dirty="0" smtClean="0"/>
              <a:t>This raises supervisory concerns because the fee rate is rather high and the reconciliation </a:t>
            </a:r>
            <a:r>
              <a:rPr lang="en-US" i="1" dirty="0" smtClean="0"/>
              <a:t>de facto </a:t>
            </a:r>
            <a:r>
              <a:rPr lang="en-US" dirty="0" smtClean="0"/>
              <a:t>favors the bank – the financial strength of the bank might be overestimated and are the rights of IAH</a:t>
            </a:r>
            <a:r>
              <a:rPr lang="en-US" dirty="0"/>
              <a:t> </a:t>
            </a:r>
            <a:r>
              <a:rPr lang="en-US" dirty="0" smtClean="0"/>
              <a:t>being protected?</a:t>
            </a:r>
          </a:p>
          <a:p>
            <a:r>
              <a:rPr lang="en-US" sz="2000" dirty="0" smtClean="0"/>
              <a:t>Are similar accrual practices followed in other countries, and how are they handled in national accounts?</a:t>
            </a:r>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470680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pPr algn="ctr"/>
            <a:r>
              <a:rPr lang="en-US" dirty="0" smtClean="0"/>
              <a:t>Conclusions</a:t>
            </a:r>
            <a:endParaRPr lang="en-US" dirty="0"/>
          </a:p>
        </p:txBody>
      </p:sp>
      <p:sp>
        <p:nvSpPr>
          <p:cNvPr id="3" name="Content Placeholder 2"/>
          <p:cNvSpPr>
            <a:spLocks noGrp="1"/>
          </p:cNvSpPr>
          <p:nvPr>
            <p:ph idx="1"/>
          </p:nvPr>
        </p:nvSpPr>
        <p:spPr>
          <a:xfrm>
            <a:off x="457200" y="1752600"/>
            <a:ext cx="8229600" cy="4378325"/>
          </a:xfrm>
        </p:spPr>
        <p:txBody>
          <a:bodyPr/>
          <a:lstStyle/>
          <a:p>
            <a:r>
              <a:rPr lang="en-US" sz="1900" dirty="0" smtClean="0"/>
              <a:t>As shown on slide 4, Islamic financial instruments do not earn interest, but generate all other types of financial flows.</a:t>
            </a:r>
          </a:p>
          <a:p>
            <a:r>
              <a:rPr lang="en-US" sz="1900" dirty="0" smtClean="0"/>
              <a:t>Table 4 lists most common instruments and types of returns – profit on sales, leasing, partnership returns, fees, or implicit FISIM type services in the case of non-remunerated </a:t>
            </a:r>
            <a:r>
              <a:rPr lang="en-US" sz="1900" dirty="0"/>
              <a:t>deposit </a:t>
            </a:r>
            <a:r>
              <a:rPr lang="en-US" sz="1900" dirty="0" smtClean="0"/>
              <a:t>accounts.</a:t>
            </a:r>
          </a:p>
          <a:p>
            <a:r>
              <a:rPr lang="en-US" sz="1900" dirty="0" smtClean="0"/>
              <a:t>This list can be supplemented by returns from Islamic Capital Markets (sukuk and other securities – not discussed here) in the form of revenues from projects, capital gains, revaluations, etc.</a:t>
            </a:r>
          </a:p>
          <a:p>
            <a:r>
              <a:rPr lang="en-US" sz="1900" dirty="0" smtClean="0"/>
              <a:t>Many of the instruments have rates of profit or other returns that can be readily calculated if underlying data are available. </a:t>
            </a:r>
          </a:p>
          <a:p>
            <a:r>
              <a:rPr lang="en-US" sz="1900" i="1" dirty="0" smtClean="0"/>
              <a:t>Rates of </a:t>
            </a:r>
            <a:r>
              <a:rPr lang="en-US" sz="1900" i="1" dirty="0"/>
              <a:t>profit parallel to interest can be </a:t>
            </a:r>
            <a:r>
              <a:rPr lang="en-US" sz="1900" i="1" dirty="0" smtClean="0"/>
              <a:t>calculated on substantial portions of PSIA. These can be incorporated into the SNA under an expanded concept of interest-like returns</a:t>
            </a:r>
            <a:r>
              <a:rPr lang="en-US" sz="1900" dirty="0" smtClean="0"/>
              <a:t>.</a:t>
            </a:r>
          </a:p>
          <a:p>
            <a:r>
              <a:rPr lang="en-US" sz="1900" dirty="0" smtClean="0"/>
              <a:t>However, some PSIA are financial positions that generate investment returns rather than generate current SNA income.   </a:t>
            </a:r>
          </a:p>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460360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41"/>
          <p:cNvSpPr>
            <a:spLocks noGrp="1" noChangeArrowheads="1"/>
          </p:cNvSpPr>
          <p:nvPr>
            <p:ph type="title"/>
          </p:nvPr>
        </p:nvSpPr>
        <p:spPr>
          <a:xfrm>
            <a:off x="457200" y="533400"/>
            <a:ext cx="8229600" cy="838200"/>
          </a:xfrm>
          <a:noFill/>
        </p:spPr>
        <p:txBody>
          <a:bodyPr/>
          <a:lstStyle/>
          <a:p>
            <a:pPr algn="ctr" eaLnBrk="1" hangingPunct="1"/>
            <a:r>
              <a:rPr lang="en-US" dirty="0" smtClean="0"/>
              <a:t>Diversity of Islamic financial instruments</a:t>
            </a:r>
          </a:p>
        </p:txBody>
      </p:sp>
      <p:sp>
        <p:nvSpPr>
          <p:cNvPr id="7171" name="Rectangle 1042"/>
          <p:cNvSpPr>
            <a:spLocks noGrp="1" noChangeArrowheads="1"/>
          </p:cNvSpPr>
          <p:nvPr>
            <p:ph idx="1"/>
          </p:nvPr>
        </p:nvSpPr>
        <p:spPr>
          <a:xfrm>
            <a:off x="457200" y="1874838"/>
            <a:ext cx="8074025" cy="4211637"/>
          </a:xfrm>
        </p:spPr>
        <p:txBody>
          <a:bodyPr/>
          <a:lstStyle/>
          <a:p>
            <a:pPr eaLnBrk="1" hangingPunct="1"/>
            <a:r>
              <a:rPr lang="en-US" sz="1800" dirty="0" smtClean="0"/>
              <a:t>Islamic financial instruments use a variety of cash flows to produce income for investors and banks. Potentially, each type of instrument must be tracked in order to compile data on property income generated.</a:t>
            </a:r>
          </a:p>
          <a:p>
            <a:pPr eaLnBrk="1" hangingPunct="1"/>
            <a:r>
              <a:rPr lang="en-US" sz="1800" dirty="0" smtClean="0"/>
              <a:t>Also, country-by-country differences exist for each instrument. </a:t>
            </a:r>
          </a:p>
          <a:p>
            <a:pPr eaLnBrk="1" hangingPunct="1"/>
            <a:r>
              <a:rPr lang="en-US" sz="1800" i="1" dirty="0" smtClean="0"/>
              <a:t>For conventional banks</a:t>
            </a:r>
            <a:r>
              <a:rPr lang="en-US" sz="1800" dirty="0" smtClean="0"/>
              <a:t>, </a:t>
            </a:r>
            <a:r>
              <a:rPr lang="en-US" sz="1800" dirty="0"/>
              <a:t>the income statement top line is </a:t>
            </a:r>
            <a:r>
              <a:rPr lang="en-US" sz="1800" dirty="0" smtClean="0"/>
              <a:t>Net interest income, equal to gross receipts less payments.</a:t>
            </a:r>
          </a:p>
          <a:p>
            <a:pPr eaLnBrk="1" hangingPunct="1"/>
            <a:r>
              <a:rPr lang="en-US" sz="1800" i="1" dirty="0" smtClean="0"/>
              <a:t>For Islamic banks </a:t>
            </a:r>
            <a:r>
              <a:rPr lang="en-US" sz="1800" dirty="0" smtClean="0"/>
              <a:t>(next slide), income receipts </a:t>
            </a:r>
            <a:r>
              <a:rPr lang="en-US" sz="1800" dirty="0" smtClean="0">
                <a:solidFill>
                  <a:srgbClr val="FF0000"/>
                </a:solidFill>
              </a:rPr>
              <a:t>(line 3a in red)</a:t>
            </a:r>
            <a:r>
              <a:rPr lang="en-US" sz="1800" dirty="0" smtClean="0"/>
              <a:t> must be calculated on an instrument-by-instrument basis; payments to account holders </a:t>
            </a:r>
            <a:r>
              <a:rPr lang="en-US" sz="1800" dirty="0">
                <a:solidFill>
                  <a:srgbClr val="FF0000"/>
                </a:solidFill>
              </a:rPr>
              <a:t>(line </a:t>
            </a:r>
            <a:r>
              <a:rPr lang="en-US" sz="1800" dirty="0" smtClean="0">
                <a:solidFill>
                  <a:srgbClr val="FF0000"/>
                </a:solidFill>
              </a:rPr>
              <a:t>6a </a:t>
            </a:r>
            <a:r>
              <a:rPr lang="en-US" sz="1800" dirty="0">
                <a:solidFill>
                  <a:srgbClr val="FF0000"/>
                </a:solidFill>
              </a:rPr>
              <a:t>in red)</a:t>
            </a:r>
            <a:r>
              <a:rPr lang="en-US" sz="1800" dirty="0" smtClean="0"/>
              <a:t> also must be </a:t>
            </a:r>
            <a:r>
              <a:rPr lang="en-US" sz="1800" dirty="0"/>
              <a:t>calculated </a:t>
            </a:r>
            <a:r>
              <a:rPr lang="en-US" sz="1800" dirty="0" smtClean="0"/>
              <a:t>instrument-by-instrument.</a:t>
            </a:r>
          </a:p>
          <a:p>
            <a:pPr lvl="1" eaLnBrk="1" hangingPunct="1"/>
            <a:r>
              <a:rPr lang="en-US" sz="1700" dirty="0" smtClean="0"/>
              <a:t>Lines 3a and 6a both include diverse types of SNA income and other flows – trading profits, rents, fees, capital gains, etc.</a:t>
            </a:r>
          </a:p>
          <a:p>
            <a:pPr lvl="1" eaLnBrk="1" hangingPunct="1"/>
            <a:r>
              <a:rPr lang="en-US" sz="1700" dirty="0" smtClean="0"/>
              <a:t>Rates of return and their volatility can differ by type of instrument </a:t>
            </a:r>
          </a:p>
          <a:p>
            <a:pPr lvl="1" eaLnBrk="1" hangingPunct="1"/>
            <a:r>
              <a:rPr lang="en-US" sz="1700" dirty="0" smtClean="0"/>
              <a:t>Types of income must be handled separately for SNA purposes</a:t>
            </a:r>
          </a:p>
        </p:txBody>
      </p:sp>
      <p:sp>
        <p:nvSpPr>
          <p:cNvPr id="17413" name="Slide Number Placeholder 5"/>
          <p:cNvSpPr>
            <a:spLocks noGrp="1"/>
          </p:cNvSpPr>
          <p:nvPr>
            <p:ph type="sldNum" sz="quarter" idx="10"/>
          </p:nvPr>
        </p:nvSpPr>
        <p:spPr/>
        <p:txBody>
          <a:bodyPr/>
          <a:lstStyle/>
          <a:p>
            <a:pPr>
              <a:defRPr/>
            </a:pPr>
            <a:fld id="{90C29CD0-BF61-4F42-BD36-6DC9BD6E13CE}" type="slidenum">
              <a:rPr lang="en-US" smtClean="0"/>
              <a:pPr>
                <a:defRPr/>
              </a:pPr>
              <a:t>1</a:t>
            </a:fld>
            <a:endParaRPr lang="en-US" dirty="0" smtClean="0"/>
          </a:p>
        </p:txBody>
      </p:sp>
      <p:sp>
        <p:nvSpPr>
          <p:cNvPr id="7173" name="Rectangle 1036"/>
          <p:cNvSpPr>
            <a:spLocks noChangeArrowheads="1"/>
          </p:cNvSpPr>
          <p:nvPr/>
        </p:nvSpPr>
        <p:spPr bwMode="auto">
          <a:xfrm>
            <a:off x="4081463" y="914400"/>
            <a:ext cx="4432300" cy="579438"/>
          </a:xfrm>
          <a:prstGeom prst="rect">
            <a:avLst/>
          </a:prstGeom>
          <a:noFill/>
          <a:ln w="9525">
            <a:noFill/>
            <a:miter lim="800000"/>
            <a:headEnd/>
            <a:tailEnd/>
          </a:ln>
        </p:spPr>
        <p:txBody>
          <a:bodyPr anchor="ctr">
            <a:spAutoFit/>
          </a:bodyPr>
          <a:lstStyle/>
          <a:p>
            <a:pPr algn="r">
              <a:buFont typeface="Monotype Sorts" pitchFamily="2" charset="2"/>
              <a:buNone/>
            </a:pPr>
            <a:endParaRPr lang="en-US" sz="3200" b="1">
              <a:solidFill>
                <a:srgbClr val="00279F"/>
              </a:solidFill>
            </a:endParaRPr>
          </a:p>
        </p:txBody>
      </p:sp>
    </p:spTree>
    <p:extLst>
      <p:ext uri="{BB962C8B-B14F-4D97-AF65-F5344CB8AC3E}">
        <p14:creationId xmlns:p14="http://schemas.microsoft.com/office/powerpoint/2010/main" val="211687225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fontScale="90000"/>
          </a:bodyPr>
          <a:lstStyle/>
          <a:p>
            <a:pPr algn="ctr"/>
            <a:r>
              <a:rPr lang="en-US" sz="3200" dirty="0" smtClean="0"/>
              <a:t>Islamic bank revenue from jointly funded assets</a:t>
            </a:r>
            <a:br>
              <a:rPr lang="en-US" sz="3200" dirty="0" smtClean="0"/>
            </a:br>
            <a:r>
              <a:rPr lang="en-US" sz="3200" dirty="0"/>
              <a:t>p</a:t>
            </a:r>
            <a:r>
              <a:rPr lang="en-US" sz="3200" dirty="0" smtClean="0"/>
              <a:t>er </a:t>
            </a:r>
            <a:r>
              <a:rPr lang="en-US" sz="3200" i="1" dirty="0" smtClean="0"/>
              <a:t>PSIFI Compilation Guide</a:t>
            </a:r>
            <a:endParaRPr lang="en-US" sz="3200"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5976301"/>
              </p:ext>
            </p:extLst>
          </p:nvPr>
        </p:nvGraphicFramePr>
        <p:xfrm>
          <a:off x="914400" y="1828802"/>
          <a:ext cx="7315200" cy="4495798"/>
        </p:xfrm>
        <a:graphic>
          <a:graphicData uri="http://schemas.openxmlformats.org/drawingml/2006/table">
            <a:tbl>
              <a:tblPr firstRow="1" firstCol="1" bandRow="1">
                <a:tableStyleId>{5C22544A-7EE6-4342-B048-85BDC9FD1C3A}</a:tableStyleId>
              </a:tblPr>
              <a:tblGrid>
                <a:gridCol w="838200"/>
                <a:gridCol w="5133392"/>
                <a:gridCol w="1343608"/>
              </a:tblGrid>
              <a:tr h="328605">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smtClean="0">
                          <a:solidFill>
                            <a:schemeClr val="tx1"/>
                          </a:solidFill>
                          <a:effectLst/>
                        </a:rPr>
                        <a:t>Components </a:t>
                      </a:r>
                      <a:r>
                        <a:rPr lang="en-US" sz="1400" dirty="0">
                          <a:solidFill>
                            <a:schemeClr val="tx1"/>
                          </a:solidFill>
                          <a:effectLst/>
                        </a:rPr>
                        <a:t>of Revenue from Jointly Funded Assets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8607">
                <a:tc>
                  <a:txBody>
                    <a:bodyPr/>
                    <a:lstStyle/>
                    <a:p>
                      <a:pPr marL="0" marR="0" algn="ctr">
                        <a:lnSpc>
                          <a:spcPct val="115000"/>
                        </a:lnSpc>
                        <a:spcBef>
                          <a:spcPts val="0"/>
                        </a:spcBef>
                        <a:spcAft>
                          <a:spcPts val="0"/>
                        </a:spcAft>
                      </a:pPr>
                      <a:r>
                        <a:rPr lang="en-US" sz="1400" dirty="0">
                          <a:solidFill>
                            <a:schemeClr val="tx1"/>
                          </a:solidFill>
                          <a:effectLst/>
                        </a:rPr>
                        <a:t>Line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b="1" dirty="0">
                          <a:effectLst/>
                        </a:rPr>
                        <a:t>Formula</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5586">
                <a:tc>
                  <a:txBody>
                    <a:bodyPr/>
                    <a:lstStyle/>
                    <a:p>
                      <a:pPr marL="0" marR="0" algn="ctr">
                        <a:lnSpc>
                          <a:spcPct val="115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b="1" dirty="0" smtClean="0">
                          <a:effectLst/>
                          <a:latin typeface="Calibri" panose="020F0502020204030204" pitchFamily="34" charset="0"/>
                          <a:ea typeface="Calibri" panose="020F0502020204030204" pitchFamily="34" charset="0"/>
                          <a:cs typeface="Times New Roman" panose="02020603050405020304" pitchFamily="18" charset="0"/>
                        </a:rPr>
                        <a:t>Net Income</a:t>
                      </a:r>
                      <a:r>
                        <a:rPr lang="en-US" sz="1400" b="1" baseline="0" dirty="0" smtClean="0">
                          <a:effectLst/>
                          <a:latin typeface="Calibri" panose="020F0502020204030204" pitchFamily="34" charset="0"/>
                          <a:ea typeface="Calibri" panose="020F0502020204030204" pitchFamily="34" charset="0"/>
                          <a:cs typeface="Times New Roman" panose="02020603050405020304" pitchFamily="18" charset="0"/>
                        </a:rPr>
                        <a:t> from Jointly Funded Assets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2 – 6a + 7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5586">
                <a:tc>
                  <a:txBody>
                    <a:bodyPr/>
                    <a:lstStyle/>
                    <a:p>
                      <a:pPr marL="0" marR="0" algn="ctr">
                        <a:lnSpc>
                          <a:spcPct val="115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dirty="0" smtClean="0">
                          <a:effectLst/>
                        </a:rPr>
                        <a:t>Revenue from Jointly Funded Assets </a:t>
                      </a:r>
                      <a:r>
                        <a:rPr lang="en-US" sz="1400" b="1" dirty="0" smtClean="0">
                          <a:solidFill>
                            <a:schemeClr val="tx1"/>
                          </a:solidFill>
                          <a:effectLst/>
                        </a:rPr>
                        <a:t>(UPSIA)</a:t>
                      </a:r>
                      <a:endParaRPr lang="en-US" sz="1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dirty="0" smtClean="0">
                          <a:effectLst/>
                        </a:rPr>
                        <a:t>3 – 4– 5</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4529">
                <a:tc>
                  <a:txBody>
                    <a:bodyPr/>
                    <a:lstStyle/>
                    <a:p>
                      <a:pPr marL="0" marR="0" algn="ctr">
                        <a:lnSpc>
                          <a:spcPct val="115000"/>
                        </a:lnSpc>
                        <a:spcBef>
                          <a:spcPts val="0"/>
                        </a:spcBef>
                        <a:spcAft>
                          <a:spcPts val="0"/>
                        </a:spcAft>
                      </a:pPr>
                      <a:r>
                        <a:rPr lang="en-US" sz="1400" dirty="0">
                          <a:effectLst/>
                          <a:latin typeface="+mn-lt"/>
                          <a:ea typeface="+mn-ea"/>
                          <a:cs typeface="+mn-cs"/>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solidFill>
                            <a:srgbClr val="FF0000"/>
                          </a:solidFill>
                          <a:effectLst/>
                        </a:rPr>
                        <a:t>    </a:t>
                      </a:r>
                      <a:r>
                        <a:rPr lang="en-US" sz="1400" dirty="0" smtClean="0">
                          <a:solidFill>
                            <a:srgbClr val="FF0000"/>
                          </a:solidFill>
                          <a:effectLst/>
                        </a:rPr>
                        <a:t>Revenues</a:t>
                      </a:r>
                      <a:r>
                        <a:rPr lang="en-US" sz="1400" baseline="0" dirty="0" smtClean="0">
                          <a:solidFill>
                            <a:srgbClr val="FF0000"/>
                          </a:solidFill>
                          <a:effectLst/>
                        </a:rPr>
                        <a:t> by type of income</a:t>
                      </a:r>
                      <a:r>
                        <a:rPr lang="en-US" sz="1400" dirty="0" smtClean="0">
                          <a:solidFill>
                            <a:srgbClr val="FF0000"/>
                          </a:solidFill>
                          <a:effectLst/>
                        </a:rPr>
                        <a:t> </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smtClean="0">
                          <a:effectLst/>
                        </a:rPr>
                        <a:t>3a – 3b</a:t>
                      </a: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4529">
                <a:tc>
                  <a:txBody>
                    <a:bodyPr/>
                    <a:lstStyle/>
                    <a:p>
                      <a:pPr marL="0" marR="0" algn="ctr">
                        <a:lnSpc>
                          <a:spcPct val="115000"/>
                        </a:lnSpc>
                        <a:spcBef>
                          <a:spcPts val="0"/>
                        </a:spcBef>
                        <a:spcAft>
                          <a:spcPts val="0"/>
                        </a:spcAft>
                      </a:pPr>
                      <a:r>
                        <a:rPr lang="en-US" sz="1400" dirty="0" smtClean="0">
                          <a:effectLst/>
                          <a:latin typeface="+mn-lt"/>
                          <a:ea typeface="+mn-ea"/>
                          <a:cs typeface="+mn-cs"/>
                        </a:rPr>
                        <a:t>3a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smtClean="0">
                          <a:solidFill>
                            <a:srgbClr val="FF0000"/>
                          </a:solidFill>
                          <a:effectLst/>
                        </a:rPr>
                        <a:t>          By type of income</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2162">
                <a:tc>
                  <a:txBody>
                    <a:bodyPr/>
                    <a:lstStyle/>
                    <a:p>
                      <a:pPr marL="0" marR="0" algn="ctr">
                        <a:lnSpc>
                          <a:spcPct val="115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3b</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smtClean="0">
                          <a:effectLst/>
                        </a:rPr>
                        <a:t>          </a:t>
                      </a:r>
                      <a:r>
                        <a:rPr lang="en-US" sz="1400" i="1" dirty="0" smtClean="0">
                          <a:effectLst/>
                        </a:rPr>
                        <a:t>less</a:t>
                      </a:r>
                      <a:r>
                        <a:rPr lang="en-US" sz="1400" dirty="0" smtClean="0">
                          <a:effectLst/>
                        </a:rPr>
                        <a:t> Provisions for accrued income on non-performing assets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1645">
                <a:tc>
                  <a:txBody>
                    <a:bodyPr/>
                    <a:lstStyle/>
                    <a:p>
                      <a:pPr marL="0" marR="0" algn="ctr">
                        <a:lnSpc>
                          <a:spcPct val="115000"/>
                        </a:lnSpc>
                        <a:spcBef>
                          <a:spcPts val="0"/>
                        </a:spcBef>
                        <a:spcAft>
                          <a:spcPts val="0"/>
                        </a:spcAft>
                      </a:pPr>
                      <a:r>
                        <a:rPr lang="en-US" sz="1400" dirty="0" smtClean="0">
                          <a:effectLst/>
                          <a:latin typeface="+mn-lt"/>
                          <a:ea typeface="+mn-ea"/>
                          <a:cs typeface="+mn-cs"/>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    </a:t>
                      </a:r>
                      <a:r>
                        <a:rPr lang="en-US" sz="1400" i="1" dirty="0" smtClean="0">
                          <a:effectLst/>
                        </a:rPr>
                        <a:t>less</a:t>
                      </a:r>
                      <a:r>
                        <a:rPr lang="en-US" sz="1400" dirty="0" smtClean="0">
                          <a:effectLst/>
                        </a:rPr>
                        <a:t> Financing </a:t>
                      </a:r>
                      <a:r>
                        <a:rPr lang="en-US" sz="1400" dirty="0">
                          <a:effectLst/>
                        </a:rPr>
                        <a:t>and nonfinancing costs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smtClean="0">
                          <a:effectLst/>
                        </a:rPr>
                        <a:t>4a + 4b</a:t>
                      </a: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1645">
                <a:tc>
                  <a:txBody>
                    <a:bodyPr/>
                    <a:lstStyle/>
                    <a:p>
                      <a:pPr marL="0" marR="0" algn="ctr">
                        <a:lnSpc>
                          <a:spcPct val="115000"/>
                        </a:lnSpc>
                        <a:spcBef>
                          <a:spcPts val="0"/>
                        </a:spcBef>
                        <a:spcAft>
                          <a:spcPts val="0"/>
                        </a:spcAft>
                      </a:pPr>
                      <a:r>
                        <a:rPr lang="en-US" sz="1400" dirty="0" smtClean="0">
                          <a:effectLst/>
                        </a:rPr>
                        <a:t>4a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    </a:t>
                      </a:r>
                      <a:r>
                        <a:rPr lang="en-US" sz="1400" dirty="0" smtClean="0">
                          <a:effectLst/>
                        </a:rPr>
                        <a:t>     Provisions </a:t>
                      </a:r>
                      <a:r>
                        <a:rPr lang="en-US" sz="1400" dirty="0">
                          <a:effectLst/>
                        </a:rPr>
                        <a:t>for sub-standard or bad financing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1645">
                <a:tc>
                  <a:txBody>
                    <a:bodyPr/>
                    <a:lstStyle/>
                    <a:p>
                      <a:pPr marL="0" marR="0" algn="ctr">
                        <a:lnSpc>
                          <a:spcPct val="115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4b</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    </a:t>
                      </a:r>
                      <a:r>
                        <a:rPr lang="en-US" sz="1400" dirty="0" smtClean="0">
                          <a:effectLst/>
                        </a:rPr>
                        <a:t>     Other </a:t>
                      </a:r>
                      <a:r>
                        <a:rPr lang="en-US" sz="1400" dirty="0">
                          <a:effectLst/>
                        </a:rPr>
                        <a:t>costs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1645">
                <a:tc>
                  <a:txBody>
                    <a:bodyPr/>
                    <a:lstStyle/>
                    <a:p>
                      <a:pPr marL="0" marR="0" algn="ctr">
                        <a:lnSpc>
                          <a:spcPct val="115000"/>
                        </a:lnSpc>
                        <a:spcBef>
                          <a:spcPts val="0"/>
                        </a:spcBef>
                        <a:spcAft>
                          <a:spcPts val="0"/>
                        </a:spcAft>
                      </a:pPr>
                      <a:r>
                        <a:rPr lang="en-US" sz="1400" dirty="0" smtClean="0">
                          <a:effectLst/>
                          <a:latin typeface="+mn-lt"/>
                          <a:ea typeface="+mn-ea"/>
                          <a:cs typeface="+mn-cs"/>
                        </a:rPr>
                        <a:t>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    </a:t>
                      </a:r>
                      <a:r>
                        <a:rPr lang="en-US" sz="1400" i="1" dirty="0" smtClean="0">
                          <a:effectLst/>
                        </a:rPr>
                        <a:t>less</a:t>
                      </a:r>
                      <a:r>
                        <a:rPr lang="en-US" sz="1400" dirty="0" smtClean="0">
                          <a:effectLst/>
                        </a:rPr>
                        <a:t> Transfer </a:t>
                      </a:r>
                      <a:r>
                        <a:rPr lang="en-US" sz="1400" dirty="0">
                          <a:effectLst/>
                        </a:rPr>
                        <a:t>to Profit Equalization Reserve (PER)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7979">
                <a:tc>
                  <a:txBody>
                    <a:bodyPr/>
                    <a:lstStyle/>
                    <a:p>
                      <a:pPr marL="0" marR="0" algn="ctr">
                        <a:lnSpc>
                          <a:spcPct val="115000"/>
                        </a:lnSpc>
                        <a:spcBef>
                          <a:spcPts val="0"/>
                        </a:spcBef>
                        <a:spcAft>
                          <a:spcPts val="0"/>
                        </a:spcAft>
                      </a:pPr>
                      <a:r>
                        <a:rPr lang="en-US" sz="1400" dirty="0" smtClean="0">
                          <a:effectLst/>
                          <a:latin typeface="+mn-lt"/>
                          <a:ea typeface="+mn-ea"/>
                          <a:cs typeface="+mn-cs"/>
                        </a:rPr>
                        <a:t>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i="1" dirty="0">
                          <a:effectLst/>
                        </a:rPr>
                        <a:t>    </a:t>
                      </a:r>
                      <a:r>
                        <a:rPr lang="en-US" sz="1400" i="1" dirty="0" smtClean="0">
                          <a:effectLst/>
                        </a:rPr>
                        <a:t>Memo: Income </a:t>
                      </a:r>
                      <a:r>
                        <a:rPr lang="en-US" sz="1400" i="1" dirty="0">
                          <a:effectLst/>
                        </a:rPr>
                        <a:t>available to </a:t>
                      </a:r>
                      <a:r>
                        <a:rPr lang="en-US" sz="1400" i="1" dirty="0" smtClean="0">
                          <a:effectLst/>
                        </a:rPr>
                        <a:t>IAH </a:t>
                      </a:r>
                      <a:r>
                        <a:rPr lang="en-US" sz="1400" i="1" dirty="0">
                          <a:effectLst/>
                        </a:rPr>
                        <a:t>and bank </a:t>
                      </a:r>
                      <a:r>
                        <a:rPr lang="en-US" sz="1400" i="1" dirty="0" smtClean="0">
                          <a:effectLst/>
                        </a:rPr>
                        <a:t>(UPSIA)</a:t>
                      </a:r>
                      <a:endParaRPr lang="en-U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i="1" dirty="0" smtClean="0">
                          <a:effectLst/>
                        </a:rPr>
                        <a:t>6a + 6b</a:t>
                      </a:r>
                      <a:r>
                        <a:rPr lang="en-US" sz="1400" i="1" dirty="0">
                          <a:effectLst/>
                        </a:rPr>
                        <a:t> </a:t>
                      </a:r>
                      <a:endParaRPr lang="en-U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4529">
                <a:tc>
                  <a:txBody>
                    <a:bodyPr/>
                    <a:lstStyle/>
                    <a:p>
                      <a:pPr marL="0" marR="0" algn="ctr">
                        <a:lnSpc>
                          <a:spcPct val="115000"/>
                        </a:lnSpc>
                        <a:spcBef>
                          <a:spcPts val="0"/>
                        </a:spcBef>
                        <a:spcAft>
                          <a:spcPts val="0"/>
                        </a:spcAft>
                      </a:pPr>
                      <a:r>
                        <a:rPr lang="en-US" sz="1400" dirty="0" smtClean="0">
                          <a:effectLst/>
                        </a:rPr>
                        <a:t>6a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i="0" dirty="0">
                          <a:effectLst/>
                        </a:rPr>
                        <a:t>    </a:t>
                      </a:r>
                      <a:r>
                        <a:rPr lang="en-US" sz="1400" i="0" dirty="0" smtClean="0">
                          <a:effectLst/>
                        </a:rPr>
                        <a:t>     </a:t>
                      </a:r>
                      <a:r>
                        <a:rPr lang="en-US" sz="1400" i="0" dirty="0" smtClean="0">
                          <a:solidFill>
                            <a:srgbClr val="FF0000"/>
                          </a:solidFill>
                          <a:effectLst/>
                        </a:rPr>
                        <a:t>Income distributable </a:t>
                      </a:r>
                      <a:r>
                        <a:rPr lang="en-US" sz="1400" i="0" dirty="0">
                          <a:solidFill>
                            <a:srgbClr val="FF0000"/>
                          </a:solidFill>
                          <a:effectLst/>
                        </a:rPr>
                        <a:t>to </a:t>
                      </a:r>
                      <a:r>
                        <a:rPr lang="en-US" sz="1400" i="0" dirty="0" smtClean="0">
                          <a:solidFill>
                            <a:srgbClr val="FF0000"/>
                          </a:solidFill>
                          <a:effectLst/>
                        </a:rPr>
                        <a:t>IAH</a:t>
                      </a:r>
                      <a:r>
                        <a:rPr lang="en-US" sz="1400" i="1" dirty="0" smtClean="0">
                          <a:solidFill>
                            <a:srgbClr val="FF0000"/>
                          </a:solidFill>
                          <a:effectLst/>
                        </a:rPr>
                        <a:t>*</a:t>
                      </a:r>
                      <a:endParaRPr lang="en-US" sz="1400" i="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5461">
                <a:tc>
                  <a:txBody>
                    <a:bodyPr/>
                    <a:lstStyle/>
                    <a:p>
                      <a:pPr marL="0" marR="0" algn="ctr">
                        <a:lnSpc>
                          <a:spcPct val="115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6b</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i="0" dirty="0" smtClean="0">
                          <a:effectLst/>
                          <a:latin typeface="+mn-lt"/>
                          <a:ea typeface="Calibri" panose="020F0502020204030204" pitchFamily="34" charset="0"/>
                          <a:cs typeface="Times New Roman" panose="02020603050405020304" pitchFamily="18" charset="0"/>
                        </a:rPr>
                        <a:t>         Income available to bank from unrestricted revenues</a:t>
                      </a:r>
                      <a:r>
                        <a:rPr lang="en-US" sz="1400" i="1" dirty="0" smtClean="0">
                          <a:effectLst/>
                          <a:latin typeface="+mn-lt"/>
                        </a:rPr>
                        <a:t>*</a:t>
                      </a:r>
                      <a:endParaRPr lang="en-US" sz="1400" i="1" dirty="0" smtClean="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endParaRPr lang="en-US" dirty="0"/>
                    </a:p>
                  </a:txBody>
                  <a:tcPr marL="68580" marR="68580" marT="0" marB="0"/>
                </a:tc>
              </a:tr>
              <a:tr h="321645">
                <a:tc>
                  <a:txBody>
                    <a:bodyPr/>
                    <a:lstStyle/>
                    <a:p>
                      <a:pPr marL="0" marR="0" algn="ctr">
                        <a:lnSpc>
                          <a:spcPct val="115000"/>
                        </a:lnSpc>
                        <a:spcBef>
                          <a:spcPts val="0"/>
                        </a:spcBef>
                        <a:spcAft>
                          <a:spcPts val="0"/>
                        </a:spcAft>
                      </a:pPr>
                      <a:r>
                        <a:rPr lang="en-US" sz="1400" dirty="0" smtClean="0">
                          <a:effectLst/>
                          <a:latin typeface="+mn-lt"/>
                          <a:ea typeface="+mn-ea"/>
                          <a:cs typeface="+mn-cs"/>
                        </a:rPr>
                        <a:t>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i="0" dirty="0" smtClean="0">
                          <a:effectLst/>
                        </a:rPr>
                        <a:t>Bank </a:t>
                      </a:r>
                      <a:r>
                        <a:rPr lang="en-US" sz="1400" i="0" dirty="0">
                          <a:effectLst/>
                        </a:rPr>
                        <a:t>share in restricted investment </a:t>
                      </a:r>
                      <a:r>
                        <a:rPr lang="en-US" sz="1400" i="0" dirty="0" smtClean="0">
                          <a:effectLst/>
                        </a:rPr>
                        <a:t>income </a:t>
                      </a:r>
                      <a:r>
                        <a:rPr lang="en-US" sz="1400" b="1" i="0" dirty="0" smtClean="0">
                          <a:solidFill>
                            <a:schemeClr val="tx1"/>
                          </a:solidFill>
                          <a:effectLst/>
                        </a:rPr>
                        <a:t>(RPSIA)</a:t>
                      </a:r>
                      <a:r>
                        <a:rPr lang="en-US" sz="1400" i="0" dirty="0" smtClean="0">
                          <a:solidFill>
                            <a:schemeClr val="tx1"/>
                          </a:solidFill>
                          <a:effectLst/>
                        </a:rPr>
                        <a:t> </a:t>
                      </a:r>
                      <a:r>
                        <a:rPr lang="en-US" sz="1400" i="1" dirty="0" smtClean="0">
                          <a:solidFill>
                            <a:schemeClr val="tx1"/>
                          </a:solidFill>
                          <a:effectLst/>
                        </a:rPr>
                        <a:t>*</a:t>
                      </a:r>
                      <a:endParaRPr lang="en-US" sz="14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078713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pPr algn="ctr"/>
            <a:r>
              <a:rPr lang="en-US" sz="2800" dirty="0" smtClean="0"/>
              <a:t>Line 3a – PSIFI Enumerated financing instruments</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29649285"/>
              </p:ext>
            </p:extLst>
          </p:nvPr>
        </p:nvGraphicFramePr>
        <p:xfrm>
          <a:off x="838200" y="1752602"/>
          <a:ext cx="7848600" cy="5042141"/>
        </p:xfrm>
        <a:graphic>
          <a:graphicData uri="http://schemas.openxmlformats.org/drawingml/2006/table">
            <a:tbl>
              <a:tblPr>
                <a:tableStyleId>{5C22544A-7EE6-4342-B048-85BDC9FD1C3A}</a:tableStyleId>
              </a:tblPr>
              <a:tblGrid>
                <a:gridCol w="7848600"/>
              </a:tblGrid>
              <a:tr h="399095">
                <a:tc>
                  <a:txBody>
                    <a:bodyPr/>
                    <a:lstStyle/>
                    <a:p>
                      <a:pPr algn="l" fontAlgn="ctr"/>
                      <a:r>
                        <a:rPr lang="en-US" sz="1800" b="1" u="none" strike="noStrike" dirty="0" smtClean="0">
                          <a:effectLst/>
                        </a:rPr>
                        <a:t>ST07 - Total financing  </a:t>
                      </a:r>
                      <a:r>
                        <a:rPr lang="en-US" sz="1800" b="0" u="none" strike="noStrike" dirty="0" smtClean="0">
                          <a:solidFill>
                            <a:srgbClr val="FF0000"/>
                          </a:solidFill>
                          <a:effectLst/>
                        </a:rPr>
                        <a:t>(Type of revenue generated)</a:t>
                      </a:r>
                      <a:endParaRPr lang="en-US" sz="1800" b="0" i="0" u="none" strike="noStrike" dirty="0">
                        <a:solidFill>
                          <a:srgbClr val="FF0000"/>
                        </a:solidFill>
                        <a:effectLst/>
                        <a:latin typeface="Arial" panose="020B0604020202020204" pitchFamily="34" charset="0"/>
                      </a:endParaRPr>
                    </a:p>
                  </a:txBody>
                  <a:tcPr marL="9525" marR="9525" marT="9525" marB="0" anchor="ctr"/>
                </a:tc>
              </a:tr>
              <a:tr h="347619">
                <a:tc>
                  <a:txBody>
                    <a:bodyPr/>
                    <a:lstStyle/>
                    <a:p>
                      <a:pPr algn="l" fontAlgn="ctr"/>
                      <a:r>
                        <a:rPr lang="en-US" sz="1800" u="none" strike="noStrike" dirty="0" smtClean="0">
                          <a:effectLst/>
                        </a:rPr>
                        <a:t>Murābahah  </a:t>
                      </a:r>
                      <a:r>
                        <a:rPr lang="en-US" sz="1800" u="none" strike="noStrike" dirty="0" smtClean="0">
                          <a:solidFill>
                            <a:srgbClr val="FF0000"/>
                          </a:solidFill>
                          <a:effectLst/>
                        </a:rPr>
                        <a:t>(Sales based)</a:t>
                      </a:r>
                      <a:endParaRPr lang="en-US" sz="1800" b="0" i="1" u="none" strike="noStrike" dirty="0">
                        <a:solidFill>
                          <a:srgbClr val="FF0000"/>
                        </a:solidFill>
                        <a:effectLst/>
                        <a:latin typeface="Arial" panose="020B0604020202020204" pitchFamily="34" charset="0"/>
                      </a:endParaRPr>
                    </a:p>
                  </a:txBody>
                  <a:tcPr marL="171450" marR="9525" marT="9525" marB="0" anchor="ctr"/>
                </a:tc>
              </a:tr>
              <a:tr h="32676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u="none" strike="noStrike" dirty="0">
                          <a:effectLst/>
                        </a:rPr>
                        <a:t>Commodity Murābahah / </a:t>
                      </a:r>
                      <a:r>
                        <a:rPr lang="en-US" sz="1800" u="none" strike="noStrike" dirty="0" smtClean="0">
                          <a:effectLst/>
                        </a:rPr>
                        <a:t>Tawwaruq  </a:t>
                      </a:r>
                      <a:r>
                        <a:rPr lang="en-US" sz="1800" u="none" strike="noStrike" dirty="0" smtClean="0">
                          <a:solidFill>
                            <a:srgbClr val="FF0000"/>
                          </a:solidFill>
                          <a:effectLst/>
                        </a:rPr>
                        <a:t>(Sales based)</a:t>
                      </a:r>
                      <a:endParaRPr lang="en-US" sz="1800" b="0" i="1" u="none" strike="noStrike" dirty="0" smtClean="0">
                        <a:solidFill>
                          <a:srgbClr val="FF0000"/>
                        </a:solidFill>
                        <a:effectLst/>
                        <a:latin typeface="Arial" panose="020B0604020202020204" pitchFamily="34" charset="0"/>
                      </a:endParaRPr>
                    </a:p>
                  </a:txBody>
                  <a:tcPr marL="171450" marR="9525" marT="9525" marB="0" anchor="ctr"/>
                </a:tc>
              </a:tr>
              <a:tr h="34761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u="none" strike="noStrike" dirty="0" smtClean="0">
                          <a:effectLst/>
                        </a:rPr>
                        <a:t>Salam </a:t>
                      </a:r>
                      <a:r>
                        <a:rPr lang="en-US" sz="1800" u="none" strike="noStrike" dirty="0" smtClean="0">
                          <a:solidFill>
                            <a:srgbClr val="FF0000"/>
                          </a:solidFill>
                          <a:effectLst/>
                        </a:rPr>
                        <a:t>(Sales based) </a:t>
                      </a:r>
                      <a:endParaRPr lang="en-US" sz="1800" b="0" i="1" u="none" strike="noStrike" dirty="0">
                        <a:solidFill>
                          <a:srgbClr val="FF0000"/>
                        </a:solidFill>
                        <a:effectLst/>
                        <a:latin typeface="Arial" panose="020B0604020202020204" pitchFamily="34" charset="0"/>
                      </a:endParaRPr>
                    </a:p>
                  </a:txBody>
                  <a:tcPr marL="171450" marR="9525" marT="9525" marB="0" anchor="ctr"/>
                </a:tc>
              </a:tr>
              <a:tr h="34761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u="none" strike="noStrike" dirty="0">
                          <a:effectLst/>
                        </a:rPr>
                        <a:t>Istisnā</a:t>
                      </a:r>
                      <a:r>
                        <a:rPr lang="en-US" sz="1800" u="none" strike="noStrike" dirty="0" smtClean="0">
                          <a:effectLst/>
                        </a:rPr>
                        <a:t>` </a:t>
                      </a:r>
                      <a:r>
                        <a:rPr lang="en-US" sz="1800" u="none" strike="noStrike" dirty="0" smtClean="0">
                          <a:solidFill>
                            <a:srgbClr val="FF0000"/>
                          </a:solidFill>
                          <a:effectLst/>
                        </a:rPr>
                        <a:t>(Sales based)</a:t>
                      </a:r>
                      <a:endParaRPr lang="en-US" sz="1800" b="0" i="1" u="none" strike="noStrike" dirty="0" smtClean="0">
                        <a:solidFill>
                          <a:srgbClr val="FF0000"/>
                        </a:solidFill>
                        <a:effectLst/>
                        <a:latin typeface="Arial" panose="020B0604020202020204" pitchFamily="34" charset="0"/>
                      </a:endParaRPr>
                    </a:p>
                  </a:txBody>
                  <a:tcPr marL="171450" marR="9525" marT="9525" marB="0" anchor="ctr"/>
                </a:tc>
              </a:tr>
              <a:tr h="347619">
                <a:tc>
                  <a:txBody>
                    <a:bodyPr/>
                    <a:lstStyle/>
                    <a:p>
                      <a:pPr algn="l" fontAlgn="ctr"/>
                      <a:r>
                        <a:rPr lang="en-US" sz="1800" u="none" strike="noStrike" dirty="0">
                          <a:effectLst/>
                        </a:rPr>
                        <a:t>Ijārah / Ijārah Muntahia </a:t>
                      </a:r>
                      <a:r>
                        <a:rPr lang="en-US" sz="1800" u="none" strike="noStrike" dirty="0" smtClean="0">
                          <a:effectLst/>
                        </a:rPr>
                        <a:t>Bittamlīk  </a:t>
                      </a:r>
                      <a:r>
                        <a:rPr lang="en-US" sz="1800" u="none" strike="noStrike" dirty="0" smtClean="0">
                          <a:solidFill>
                            <a:srgbClr val="FF0000"/>
                          </a:solidFill>
                          <a:effectLst/>
                        </a:rPr>
                        <a:t>(Leasing/Leasing concluding</a:t>
                      </a:r>
                      <a:r>
                        <a:rPr lang="en-US" sz="1800" u="none" strike="noStrike" baseline="0" dirty="0" smtClean="0">
                          <a:solidFill>
                            <a:srgbClr val="FF0000"/>
                          </a:solidFill>
                          <a:effectLst/>
                        </a:rPr>
                        <a:t> with sale)</a:t>
                      </a:r>
                      <a:endParaRPr lang="en-US" sz="1800" b="0" i="1" u="none" strike="noStrike" dirty="0">
                        <a:solidFill>
                          <a:srgbClr val="000000"/>
                        </a:solidFill>
                        <a:effectLst/>
                        <a:latin typeface="Arial" panose="020B0604020202020204" pitchFamily="34" charset="0"/>
                      </a:endParaRPr>
                    </a:p>
                  </a:txBody>
                  <a:tcPr marL="171450" marR="9525" marT="9525" marB="0" anchor="ctr"/>
                </a:tc>
              </a:tr>
              <a:tr h="347619">
                <a:tc>
                  <a:txBody>
                    <a:bodyPr/>
                    <a:lstStyle/>
                    <a:p>
                      <a:pPr algn="l" fontAlgn="ctr"/>
                      <a:r>
                        <a:rPr lang="en-US" sz="1800" u="none" strike="noStrike" dirty="0" smtClean="0">
                          <a:effectLst/>
                        </a:rPr>
                        <a:t>Muḍārabah </a:t>
                      </a:r>
                      <a:r>
                        <a:rPr lang="en-US" sz="1800" u="none" strike="noStrike" dirty="0" smtClean="0">
                          <a:solidFill>
                            <a:srgbClr val="FF0000"/>
                          </a:solidFill>
                          <a:effectLst/>
                        </a:rPr>
                        <a:t>(Profit and loss sharing between bank and depositor)</a:t>
                      </a:r>
                      <a:endParaRPr lang="en-US" sz="1800" b="0" i="1" u="none" strike="noStrike" dirty="0">
                        <a:solidFill>
                          <a:srgbClr val="FF0000"/>
                        </a:solidFill>
                        <a:effectLst/>
                        <a:latin typeface="Arial" panose="020B0604020202020204" pitchFamily="34" charset="0"/>
                      </a:endParaRPr>
                    </a:p>
                  </a:txBody>
                  <a:tcPr marL="171450" marR="9525" marT="9525" marB="0" anchor="ctr"/>
                </a:tc>
              </a:tr>
              <a:tr h="34761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u="none" strike="noStrike" dirty="0" smtClean="0">
                          <a:effectLst/>
                        </a:rPr>
                        <a:t>Mushārakah </a:t>
                      </a:r>
                      <a:r>
                        <a:rPr lang="en-US" sz="1800" u="none" strike="noStrike" dirty="0" smtClean="0">
                          <a:solidFill>
                            <a:srgbClr val="FF0000"/>
                          </a:solidFill>
                          <a:effectLst/>
                        </a:rPr>
                        <a:t>(Profit and loss sharing partnership)</a:t>
                      </a:r>
                      <a:endParaRPr lang="en-US" sz="1800" b="0" i="1" u="none" strike="noStrike" dirty="0" smtClean="0">
                        <a:solidFill>
                          <a:srgbClr val="FF0000"/>
                        </a:solidFill>
                        <a:effectLst/>
                        <a:latin typeface="Arial" panose="020B0604020202020204" pitchFamily="34" charset="0"/>
                      </a:endParaRPr>
                    </a:p>
                  </a:txBody>
                  <a:tcPr marL="171450" marR="9525" marT="9525" marB="0" anchor="ctr"/>
                </a:tc>
              </a:tr>
              <a:tr h="34761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u="none" strike="noStrike" dirty="0" smtClean="0">
                          <a:effectLst/>
                        </a:rPr>
                        <a:t>Diminishing Mushārakah </a:t>
                      </a:r>
                      <a:r>
                        <a:rPr lang="en-US" sz="1800" u="none" strike="noStrike" dirty="0" smtClean="0">
                          <a:solidFill>
                            <a:srgbClr val="FF0000"/>
                          </a:solidFill>
                          <a:effectLst/>
                        </a:rPr>
                        <a:t>(Profit and loss sharing with amortizing partnership)</a:t>
                      </a:r>
                      <a:endParaRPr lang="en-US" sz="1800" b="0" i="1" u="none" strike="noStrike" dirty="0" smtClean="0">
                        <a:solidFill>
                          <a:srgbClr val="FF0000"/>
                        </a:solidFill>
                        <a:effectLst/>
                        <a:latin typeface="Arial" panose="020B0604020202020204" pitchFamily="34" charset="0"/>
                      </a:endParaRPr>
                    </a:p>
                  </a:txBody>
                  <a:tcPr marL="171450" marR="9525" marT="9525" marB="0" anchor="ctr"/>
                </a:tc>
              </a:tr>
              <a:tr h="347619">
                <a:tc>
                  <a:txBody>
                    <a:bodyPr/>
                    <a:lstStyle/>
                    <a:p>
                      <a:pPr algn="l" fontAlgn="ctr"/>
                      <a:r>
                        <a:rPr lang="en-US" sz="1800" u="none" strike="noStrike" dirty="0" smtClean="0">
                          <a:effectLst/>
                        </a:rPr>
                        <a:t>Wakālah  </a:t>
                      </a:r>
                      <a:r>
                        <a:rPr lang="en-US" sz="1800" u="none" strike="noStrike" dirty="0" smtClean="0">
                          <a:solidFill>
                            <a:srgbClr val="FF0000"/>
                          </a:solidFill>
                          <a:effectLst/>
                        </a:rPr>
                        <a:t>(Fees for agent or fiduciary)</a:t>
                      </a:r>
                      <a:endParaRPr lang="en-US" sz="1800" b="0" i="1" u="none" strike="noStrike" dirty="0">
                        <a:solidFill>
                          <a:srgbClr val="FF0000"/>
                        </a:solidFill>
                        <a:effectLst/>
                        <a:latin typeface="Arial" panose="020B0604020202020204" pitchFamily="34" charset="0"/>
                      </a:endParaRPr>
                    </a:p>
                  </a:txBody>
                  <a:tcPr marL="171450" marR="9525" marT="9525" marB="0" anchor="ctr"/>
                </a:tc>
              </a:tr>
              <a:tr h="347619">
                <a:tc>
                  <a:txBody>
                    <a:bodyPr/>
                    <a:lstStyle/>
                    <a:p>
                      <a:pPr algn="l" fontAlgn="ctr"/>
                      <a:r>
                        <a:rPr lang="en-US" sz="1800" u="none" strike="noStrike" dirty="0">
                          <a:effectLst/>
                        </a:rPr>
                        <a:t>Qarḍ </a:t>
                      </a:r>
                      <a:r>
                        <a:rPr lang="en-US" sz="1800" u="none" strike="noStrike" dirty="0" smtClean="0">
                          <a:effectLst/>
                        </a:rPr>
                        <a:t>Hassan  </a:t>
                      </a:r>
                      <a:r>
                        <a:rPr lang="en-US" sz="1800" u="none" strike="noStrike" dirty="0" smtClean="0">
                          <a:solidFill>
                            <a:srgbClr val="FF0000"/>
                          </a:solidFill>
                          <a:effectLst/>
                        </a:rPr>
                        <a:t>(Benevolent loan</a:t>
                      </a:r>
                      <a:r>
                        <a:rPr lang="en-US" sz="1800" u="none" strike="noStrike" baseline="0" dirty="0" smtClean="0">
                          <a:solidFill>
                            <a:srgbClr val="FF0000"/>
                          </a:solidFill>
                          <a:effectLst/>
                        </a:rPr>
                        <a:t> with no remuneration)</a:t>
                      </a:r>
                      <a:endParaRPr lang="en-US" sz="1800" b="0" i="1" u="none" strike="noStrike" dirty="0">
                        <a:solidFill>
                          <a:srgbClr val="FF0000"/>
                        </a:solidFill>
                        <a:effectLst/>
                        <a:latin typeface="Arial" panose="020B0604020202020204" pitchFamily="34" charset="0"/>
                      </a:endParaRPr>
                    </a:p>
                  </a:txBody>
                  <a:tcPr marL="171450" marR="9525" marT="9525" marB="0" anchor="ctr"/>
                </a:tc>
              </a:tr>
              <a:tr h="840093">
                <a:tc>
                  <a:txBody>
                    <a:bodyPr/>
                    <a:lstStyle/>
                    <a:p>
                      <a:pPr algn="l" fontAlgn="b"/>
                      <a:r>
                        <a:rPr lang="en-US" sz="1800" u="none" strike="noStrike" dirty="0" smtClean="0">
                          <a:effectLst/>
                        </a:rPr>
                        <a:t>Others (Often variations of above</a:t>
                      </a:r>
                      <a:r>
                        <a:rPr lang="en-US" sz="1800" u="none" strike="noStrike" baseline="0" dirty="0" smtClean="0">
                          <a:effectLst/>
                        </a:rPr>
                        <a:t> with different names)</a:t>
                      </a:r>
                    </a:p>
                    <a:p>
                      <a:pPr algn="l" fontAlgn="b"/>
                      <a:r>
                        <a:rPr lang="en-US" sz="1800" b="0" i="1" u="none" strike="noStrike"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mj-lt"/>
                        </a:rPr>
                        <a:t>Amanah  </a:t>
                      </a:r>
                      <a:r>
                        <a:rPr lang="en-US" sz="1600" b="0" i="0" u="none" strike="noStrike" dirty="0" smtClean="0">
                          <a:solidFill>
                            <a:srgbClr val="FF0000"/>
                          </a:solidFill>
                          <a:effectLst/>
                          <a:latin typeface="+mj-lt"/>
                        </a:rPr>
                        <a:t>(Deposits in</a:t>
                      </a:r>
                      <a:r>
                        <a:rPr lang="en-US" sz="1600" b="0" i="0" u="none" strike="noStrike" baseline="0" dirty="0" smtClean="0">
                          <a:solidFill>
                            <a:srgbClr val="FF0000"/>
                          </a:solidFill>
                          <a:effectLst/>
                          <a:latin typeface="+mj-lt"/>
                        </a:rPr>
                        <a:t> trust with no remuneration – used for current accounts)</a:t>
                      </a:r>
                      <a:endParaRPr lang="en-US" sz="1600" b="0" i="0" u="none" strike="noStrike" dirty="0" smtClean="0">
                        <a:solidFill>
                          <a:srgbClr val="FF0000"/>
                        </a:solidFill>
                        <a:effectLst/>
                        <a:latin typeface="+mj-lt"/>
                      </a:endParaRPr>
                    </a:p>
                    <a:p>
                      <a:pPr algn="l" fontAlgn="b"/>
                      <a:r>
                        <a:rPr lang="en-US" sz="1600" b="0" i="0" u="none" strike="noStrike" dirty="0" smtClean="0">
                          <a:solidFill>
                            <a:srgbClr val="000000"/>
                          </a:solidFill>
                          <a:effectLst/>
                          <a:latin typeface="+mj-lt"/>
                        </a:rPr>
                        <a:t>            Wadiah  </a:t>
                      </a:r>
                      <a:r>
                        <a:rPr lang="en-US" sz="1600" b="0" i="0" u="none" strike="noStrike" dirty="0" smtClean="0">
                          <a:solidFill>
                            <a:srgbClr val="FF0000"/>
                          </a:solidFill>
                          <a:effectLst/>
                          <a:latin typeface="+mj-lt"/>
                        </a:rPr>
                        <a:t>(Deposits for safekeeping with no remuneration)</a:t>
                      </a:r>
                      <a:endParaRPr lang="en-US" sz="1600" b="0" i="0" u="none" strike="noStrike" dirty="0">
                        <a:solidFill>
                          <a:srgbClr val="FF0000"/>
                        </a:solidFill>
                        <a:effectLst/>
                        <a:latin typeface="+mj-lt"/>
                      </a:endParaRPr>
                    </a:p>
                  </a:txBody>
                  <a:tcPr marL="171450" marR="9525" marT="9525" marB="0" anchor="b"/>
                </a:tc>
              </a:tr>
              <a:tr h="347619">
                <a:tc>
                  <a:txBody>
                    <a:bodyPr/>
                    <a:lstStyle/>
                    <a:p>
                      <a:pPr algn="l" fontAlgn="b"/>
                      <a:endParaRPr lang="en-US" sz="1800" b="0" i="1" u="none" strike="noStrike" dirty="0">
                        <a:solidFill>
                          <a:srgbClr val="000000"/>
                        </a:solidFill>
                        <a:effectLst/>
                        <a:latin typeface="Arial" panose="020B0604020202020204" pitchFamily="34" charset="0"/>
                      </a:endParaRPr>
                    </a:p>
                  </a:txBody>
                  <a:tcPr marL="171450" marR="9525" marT="9525" marB="0" anchor="b"/>
                </a:tc>
              </a:tr>
            </a:tbl>
          </a:graphicData>
        </a:graphic>
      </p:graphicFrame>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350908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pPr algn="ctr"/>
            <a:r>
              <a:rPr lang="en-US" dirty="0" smtClean="0"/>
              <a:t>Embedded profits</a:t>
            </a:r>
            <a:endParaRPr lang="en-US" dirty="0"/>
          </a:p>
        </p:txBody>
      </p:sp>
      <p:sp>
        <p:nvSpPr>
          <p:cNvPr id="3" name="Content Placeholder 2"/>
          <p:cNvSpPr>
            <a:spLocks noGrp="1"/>
          </p:cNvSpPr>
          <p:nvPr>
            <p:ph idx="1"/>
          </p:nvPr>
        </p:nvSpPr>
        <p:spPr/>
        <p:txBody>
          <a:bodyPr/>
          <a:lstStyle/>
          <a:p>
            <a:r>
              <a:rPr lang="en-US" sz="2000" dirty="0" smtClean="0"/>
              <a:t>Instead of conventional bank concept of lending cash to allow borrower to purchase a product in exchange for future repayment of principal plus payments of interest, for Islamic banks the product is purchased by the bank for resale (or lease) to customers in exchange for installment payments that cover the cost of the product and agreed embedded profits.</a:t>
            </a:r>
          </a:p>
          <a:p>
            <a:pPr eaLnBrk="1" fontAlgn="ctr" hangingPunct="1"/>
            <a:r>
              <a:rPr lang="en-US" dirty="0" smtClean="0"/>
              <a:t>Concept applies to sales and lease-based instruments</a:t>
            </a:r>
          </a:p>
          <a:p>
            <a:pPr lvl="1" eaLnBrk="1" fontAlgn="ctr" hangingPunct="1"/>
            <a:r>
              <a:rPr lang="en-US" sz="1600" dirty="0" smtClean="0"/>
              <a:t>Murābahah</a:t>
            </a:r>
            <a:endParaRPr lang="en-US" sz="1600" dirty="0"/>
          </a:p>
          <a:p>
            <a:pPr lvl="1" eaLnBrk="1" fontAlgn="ctr" hangingPunct="1"/>
            <a:r>
              <a:rPr lang="en-US" sz="1600" dirty="0"/>
              <a:t>Commodity Murābahah / Tawwaruq  </a:t>
            </a:r>
            <a:endParaRPr lang="en-US" sz="1600" dirty="0" smtClean="0"/>
          </a:p>
          <a:p>
            <a:pPr lvl="1" eaLnBrk="1" fontAlgn="ctr" hangingPunct="1"/>
            <a:r>
              <a:rPr lang="en-US" sz="1600" dirty="0" smtClean="0"/>
              <a:t>Salam  </a:t>
            </a:r>
            <a:endParaRPr lang="en-US" sz="1600" dirty="0"/>
          </a:p>
          <a:p>
            <a:pPr lvl="1" eaLnBrk="1" fontAlgn="ctr" hangingPunct="1"/>
            <a:r>
              <a:rPr lang="en-US" sz="1600" dirty="0" smtClean="0"/>
              <a:t>Istisnā </a:t>
            </a:r>
            <a:endParaRPr lang="en-US" sz="1600" dirty="0"/>
          </a:p>
          <a:p>
            <a:pPr lvl="1" eaLnBrk="1" fontAlgn="ctr" hangingPunct="1"/>
            <a:r>
              <a:rPr lang="en-US" sz="1600" dirty="0"/>
              <a:t>Ijārah / Ijārah Muntahia </a:t>
            </a:r>
            <a:r>
              <a:rPr lang="en-US" sz="1600" dirty="0" smtClean="0"/>
              <a:t>Bittamlīk</a:t>
            </a:r>
          </a:p>
          <a:p>
            <a:pPr marL="0" indent="0" eaLnBrk="1" fontAlgn="ctr" hangingPunct="1">
              <a:buNone/>
            </a:pPr>
            <a:endParaRPr lang="en-US" sz="1800" dirty="0"/>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252444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6a – Types of funding</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28464995"/>
              </p:ext>
            </p:extLst>
          </p:nvPr>
        </p:nvGraphicFramePr>
        <p:xfrm>
          <a:off x="457200" y="1981196"/>
          <a:ext cx="8077199" cy="3733803"/>
        </p:xfrm>
        <a:graphic>
          <a:graphicData uri="http://schemas.openxmlformats.org/drawingml/2006/table">
            <a:tbl>
              <a:tblPr>
                <a:tableStyleId>{5C22544A-7EE6-4342-B048-85BDC9FD1C3A}</a:tableStyleId>
              </a:tblPr>
              <a:tblGrid>
                <a:gridCol w="8077199"/>
              </a:tblGrid>
              <a:tr h="414867">
                <a:tc>
                  <a:txBody>
                    <a:bodyPr/>
                    <a:lstStyle/>
                    <a:p>
                      <a:pPr algn="l" fontAlgn="ctr"/>
                      <a:r>
                        <a:rPr lang="en-US" sz="1800" b="1" u="none" strike="noStrike" dirty="0" smtClean="0">
                          <a:effectLst/>
                        </a:rPr>
                        <a:t>ST04 – Total </a:t>
                      </a:r>
                      <a:r>
                        <a:rPr lang="en-US" sz="1800" b="1" u="none" strike="noStrike" dirty="0">
                          <a:effectLst/>
                        </a:rPr>
                        <a:t>funding/liabilities and equities</a:t>
                      </a:r>
                      <a:endParaRPr lang="en-US" sz="1800" b="1" i="0" u="none" strike="noStrike" dirty="0">
                        <a:solidFill>
                          <a:srgbClr val="000000"/>
                        </a:solidFill>
                        <a:effectLst/>
                        <a:latin typeface="Arial" panose="020B0604020202020204" pitchFamily="34" charset="0"/>
                      </a:endParaRPr>
                    </a:p>
                  </a:txBody>
                  <a:tcPr marL="9525" marR="9525" marT="9525" marB="0" anchor="ctr"/>
                </a:tc>
              </a:tr>
              <a:tr h="414867">
                <a:tc>
                  <a:txBody>
                    <a:bodyPr/>
                    <a:lstStyle/>
                    <a:p>
                      <a:pPr algn="just" fontAlgn="ctr"/>
                      <a:r>
                        <a:rPr lang="en-US" sz="1800" u="none" strike="noStrike" dirty="0">
                          <a:effectLst/>
                        </a:rPr>
                        <a:t>Profit-sharing investment accounts (PSIA)</a:t>
                      </a:r>
                      <a:endParaRPr lang="en-US" sz="1800" b="0" i="0" u="none" strike="noStrike" dirty="0">
                        <a:solidFill>
                          <a:srgbClr val="000000"/>
                        </a:solidFill>
                        <a:effectLst/>
                        <a:latin typeface="Arial" panose="020B0604020202020204" pitchFamily="34" charset="0"/>
                      </a:endParaRPr>
                    </a:p>
                  </a:txBody>
                  <a:tcPr marL="9525" marR="9525" marT="9525" marB="0" anchor="ctr"/>
                </a:tc>
              </a:tr>
              <a:tr h="414867">
                <a:tc>
                  <a:txBody>
                    <a:bodyPr/>
                    <a:lstStyle/>
                    <a:p>
                      <a:pPr algn="just" fontAlgn="ctr"/>
                      <a:r>
                        <a:rPr lang="en-US" sz="1800" u="none" strike="noStrike" dirty="0">
                          <a:effectLst/>
                        </a:rPr>
                        <a:t>Other remunerative funding (Murābahah, Commodity Murābahah etc.)</a:t>
                      </a:r>
                      <a:endParaRPr lang="en-US" sz="1800" b="0" i="1" u="none" strike="noStrike" dirty="0">
                        <a:solidFill>
                          <a:srgbClr val="000000"/>
                        </a:solidFill>
                        <a:effectLst/>
                        <a:latin typeface="Arial" panose="020B0604020202020204" pitchFamily="34" charset="0"/>
                      </a:endParaRPr>
                    </a:p>
                  </a:txBody>
                  <a:tcPr marL="9525" marR="9525" marT="9525" marB="0" anchor="ctr"/>
                </a:tc>
              </a:tr>
              <a:tr h="414867">
                <a:tc>
                  <a:txBody>
                    <a:bodyPr/>
                    <a:lstStyle/>
                    <a:p>
                      <a:pPr algn="just" fontAlgn="ctr"/>
                      <a:r>
                        <a:rPr lang="en-US" sz="1800" u="none" strike="noStrike">
                          <a:effectLst/>
                        </a:rPr>
                        <a:t>Nonremunerative funding (current account, Wadī`ah)</a:t>
                      </a:r>
                      <a:endParaRPr lang="en-US" sz="1800" b="0" i="0" u="none" strike="noStrike">
                        <a:solidFill>
                          <a:srgbClr val="000000"/>
                        </a:solidFill>
                        <a:effectLst/>
                        <a:latin typeface="Arial" panose="020B0604020202020204" pitchFamily="34" charset="0"/>
                      </a:endParaRPr>
                    </a:p>
                  </a:txBody>
                  <a:tcPr marL="9525" marR="9525" marT="9525" marB="0" anchor="ctr"/>
                </a:tc>
              </a:tr>
              <a:tr h="414867">
                <a:tc>
                  <a:txBody>
                    <a:bodyPr/>
                    <a:lstStyle/>
                    <a:p>
                      <a:pPr algn="just" fontAlgn="ctr"/>
                      <a:r>
                        <a:rPr lang="en-US" sz="1800" u="none" strike="noStrike">
                          <a:effectLst/>
                        </a:rPr>
                        <a:t>Sukūk issued</a:t>
                      </a:r>
                      <a:endParaRPr lang="en-US" sz="1800" b="0" i="0" u="none" strike="noStrike">
                        <a:solidFill>
                          <a:srgbClr val="000000"/>
                        </a:solidFill>
                        <a:effectLst/>
                        <a:latin typeface="Arial" panose="020B0604020202020204" pitchFamily="34" charset="0"/>
                      </a:endParaRPr>
                    </a:p>
                  </a:txBody>
                  <a:tcPr marL="9525" marR="9525" marT="9525" marB="0" anchor="ctr"/>
                </a:tc>
              </a:tr>
              <a:tr h="414867">
                <a:tc>
                  <a:txBody>
                    <a:bodyPr/>
                    <a:lstStyle/>
                    <a:p>
                      <a:pPr algn="just" fontAlgn="ctr"/>
                      <a:r>
                        <a:rPr lang="en-US" sz="1800" u="none" strike="noStrike">
                          <a:effectLst/>
                        </a:rPr>
                        <a:t>Other Sharī`ah-compliant securities issued</a:t>
                      </a:r>
                      <a:endParaRPr lang="en-US" sz="1800" b="0" i="0" u="none" strike="noStrike">
                        <a:solidFill>
                          <a:srgbClr val="000000"/>
                        </a:solidFill>
                        <a:effectLst/>
                        <a:latin typeface="Arial" panose="020B0604020202020204" pitchFamily="34" charset="0"/>
                      </a:endParaRPr>
                    </a:p>
                  </a:txBody>
                  <a:tcPr marL="9525" marR="9525" marT="9525" marB="0" anchor="ctr"/>
                </a:tc>
              </a:tr>
              <a:tr h="414867">
                <a:tc>
                  <a:txBody>
                    <a:bodyPr/>
                    <a:lstStyle/>
                    <a:p>
                      <a:pPr algn="just" fontAlgn="ctr"/>
                      <a:r>
                        <a:rPr lang="en-US" sz="1800" u="none" strike="noStrike" dirty="0">
                          <a:effectLst/>
                        </a:rPr>
                        <a:t>Interbank funding/liabilities</a:t>
                      </a:r>
                      <a:endParaRPr lang="en-US" sz="1800" b="0" i="0" u="none" strike="noStrike" dirty="0">
                        <a:solidFill>
                          <a:srgbClr val="000000"/>
                        </a:solidFill>
                        <a:effectLst/>
                        <a:latin typeface="Arial" panose="020B0604020202020204" pitchFamily="34" charset="0"/>
                      </a:endParaRPr>
                    </a:p>
                  </a:txBody>
                  <a:tcPr marL="9525" marR="9525" marT="9525" marB="0" anchor="ctr"/>
                </a:tc>
              </a:tr>
              <a:tr h="414867">
                <a:tc>
                  <a:txBody>
                    <a:bodyPr/>
                    <a:lstStyle/>
                    <a:p>
                      <a:pPr algn="just" fontAlgn="ctr"/>
                      <a:r>
                        <a:rPr lang="en-US" sz="1800" u="none" strike="noStrike">
                          <a:effectLst/>
                        </a:rPr>
                        <a:t>All other liabilities</a:t>
                      </a:r>
                      <a:endParaRPr lang="en-US" sz="1800" b="0" i="0" u="none" strike="noStrike">
                        <a:solidFill>
                          <a:srgbClr val="000000"/>
                        </a:solidFill>
                        <a:effectLst/>
                        <a:latin typeface="Arial" panose="020B0604020202020204" pitchFamily="34" charset="0"/>
                      </a:endParaRPr>
                    </a:p>
                  </a:txBody>
                  <a:tcPr marL="9525" marR="9525" marT="9525" marB="0" anchor="ctr"/>
                </a:tc>
              </a:tr>
              <a:tr h="414867">
                <a:tc>
                  <a:txBody>
                    <a:bodyPr/>
                    <a:lstStyle/>
                    <a:p>
                      <a:pPr algn="l" fontAlgn="ctr"/>
                      <a:r>
                        <a:rPr lang="en-US" sz="1800" u="none" strike="noStrike" dirty="0">
                          <a:effectLst/>
                        </a:rPr>
                        <a:t>Capital and reserves</a:t>
                      </a:r>
                      <a:endParaRPr lang="en-US" sz="1800" b="0" i="0" u="none" strike="noStrike" dirty="0">
                        <a:solidFill>
                          <a:srgbClr val="000000"/>
                        </a:solidFill>
                        <a:effectLst/>
                        <a:latin typeface="Arial" panose="020B0604020202020204" pitchFamily="34" charset="0"/>
                      </a:endParaRPr>
                    </a:p>
                  </a:txBody>
                  <a:tcPr marL="9525" marR="9525" marT="9525" marB="0" anchor="ctr"/>
                </a:tc>
              </a:tr>
            </a:tbl>
          </a:graphicData>
        </a:graphic>
      </p:graphicFrame>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800195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Profit-sharing investment accounts (PSIA</a:t>
            </a:r>
            <a:r>
              <a:rPr lang="en-US" dirty="0" smtClean="0"/>
              <a:t>)*</a:t>
            </a:r>
            <a:endParaRPr lang="en-US" dirty="0"/>
          </a:p>
        </p:txBody>
      </p:sp>
      <p:sp>
        <p:nvSpPr>
          <p:cNvPr id="3" name="Content Placeholder 2"/>
          <p:cNvSpPr>
            <a:spLocks noGrp="1"/>
          </p:cNvSpPr>
          <p:nvPr>
            <p:ph idx="1"/>
          </p:nvPr>
        </p:nvSpPr>
        <p:spPr>
          <a:xfrm>
            <a:off x="457200" y="1828800"/>
            <a:ext cx="8229600" cy="4302125"/>
          </a:xfrm>
        </p:spPr>
        <p:txBody>
          <a:bodyPr/>
          <a:lstStyle/>
          <a:p>
            <a:r>
              <a:rPr lang="en-US" sz="1900" dirty="0" smtClean="0"/>
              <a:t>Classic form of funding of Islamic banks - Mudarabah and Musharakah</a:t>
            </a:r>
          </a:p>
          <a:p>
            <a:r>
              <a:rPr lang="en-US" sz="1900" dirty="0" smtClean="0"/>
              <a:t>Funds placed in PSIA are considered to involve a mix of deposits and investment-type sharing of financing, rewards, and risk. Those placing the funds are called Investment Account Holders (IAH).</a:t>
            </a:r>
          </a:p>
          <a:p>
            <a:r>
              <a:rPr lang="en-US" sz="1900" dirty="0" smtClean="0"/>
              <a:t>Funds in PSIA accounts are managed by the Islamic bank and receive returns based on the income generated by the funds.</a:t>
            </a:r>
          </a:p>
          <a:p>
            <a:r>
              <a:rPr lang="en-US" sz="1900" dirty="0" smtClean="0"/>
              <a:t>PSIA are important and their special features must be handled in SNA methodology, but other funding instruments must also be covered.</a:t>
            </a:r>
          </a:p>
          <a:p>
            <a:pPr lvl="1"/>
            <a:r>
              <a:rPr lang="en-US" sz="1600" dirty="0" smtClean="0"/>
              <a:t>PSIA are widely used, but extent varies considerably by country - PSIFI survey shows rates of 77% of funding down to 0%.</a:t>
            </a:r>
          </a:p>
          <a:p>
            <a:pPr lvl="1"/>
            <a:r>
              <a:rPr lang="en-US" sz="1600" dirty="0" smtClean="0"/>
              <a:t>Recent shift toward use of less risky remunerated accounts, such as Murabahah – these are more used than PSIA in </a:t>
            </a:r>
            <a:r>
              <a:rPr lang="en-US" sz="1600" dirty="0"/>
              <a:t>at least 5 </a:t>
            </a:r>
            <a:r>
              <a:rPr lang="en-US" sz="1600" dirty="0" smtClean="0"/>
              <a:t>countries.</a:t>
            </a:r>
          </a:p>
          <a:p>
            <a:pPr lvl="1"/>
            <a:r>
              <a:rPr lang="en-US" sz="1600" dirty="0" smtClean="0"/>
              <a:t>Current accounts and other non-remunerated funding typically provides ¼ to 1/3 of total funding</a:t>
            </a:r>
          </a:p>
          <a:p>
            <a:pPr lvl="1"/>
            <a:endParaRPr lang="en-US" sz="1600" dirty="0"/>
          </a:p>
          <a:p>
            <a:endParaRPr lang="en-US" sz="1800" dirty="0" smtClean="0"/>
          </a:p>
          <a:p>
            <a:endParaRPr lang="en-US" sz="1800" dirty="0"/>
          </a:p>
          <a:p>
            <a:endParaRPr lang="en-US" sz="1800" dirty="0" smtClean="0"/>
          </a:p>
          <a:p>
            <a:endParaRPr lang="en-US" sz="1800" dirty="0"/>
          </a:p>
          <a:p>
            <a:endParaRPr lang="en-US" sz="1800" dirty="0" smtClean="0"/>
          </a:p>
          <a:p>
            <a:pPr marL="0" indent="0">
              <a:buNone/>
            </a:pPr>
            <a:r>
              <a:rPr lang="en-US" sz="1800" dirty="0" smtClean="0"/>
              <a:t>* </a:t>
            </a:r>
            <a:r>
              <a:rPr lang="en-US" sz="1400" dirty="0" smtClean="0"/>
              <a:t>See Section C – Profits </a:t>
            </a:r>
            <a:r>
              <a:rPr lang="en-US" sz="1400" dirty="0"/>
              <a:t>distributions on deposits at Islamic </a:t>
            </a:r>
            <a:r>
              <a:rPr lang="en-US" sz="1400" dirty="0" smtClean="0"/>
              <a:t>banks in conference paper “Some Notes on Islamic Finance in the National Accounts”</a:t>
            </a:r>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49563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Payments made on PSIA</a:t>
            </a:r>
            <a:endParaRPr lang="en-US" dirty="0"/>
          </a:p>
        </p:txBody>
      </p:sp>
      <p:sp>
        <p:nvSpPr>
          <p:cNvPr id="3" name="Content Placeholder 2"/>
          <p:cNvSpPr>
            <a:spLocks noGrp="1"/>
          </p:cNvSpPr>
          <p:nvPr>
            <p:ph idx="1"/>
          </p:nvPr>
        </p:nvSpPr>
        <p:spPr/>
        <p:txBody>
          <a:bodyPr/>
          <a:lstStyle/>
          <a:p>
            <a:r>
              <a:rPr lang="en-US" sz="2000" dirty="0" smtClean="0"/>
              <a:t>Returns </a:t>
            </a:r>
            <a:r>
              <a:rPr lang="en-US" sz="2000" dirty="0"/>
              <a:t>on PSIA are based on the type of financial instrument in which they are invested.</a:t>
            </a:r>
          </a:p>
          <a:p>
            <a:r>
              <a:rPr lang="en-US" sz="2000" dirty="0" smtClean="0"/>
              <a:t>Returns </a:t>
            </a:r>
            <a:r>
              <a:rPr lang="en-US" sz="2000" dirty="0"/>
              <a:t>are not guaranteed – funds placed are at risk of loss – thus they have character of risky investments.   </a:t>
            </a:r>
          </a:p>
          <a:p>
            <a:r>
              <a:rPr lang="en-US" sz="2000" dirty="0"/>
              <a:t>Payments to IAH are not considered as interest liabilities, but as quasi-equity returns.</a:t>
            </a:r>
          </a:p>
          <a:p>
            <a:pPr lvl="1"/>
            <a:r>
              <a:rPr lang="en-US" sz="1800" dirty="0" smtClean="0"/>
              <a:t>Because </a:t>
            </a:r>
            <a:r>
              <a:rPr lang="en-US" sz="1800" dirty="0"/>
              <a:t>IAH bear some risk and the bank does not have a </a:t>
            </a:r>
            <a:r>
              <a:rPr lang="en-US" sz="1800" dirty="0" smtClean="0"/>
              <a:t>liability to repay deposits and to pay interest, </a:t>
            </a:r>
            <a:r>
              <a:rPr lang="en-US" sz="1800" dirty="0"/>
              <a:t>IFSB supervisory capital adequacy standard permits </a:t>
            </a:r>
            <a:r>
              <a:rPr lang="en-US" sz="1800" dirty="0" smtClean="0"/>
              <a:t>adjustments </a:t>
            </a:r>
            <a:r>
              <a:rPr lang="en-US" sz="1800" dirty="0"/>
              <a:t>to capital adequacy ratio to lower the amount of r</a:t>
            </a:r>
            <a:r>
              <a:rPr lang="en-US" sz="1800" dirty="0" smtClean="0"/>
              <a:t>isk to be covered by the bank’s own supervisory capital</a:t>
            </a:r>
            <a:r>
              <a:rPr lang="en-US" sz="1800" dirty="0"/>
              <a:t>.</a:t>
            </a:r>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825863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pPr algn="ctr"/>
            <a:r>
              <a:rPr lang="en-US" dirty="0" smtClean="0"/>
              <a:t>Types of PSIA</a:t>
            </a:r>
            <a:endParaRPr lang="en-US" dirty="0"/>
          </a:p>
        </p:txBody>
      </p:sp>
      <p:sp>
        <p:nvSpPr>
          <p:cNvPr id="3" name="Content Placeholder 2"/>
          <p:cNvSpPr>
            <a:spLocks noGrp="1"/>
          </p:cNvSpPr>
          <p:nvPr>
            <p:ph idx="1"/>
          </p:nvPr>
        </p:nvSpPr>
        <p:spPr/>
        <p:txBody>
          <a:bodyPr/>
          <a:lstStyle/>
          <a:p>
            <a:r>
              <a:rPr lang="en-US" sz="2000" dirty="0"/>
              <a:t>Unrestricted PSIA – Funds are intermixed with other IAH and the bank. Recorded as on-balance-sheet</a:t>
            </a:r>
            <a:r>
              <a:rPr lang="en-US" sz="2000" dirty="0" smtClean="0"/>
              <a:t>. (UPSIA)</a:t>
            </a:r>
          </a:p>
          <a:p>
            <a:endParaRPr lang="en-US" sz="2000" dirty="0"/>
          </a:p>
          <a:p>
            <a:r>
              <a:rPr lang="en-US" sz="2000" dirty="0"/>
              <a:t>Restricted PSIA – IAH instruct the bank on how the funds may be used. Accounts are segregated. The IFI provides asset management investment services and receives fee income in exchange for its services and expertise. </a:t>
            </a:r>
            <a:r>
              <a:rPr lang="en-US" sz="2000" dirty="0" smtClean="0"/>
              <a:t>(RPSIA)</a:t>
            </a:r>
          </a:p>
          <a:p>
            <a:pPr lvl="1"/>
            <a:r>
              <a:rPr lang="en-US" sz="1800" dirty="0" smtClean="0"/>
              <a:t>The </a:t>
            </a:r>
            <a:r>
              <a:rPr lang="en-US" sz="1800" dirty="0"/>
              <a:t>funds and income they generate have traditionally been </a:t>
            </a:r>
            <a:r>
              <a:rPr lang="en-US" sz="1800" dirty="0" smtClean="0"/>
              <a:t>treated off-balance-sheet</a:t>
            </a:r>
            <a:r>
              <a:rPr lang="en-US" sz="1800" dirty="0"/>
              <a:t>. </a:t>
            </a:r>
          </a:p>
          <a:p>
            <a:pPr lvl="1"/>
            <a:r>
              <a:rPr lang="en-US" sz="1800" i="1" dirty="0"/>
              <a:t>However, per AAOIFI FAS 27 some funds are required to be treated on-balance-sheet. </a:t>
            </a:r>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887635961"/>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107763" dir="18900000" algn="ctr" rotWithShape="0">
            <a:schemeClr val="bg2"/>
          </a:outerShdw>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rgbClr val="BC3700"/>
          </a:buClr>
          <a:buSzTx/>
          <a:buFont typeface="Monotype Sorts" pitchFamily="2" charset="2"/>
          <a:buChar char="n"/>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107763" dir="18900000" algn="ctr" rotWithShape="0">
            <a:schemeClr val="bg2"/>
          </a:outerShdw>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rgbClr val="BC3700"/>
          </a:buClr>
          <a:buSzTx/>
          <a:buFont typeface="Monotype Sorts" pitchFamily="2" charset="2"/>
          <a:buChar char="n"/>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padacci">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13034396</TotalTime>
  <Pages>11</Pages>
  <Words>2224</Words>
  <Application>Microsoft Office PowerPoint</Application>
  <PresentationFormat>On-screen Show (4:3)</PresentationFormat>
  <Paragraphs>184</Paragraphs>
  <Slides>16</Slides>
  <Notes>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16</vt:i4>
      </vt:variant>
    </vt:vector>
  </HeadingPairs>
  <TitlesOfParts>
    <vt:vector size="25" baseType="lpstr">
      <vt:lpstr>Arial</vt:lpstr>
      <vt:lpstr>Calibri</vt:lpstr>
      <vt:lpstr>Monotype Sorts</vt:lpstr>
      <vt:lpstr>Tahoma</vt:lpstr>
      <vt:lpstr>Times New Roman</vt:lpstr>
      <vt:lpstr>Wingdings</vt:lpstr>
      <vt:lpstr>Custom Design</vt:lpstr>
      <vt:lpstr>Papadacci</vt:lpstr>
      <vt:lpstr>1_Custom Design</vt:lpstr>
      <vt:lpstr>ISWGNA Task Force on Islamic Banking </vt:lpstr>
      <vt:lpstr>Diversity of Islamic financial instruments</vt:lpstr>
      <vt:lpstr>Islamic bank revenue from jointly funded assets per PSIFI Compilation Guide</vt:lpstr>
      <vt:lpstr>Line 3a – PSIFI Enumerated financing instruments</vt:lpstr>
      <vt:lpstr>Embedded profits</vt:lpstr>
      <vt:lpstr>Line 6a – Types of funding</vt:lpstr>
      <vt:lpstr>Profit-sharing investment accounts (PSIA)*</vt:lpstr>
      <vt:lpstr>Payments made on PSIA</vt:lpstr>
      <vt:lpstr>Types of PSIA</vt:lpstr>
      <vt:lpstr>Property income for PSIA</vt:lpstr>
      <vt:lpstr>PSIA distributions to IAH</vt:lpstr>
      <vt:lpstr>PSIA Smoothing Techniques</vt:lpstr>
      <vt:lpstr>Economic flows of PSIA</vt:lpstr>
      <vt:lpstr>Estimating PSIA payments in National Accounts</vt:lpstr>
      <vt:lpstr>Final Question – Accrual of income flows prior to expiration of underlying contract?</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World Bank and the Financial Sector</dc:title>
  <dc:subject>Philapelphia Club</dc:subject>
  <dc:creator>JLF</dc:creator>
  <cp:lastModifiedBy>russell krueger</cp:lastModifiedBy>
  <cp:revision>560</cp:revision>
  <cp:lastPrinted>2000-10-07T19:54:52Z</cp:lastPrinted>
  <dcterms:created xsi:type="dcterms:W3CDTF">1998-05-08T06:51:56Z</dcterms:created>
  <dcterms:modified xsi:type="dcterms:W3CDTF">2017-10-22T21:37:13Z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-1422563948</vt:i4>
  </property>
  <property fmtid="{D5CDD505-2E9C-101B-9397-08002B2CF9AE}" pid="3" name="_NewReviewCycle">
    <vt:lpwstr/>
  </property>
  <property fmtid="{D5CDD505-2E9C-101B-9397-08002B2CF9AE}" pid="4" name="_EmailSubject">
    <vt:lpwstr>Advanced MFS Course: lecture and case study assignments.</vt:lpwstr>
  </property>
  <property fmtid="{D5CDD505-2E9C-101B-9397-08002B2CF9AE}" pid="5" name="_AuthorEmail">
    <vt:lpwstr>AHarutyunyan@imf.org</vt:lpwstr>
  </property>
  <property fmtid="{D5CDD505-2E9C-101B-9397-08002B2CF9AE}" pid="6" name="_AuthorEmailDisplayName">
    <vt:lpwstr>Harutyunyan, Artak</vt:lpwstr>
  </property>
  <property fmtid="{D5CDD505-2E9C-101B-9397-08002B2CF9AE}" pid="7" name="_PreviousAdHocReviewCycleID">
    <vt:i4>-1431196587</vt:i4>
  </property>
</Properties>
</file>