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 id="2147483673" r:id="rId2"/>
    <p:sldMasterId id="2147483686" r:id="rId3"/>
  </p:sldMasterIdLst>
  <p:notesMasterIdLst>
    <p:notesMasterId r:id="rId32"/>
  </p:notesMasterIdLst>
  <p:handoutMasterIdLst>
    <p:handoutMasterId r:id="rId33"/>
  </p:handoutMasterIdLst>
  <p:sldIdLst>
    <p:sldId id="256" r:id="rId4"/>
    <p:sldId id="306" r:id="rId5"/>
    <p:sldId id="342" r:id="rId6"/>
    <p:sldId id="355" r:id="rId7"/>
    <p:sldId id="359" r:id="rId8"/>
    <p:sldId id="364" r:id="rId9"/>
    <p:sldId id="365" r:id="rId10"/>
    <p:sldId id="366" r:id="rId11"/>
    <p:sldId id="357" r:id="rId12"/>
    <p:sldId id="356" r:id="rId13"/>
    <p:sldId id="361" r:id="rId14"/>
    <p:sldId id="363" r:id="rId15"/>
    <p:sldId id="362" r:id="rId16"/>
    <p:sldId id="367" r:id="rId17"/>
    <p:sldId id="368" r:id="rId18"/>
    <p:sldId id="369" r:id="rId19"/>
    <p:sldId id="360" r:id="rId20"/>
    <p:sldId id="371" r:id="rId21"/>
    <p:sldId id="372" r:id="rId22"/>
    <p:sldId id="346" r:id="rId23"/>
    <p:sldId id="347" r:id="rId24"/>
    <p:sldId id="348" r:id="rId25"/>
    <p:sldId id="349" r:id="rId26"/>
    <p:sldId id="350" r:id="rId27"/>
    <p:sldId id="351" r:id="rId28"/>
    <p:sldId id="353" r:id="rId29"/>
    <p:sldId id="354" r:id="rId30"/>
    <p:sldId id="352" r:id="rId31"/>
  </p:sldIdLst>
  <p:sldSz cx="9144000" cy="6858000" type="screen4x3"/>
  <p:notesSz cx="7099300" cy="939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1pPr>
    <a:lvl2pPr marL="4572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2pPr>
    <a:lvl3pPr marL="9144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3pPr>
    <a:lvl4pPr marL="13716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4pPr>
    <a:lvl5pPr marL="18288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209"/>
    <a:srgbClr val="F39FD1"/>
    <a:srgbClr val="F35B1B"/>
    <a:srgbClr val="BC3700"/>
    <a:srgbClr val="3366CC"/>
    <a:srgbClr val="002BB4"/>
    <a:srgbClr val="0F41EE"/>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84381" autoAdjust="0"/>
  </p:normalViewPr>
  <p:slideViewPr>
    <p:cSldViewPr>
      <p:cViewPr varScale="1">
        <p:scale>
          <a:sx n="63" d="100"/>
          <a:sy n="63" d="100"/>
        </p:scale>
        <p:origin x="16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22"/>
    </p:cViewPr>
  </p:sorterViewPr>
  <p:notesViewPr>
    <p:cSldViewPr>
      <p:cViewPr>
        <p:scale>
          <a:sx n="75" d="100"/>
          <a:sy n="75" d="100"/>
        </p:scale>
        <p:origin x="2370" y="-528"/>
      </p:cViewPr>
      <p:guideLst>
        <p:guide orient="horz" pos="2960"/>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228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7738" y="4464050"/>
            <a:ext cx="5203825" cy="4227513"/>
          </a:xfrm>
          <a:prstGeom prst="rect">
            <a:avLst/>
          </a:prstGeom>
          <a:noFill/>
          <a:ln w="12700">
            <a:noFill/>
            <a:miter lim="800000"/>
            <a:headEnd/>
            <a:tailEnd/>
          </a:ln>
          <a:effectLst/>
        </p:spPr>
        <p:txBody>
          <a:bodyPr vert="horz" wrap="square" lIns="93103" tIns="45734" rIns="93103" bIns="45734"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Grp="1" noRot="1" noChangeAspect="1" noChangeArrowheads="1" noTextEdit="1"/>
          </p:cNvSpPr>
          <p:nvPr>
            <p:ph type="sldImg" idx="2"/>
          </p:nvPr>
        </p:nvSpPr>
        <p:spPr bwMode="auto">
          <a:xfrm>
            <a:off x="1208088" y="706438"/>
            <a:ext cx="4695825" cy="3521075"/>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615113" y="8991600"/>
            <a:ext cx="411162" cy="312738"/>
          </a:xfrm>
          <a:prstGeom prst="rect">
            <a:avLst/>
          </a:prstGeom>
          <a:noFill/>
          <a:ln w="12700">
            <a:noFill/>
            <a:miter lim="800000"/>
            <a:headEnd/>
            <a:tailEnd/>
          </a:ln>
          <a:effectLst/>
        </p:spPr>
        <p:txBody>
          <a:bodyPr wrap="none" lIns="93103" tIns="45734" rIns="93103" bIns="45734" anchor="ctr">
            <a:spAutoFit/>
          </a:bodyPr>
          <a:lstStyle/>
          <a:p>
            <a:pPr algn="r" defTabSz="941388">
              <a:spcBef>
                <a:spcPct val="0"/>
              </a:spcBef>
              <a:buClrTx/>
              <a:buFontTx/>
              <a:buNone/>
              <a:defRPr/>
            </a:pPr>
            <a:fld id="{5746C9D3-9835-4222-9996-0FB3F461B31C}" type="slidenum">
              <a:rPr lang="en-US" sz="1400">
                <a:cs typeface="+mn-cs"/>
              </a:rPr>
              <a:pPr algn="r" defTabSz="941388">
                <a:spcBef>
                  <a:spcPct val="0"/>
                </a:spcBef>
                <a:buClrTx/>
                <a:buFontTx/>
                <a:buNone/>
                <a:defRPr/>
              </a:pPr>
              <a:t>‹#›</a:t>
            </a:fld>
            <a:endParaRPr lang="en-US" sz="1400">
              <a:cs typeface="+mn-cs"/>
            </a:endParaRPr>
          </a:p>
        </p:txBody>
      </p:sp>
    </p:spTree>
    <p:extLst>
      <p:ext uri="{BB962C8B-B14F-4D97-AF65-F5344CB8AC3E}">
        <p14:creationId xmlns:p14="http://schemas.microsoft.com/office/powerpoint/2010/main" val="4064060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47738" y="2851150"/>
            <a:ext cx="5046662" cy="5840413"/>
          </a:xfrm>
          <a:noFill/>
          <a:ln w="9525"/>
        </p:spPr>
        <p:txBody>
          <a:bodyPr/>
          <a:lstStyle/>
          <a:p>
            <a:pPr eaLnBrk="1" hangingPunct="1">
              <a:buFontTx/>
              <a:buChar char="•"/>
            </a:pPr>
            <a:r>
              <a:rPr lang="en-US" dirty="0" smtClean="0"/>
              <a:t> </a:t>
            </a:r>
            <a:endParaRPr lang="en-US" sz="1800" dirty="0" smtClean="0"/>
          </a:p>
        </p:txBody>
      </p:sp>
      <p:sp>
        <p:nvSpPr>
          <p:cNvPr id="36867" name="Rectangle 3"/>
          <p:cNvSpPr>
            <a:spLocks noGrp="1" noRot="1" noChangeAspect="1" noChangeArrowheads="1" noTextEdit="1"/>
          </p:cNvSpPr>
          <p:nvPr>
            <p:ph type="sldImg"/>
          </p:nvPr>
        </p:nvSpPr>
        <p:spPr>
          <a:xfrm>
            <a:off x="2138363" y="714375"/>
            <a:ext cx="2428875" cy="1820863"/>
          </a:xfrm>
          <a:ln cap="flat"/>
        </p:spPr>
      </p:sp>
    </p:spTree>
    <p:extLst>
      <p:ext uri="{BB962C8B-B14F-4D97-AF65-F5344CB8AC3E}">
        <p14:creationId xmlns:p14="http://schemas.microsoft.com/office/powerpoint/2010/main" val="49500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pPr eaLnBrk="1" hangingPunct="1">
              <a:buFontTx/>
              <a:buChar char="•"/>
            </a:pPr>
            <a:r>
              <a:rPr lang="en-US" dirty="0" smtClean="0"/>
              <a:t> First of all, </a:t>
            </a:r>
            <a:r>
              <a:rPr lang="en-US" sz="1800" dirty="0" smtClean="0"/>
              <a:t>we would like to look at closely each type of institutional units that might be classified as OFCs.</a:t>
            </a:r>
          </a:p>
          <a:p>
            <a:pPr eaLnBrk="1" hangingPunct="1">
              <a:buFontTx/>
              <a:buChar char="•"/>
            </a:pPr>
            <a:endParaRPr lang="en-US" sz="1800" dirty="0" smtClean="0"/>
          </a:p>
          <a:p>
            <a:pPr eaLnBrk="1" hangingPunct="1">
              <a:buFontTx/>
              <a:buChar char="•"/>
            </a:pPr>
            <a:r>
              <a:rPr lang="en-US" sz="1800" dirty="0" smtClean="0"/>
              <a:t> Next, we will briefly refer to the points that should be taken into consideration in defining the OFC subsector.</a:t>
            </a:r>
            <a:br>
              <a:rPr lang="en-US" sz="1800" dirty="0" smtClean="0"/>
            </a:br>
            <a:endParaRPr lang="en-US" sz="1800" dirty="0" smtClean="0"/>
          </a:p>
          <a:p>
            <a:pPr eaLnBrk="1" hangingPunct="1">
              <a:buFontTx/>
              <a:buChar char="•"/>
            </a:pPr>
            <a:r>
              <a:rPr lang="en-US" sz="1800" dirty="0" smtClean="0"/>
              <a:t> Then, we will review the generic features of the sectoral balance sheet and how to derive OFCS and FCS.</a:t>
            </a:r>
          </a:p>
          <a:p>
            <a:pPr eaLnBrk="1" hangingPunct="1">
              <a:buFontTx/>
              <a:buChar char="•"/>
            </a:pPr>
            <a:endParaRPr lang="en-US" sz="1800" dirty="0" smtClean="0"/>
          </a:p>
          <a:p>
            <a:pPr eaLnBrk="1" hangingPunct="1">
              <a:buFontTx/>
              <a:buChar char="•"/>
            </a:pPr>
            <a:r>
              <a:rPr lang="en-US" sz="1800" dirty="0" smtClean="0"/>
              <a:t> Finally, we will overview Case Study 4, in which the participants will engage after this lecture.</a:t>
            </a:r>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53629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pPr eaLnBrk="1" hangingPunct="1">
              <a:buFontTx/>
              <a:buChar char="•"/>
            </a:pPr>
            <a:endParaRPr lang="en-US" sz="1800" dirty="0" smtClean="0"/>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45288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Broad money, per the IMF’s </a:t>
            </a:r>
            <a:r>
              <a:rPr lang="en-US" i="1" dirty="0"/>
              <a:t>Monetary and Financial Statistics Manual</a:t>
            </a:r>
            <a:r>
              <a:rPr lang="en-US" dirty="0"/>
              <a:t>, is a measure of cash and liabilities of depository corporations to the domestic public that have high liquidity and capital certainty and are empirically related to general domestic economic activity and prices. </a:t>
            </a:r>
            <a:endParaRPr lang="en-US" dirty="0" smtClean="0"/>
          </a:p>
          <a:p>
            <a:r>
              <a:rPr lang="en-US" dirty="0" smtClean="0"/>
              <a:t>The </a:t>
            </a:r>
            <a:r>
              <a:rPr lang="en-US" dirty="0"/>
              <a:t>definition of broad money has steadily expanded in recent decades to include cash, current account or transferrable deposits, circulating or negotiable instruments used as means of payment, savings deposits that can be withdrawn and used for </a:t>
            </a:r>
            <a:r>
              <a:rPr lang="en-US" dirty="0" smtClean="0"/>
              <a:t>payments, </a:t>
            </a:r>
            <a:r>
              <a:rPr lang="en-US" dirty="0"/>
              <a:t>and a wide range of financial instruments that have acquired characteristics of money. Islamic banks can effectively undertake all these </a:t>
            </a:r>
            <a:r>
              <a:rPr lang="en-US" dirty="0" smtClean="0"/>
              <a:t>functions, </a:t>
            </a:r>
            <a:r>
              <a:rPr lang="en-US" i="1" dirty="0" smtClean="0"/>
              <a:t>although for some instruments do not offer capital certainty. </a:t>
            </a:r>
            <a:endParaRPr lang="en-US" i="1" dirty="0"/>
          </a:p>
          <a:p>
            <a:endParaRPr lang="en-US" dirty="0"/>
          </a:p>
        </p:txBody>
      </p:sp>
    </p:spTree>
    <p:extLst>
      <p:ext uri="{BB962C8B-B14F-4D97-AF65-F5344CB8AC3E}">
        <p14:creationId xmlns:p14="http://schemas.microsoft.com/office/powerpoint/2010/main" val="2721719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671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separate write-up “AAOIFI Financial Accounting Standard</a:t>
            </a:r>
            <a:r>
              <a:rPr lang="en-US" baseline="0" dirty="0" smtClean="0"/>
              <a:t> 27 – Investment Accounts”</a:t>
            </a:r>
            <a:endParaRPr lang="en-US" dirty="0"/>
          </a:p>
        </p:txBody>
      </p:sp>
    </p:spTree>
    <p:extLst>
      <p:ext uri="{BB962C8B-B14F-4D97-AF65-F5344CB8AC3E}">
        <p14:creationId xmlns:p14="http://schemas.microsoft.com/office/powerpoint/2010/main" val="3800029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285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8128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CA0D4D5-BD3D-4983-A0AB-66159C964872}"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664D6855-06E4-46C8-BA0C-A4A6741F9F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E90843-B94D-415D-8B0C-5D0F82197EA7}"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62B4359-9D4A-453C-A097-7552B611FB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A3A4226-5CE5-42A8-8C85-4581D19642C9}"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574AC182-2306-4E02-97EE-C3C5037FB0D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9203" name="Rectangle 3"/>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a:p>
        </p:txBody>
      </p:sp>
      <p:sp>
        <p:nvSpPr>
          <p:cNvPr id="17920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dirty="0" smtClean="0"/>
              <a:t>Click to edit Master subtitle style</a:t>
            </a:r>
            <a:endParaRPr lang="en-US" dirty="0"/>
          </a:p>
        </p:txBody>
      </p:sp>
      <p:sp>
        <p:nvSpPr>
          <p:cNvPr id="4" name="Rectangle 7"/>
          <p:cNvSpPr>
            <a:spLocks noGrp="1" noChangeArrowheads="1"/>
          </p:cNvSpPr>
          <p:nvPr>
            <p:ph type="sldNum" sz="quarter" idx="10"/>
          </p:nvPr>
        </p:nvSpPr>
        <p:spPr>
          <a:xfrm>
            <a:off x="6553200" y="6248400"/>
            <a:ext cx="2133600" cy="457200"/>
          </a:xfrm>
        </p:spPr>
        <p:txBody>
          <a:bodyPr/>
          <a:lstStyle>
            <a:lvl1pPr>
              <a:buFont typeface="Monotype Sorts" pitchFamily="2" charset="2"/>
              <a:buNone/>
              <a:defRPr b="1"/>
            </a:lvl1pPr>
          </a:lstStyle>
          <a:p>
            <a:pPr>
              <a:defRPr/>
            </a:pPr>
            <a:fld id="{54C9C965-BB5A-4F0B-9BC5-84E4DFBC0ED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C6ED3F6-65F8-4B0B-A892-FBBA9EC0E137}" type="datetime4">
              <a:rPr lang="en-US"/>
              <a:pPr>
                <a:defRPr/>
              </a:pPr>
              <a:t>October 19,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85D0C39B-AE74-4871-9E1C-B604CD08BFE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atin typeface="Tahoma" pitchFamily="34" charset="0"/>
                <a:ea typeface="Tahoma" pitchFamily="34" charset="0"/>
                <a:cs typeface="Tahoma" pitchFamily="34" charset="0"/>
              </a:defRPr>
            </a:lvl1pPr>
            <a:lvl2pPr>
              <a:defRPr sz="2000">
                <a:latin typeface="Tahoma" pitchFamily="34" charset="0"/>
                <a:ea typeface="Tahoma" pitchFamily="34" charset="0"/>
                <a:cs typeface="Tahoma" pitchFamily="34" charset="0"/>
              </a:defRPr>
            </a:lvl2pPr>
            <a:lvl3pPr>
              <a:defRPr sz="2000">
                <a:latin typeface="Tahoma" pitchFamily="34" charset="0"/>
                <a:ea typeface="Tahoma" pitchFamily="34" charset="0"/>
                <a:cs typeface="Tahoma" pitchFamily="34" charset="0"/>
              </a:defRPr>
            </a:lvl3pPr>
            <a:lvl4pPr>
              <a:defRPr sz="2000">
                <a:latin typeface="Tahoma" pitchFamily="34" charset="0"/>
                <a:ea typeface="Tahoma" pitchFamily="34" charset="0"/>
                <a:cs typeface="Tahoma" pitchFamily="34" charset="0"/>
              </a:defRPr>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p:txBody>
          <a:bodyPr/>
          <a:lstStyle>
            <a:lvl1pPr>
              <a:buNone/>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986075-9996-482A-A850-F5714EDEB645}"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759CB040-CAE1-4D79-87A4-3316D90F2BF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398A9E2-AE3B-4570-AD2F-F308703E80BD}"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537DCF3-F057-459F-9934-918235CB8EC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F23E72C-F46D-4FF0-9F3C-957E24010790}" type="datetime4">
              <a:rPr lang="en-US"/>
              <a:pPr>
                <a:defRPr/>
              </a:pPr>
              <a:t>October 19,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1082BA72-6C27-48A6-A0B4-70EAFBCA621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34484AC-EE64-42B1-9501-132B4CAA3843}" type="datetime4">
              <a:rPr lang="en-US"/>
              <a:pPr>
                <a:defRPr/>
              </a:pPr>
              <a:t>October 19,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1FC1B671-1FB7-4A50-8C3D-1CCCCC58F10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4646399-8E0C-4EB5-BDDA-ED63EF0E128B}" type="datetime4">
              <a:rPr lang="en-US"/>
              <a:pPr>
                <a:defRPr/>
              </a:pPr>
              <a:t>October 19,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E26E2B0-5DC9-4BFF-87E2-240AFBA1E9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A69118-7FF4-4504-842D-691FA4CFA9A5}"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453DD942-481A-44B7-A963-BA0A24B8C0E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D8B550-E37F-4238-A156-3E4EFC2C2C00}"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12F0AB47-0266-493B-8D6D-022D3E8AFB7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FA6DB30-FFA2-476C-9273-5FFA0BF26CC2}"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F3306B57-2DC7-41A8-A12E-179DEC56FDA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590113-765C-45B7-B370-4FEF155CF069}"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FDB7B26-AAA1-4EB2-8EBA-B33F89D2FCA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9613DED-6697-4FD8-88FD-652AD68D78D4}"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A8112E07-05F1-4791-926F-E90D087F0B5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68C887-5420-4B0C-B78F-3CF3E2AEB88C}"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27F7DEBE-D609-4B19-AF74-CF8D664F265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AEE780-78B6-4031-BB93-4EA151ED1187}"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94C10F1-6DE8-46A4-999C-C986986F210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AE3637-4166-45F2-B366-CFF6871BE12C}"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ECB0BCE5-16FB-4AFA-BEF2-CA58C92FAF3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FCD643-7FA0-48F3-BEE0-506922BB10B0}" type="datetime4">
              <a:rPr lang="en-US"/>
              <a:pPr>
                <a:defRPr/>
              </a:pPr>
              <a:t>October 19,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B7B96865-E9A0-413A-88C4-7F12CD5E20B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96C200-518E-48F3-992A-777842072101}" type="datetime4">
              <a:rPr lang="en-US"/>
              <a:pPr>
                <a:defRPr/>
              </a:pPr>
              <a:t>October 19, 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ITP - 2009</a:t>
            </a:r>
          </a:p>
        </p:txBody>
      </p:sp>
      <p:sp>
        <p:nvSpPr>
          <p:cNvPr id="9" name="Slide Number Placeholder 5"/>
          <p:cNvSpPr>
            <a:spLocks noGrp="1"/>
          </p:cNvSpPr>
          <p:nvPr>
            <p:ph type="sldNum" sz="quarter" idx="12"/>
          </p:nvPr>
        </p:nvSpPr>
        <p:spPr/>
        <p:txBody>
          <a:bodyPr/>
          <a:lstStyle>
            <a:lvl1pPr>
              <a:defRPr/>
            </a:lvl1pPr>
          </a:lstStyle>
          <a:p>
            <a:pPr>
              <a:defRPr/>
            </a:pPr>
            <a:fld id="{88A1ED94-43EF-4C0A-8DD7-C7056F070B7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ECAD25-01B8-451C-8133-34BF066AEE82}" type="datetime4">
              <a:rPr lang="en-US"/>
              <a:pPr>
                <a:defRPr/>
              </a:pPr>
              <a:t>October 19, 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ITP - 2009</a:t>
            </a:r>
          </a:p>
        </p:txBody>
      </p:sp>
      <p:sp>
        <p:nvSpPr>
          <p:cNvPr id="5" name="Slide Number Placeholder 5"/>
          <p:cNvSpPr>
            <a:spLocks noGrp="1"/>
          </p:cNvSpPr>
          <p:nvPr>
            <p:ph type="sldNum" sz="quarter" idx="12"/>
          </p:nvPr>
        </p:nvSpPr>
        <p:spPr/>
        <p:txBody>
          <a:bodyPr/>
          <a:lstStyle>
            <a:lvl1pPr>
              <a:defRPr/>
            </a:lvl1pPr>
          </a:lstStyle>
          <a:p>
            <a:pPr>
              <a:defRPr/>
            </a:pPr>
            <a:fld id="{403D0175-C43A-483B-94A1-4782782E9A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CE9388-044A-4B49-9456-502BAA3C43A2}"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E08FAF34-F94A-4D31-AF71-13736636646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D2ED59-A039-4E68-872D-26A30233FE1D}" type="datetime4">
              <a:rPr lang="en-US"/>
              <a:pPr>
                <a:defRPr/>
              </a:pPr>
              <a:t>October 19, 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ITP - 2009</a:t>
            </a:r>
          </a:p>
        </p:txBody>
      </p:sp>
      <p:sp>
        <p:nvSpPr>
          <p:cNvPr id="4" name="Slide Number Placeholder 5"/>
          <p:cNvSpPr>
            <a:spLocks noGrp="1"/>
          </p:cNvSpPr>
          <p:nvPr>
            <p:ph type="sldNum" sz="quarter" idx="12"/>
          </p:nvPr>
        </p:nvSpPr>
        <p:spPr/>
        <p:txBody>
          <a:bodyPr/>
          <a:lstStyle>
            <a:lvl1pPr>
              <a:defRPr/>
            </a:lvl1pPr>
          </a:lstStyle>
          <a:p>
            <a:pPr>
              <a:defRPr/>
            </a:pPr>
            <a:fld id="{FF912391-986D-427B-9195-C9D0CF4C9D4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8E5FC8-88A9-40AE-9667-36E2A53AD027}" type="datetime4">
              <a:rPr lang="en-US"/>
              <a:pPr>
                <a:defRPr/>
              </a:pPr>
              <a:t>October 19,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E8D9B18F-F9D4-4B25-BE7D-AFC71D22FE8D}"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2DF2CC-561C-4E5A-BB25-41A97F06FFCF}" type="datetime4">
              <a:rPr lang="en-US"/>
              <a:pPr>
                <a:defRPr/>
              </a:pPr>
              <a:t>October 19,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60B1864C-69E2-498A-82CB-958C0418FB6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952C52-8265-4BB2-9BB1-E84DA2702404}"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EE17206-9BE9-427C-9602-14BD47F65E0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587667-CEA4-4172-821E-1AD2C820A4D2}"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4AEE381F-57F3-451D-9295-A9C8C0C91E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70FA8FA-E539-4FB4-8355-8A7A9513E0CF}"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9625EEDD-6A19-4E19-8344-B130F1DE99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620EFDC-7277-406A-93A6-61CB7B55A58A}" type="datetime4">
              <a:rPr lang="en-US"/>
              <a:pPr>
                <a:defRPr/>
              </a:pPr>
              <a:t>October 19,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F5BF7852-FAC1-42EF-AB71-C822A7473F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C48525B-E924-45C4-8131-93DD39A96620}" type="datetime4">
              <a:rPr lang="en-US"/>
              <a:pPr>
                <a:defRPr/>
              </a:pPr>
              <a:t>October 19,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D3AE31B5-E298-4460-8202-DF2A9A91FE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9179712-32BD-4293-BFAD-DEE12A743AF3}" type="datetime4">
              <a:rPr lang="en-US"/>
              <a:pPr>
                <a:defRPr/>
              </a:pPr>
              <a:t>October 19,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5C83575-942D-4DCD-92A0-849952D04E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431744A-2C37-46A7-A485-A33D95447E77}"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0D4EE23-41FF-4B4F-938C-B9C8C998BC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3BB5909-6048-47C9-9BF8-7D2F7E78AD57}"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E581E72C-C257-4846-9DAF-09E7B31180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600200"/>
            <a:ext cx="7315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a:latin typeface="+mn-lt"/>
                <a:cs typeface="+mn-cs"/>
              </a:defRPr>
            </a:lvl1pPr>
          </a:lstStyle>
          <a:p>
            <a:pPr>
              <a:defRPr/>
            </a:pPr>
            <a:fld id="{463281D6-A1CD-41AD-ACA7-8B703F33831A}" type="datetime4">
              <a:rPr lang="en-US"/>
              <a:pPr>
                <a:defRPr/>
              </a:pPr>
              <a:t>October 19, 2017</a:t>
            </a:fld>
            <a:endParaRPr lang="en-US"/>
          </a:p>
        </p:txBody>
      </p:sp>
      <p:sp>
        <p:nvSpPr>
          <p:cNvPr id="522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a:latin typeface="+mn-lt"/>
                <a:cs typeface="+mn-cs"/>
              </a:defRPr>
            </a:lvl1pPr>
          </a:lstStyle>
          <a:p>
            <a:pPr>
              <a:defRPr/>
            </a:pPr>
            <a:r>
              <a:rPr lang="en-US"/>
              <a:t>ITP - 2009</a:t>
            </a:r>
          </a:p>
        </p:txBody>
      </p:sp>
      <p:sp>
        <p:nvSpPr>
          <p:cNvPr id="522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a:latin typeface="+mn-lt"/>
                <a:cs typeface="+mn-cs"/>
              </a:defRPr>
            </a:lvl1pPr>
          </a:lstStyle>
          <a:p>
            <a:pPr>
              <a:defRPr/>
            </a:pPr>
            <a:fld id="{3DDF4C60-D977-4C09-B0A6-7090A61F84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ft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cs typeface="Arial" charset="0"/>
        </a:defRPr>
      </a:lvl2pPr>
      <a:lvl3pPr algn="ctr" rtl="0" eaLnBrk="0" fontAlgn="base" hangingPunct="0">
        <a:spcBef>
          <a:spcPct val="0"/>
        </a:spcBef>
        <a:spcAft>
          <a:spcPct val="0"/>
        </a:spcAft>
        <a:defRPr sz="2400" b="1">
          <a:solidFill>
            <a:schemeClr val="tx2"/>
          </a:solidFill>
          <a:latin typeface="Times New Roman" pitchFamily="18" charset="0"/>
          <a:cs typeface="Arial" charset="0"/>
        </a:defRPr>
      </a:lvl3pPr>
      <a:lvl4pPr algn="ctr" rtl="0" eaLnBrk="0" fontAlgn="base" hangingPunct="0">
        <a:spcBef>
          <a:spcPct val="0"/>
        </a:spcBef>
        <a:spcAft>
          <a:spcPct val="0"/>
        </a:spcAft>
        <a:defRPr sz="2400" b="1">
          <a:solidFill>
            <a:schemeClr val="tx2"/>
          </a:solidFill>
          <a:latin typeface="Times New Roman" pitchFamily="18" charset="0"/>
          <a:cs typeface="Arial" charset="0"/>
        </a:defRPr>
      </a:lvl4pPr>
      <a:lvl5pPr algn="ctr" rtl="0" eaLnBrk="0" fontAlgn="base" hangingPunct="0">
        <a:spcBef>
          <a:spcPct val="0"/>
        </a:spcBef>
        <a:spcAft>
          <a:spcPct val="0"/>
        </a:spcAft>
        <a:defRPr sz="2400" b="1">
          <a:solidFill>
            <a:schemeClr val="tx2"/>
          </a:solidFill>
          <a:latin typeface="Times New Roman" pitchFamily="18" charset="0"/>
          <a:cs typeface="Arial" charset="0"/>
        </a:defRPr>
      </a:lvl5pPr>
      <a:lvl6pPr marL="457200" algn="ctr" rtl="0" fontAlgn="base">
        <a:spcBef>
          <a:spcPct val="0"/>
        </a:spcBef>
        <a:spcAft>
          <a:spcPct val="0"/>
        </a:spcAft>
        <a:defRPr sz="2400" b="1">
          <a:solidFill>
            <a:schemeClr val="tx2"/>
          </a:solidFill>
          <a:latin typeface="Times New Roman" pitchFamily="18" charset="0"/>
          <a:cs typeface="Arial" charset="0"/>
        </a:defRPr>
      </a:lvl6pPr>
      <a:lvl7pPr marL="914400" algn="ctr" rtl="0" fontAlgn="base">
        <a:spcBef>
          <a:spcPct val="0"/>
        </a:spcBef>
        <a:spcAft>
          <a:spcPct val="0"/>
        </a:spcAft>
        <a:defRPr sz="2400" b="1">
          <a:solidFill>
            <a:schemeClr val="tx2"/>
          </a:solidFill>
          <a:latin typeface="Times New Roman" pitchFamily="18" charset="0"/>
          <a:cs typeface="Arial" charset="0"/>
        </a:defRPr>
      </a:lvl7pPr>
      <a:lvl8pPr marL="1371600" algn="ctr" rtl="0" fontAlgn="base">
        <a:spcBef>
          <a:spcPct val="0"/>
        </a:spcBef>
        <a:spcAft>
          <a:spcPct val="0"/>
        </a:spcAft>
        <a:defRPr sz="2400" b="1">
          <a:solidFill>
            <a:schemeClr val="tx2"/>
          </a:solidFill>
          <a:latin typeface="Times New Roman" pitchFamily="18" charset="0"/>
          <a:cs typeface="Arial" charset="0"/>
        </a:defRPr>
      </a:lvl8pPr>
      <a:lvl9pPr marL="1828800" algn="ctr" rtl="0" fontAlgn="base">
        <a:spcBef>
          <a:spcPct val="0"/>
        </a:spcBef>
        <a:spcAft>
          <a:spcPct val="0"/>
        </a:spcAft>
        <a:defRPr sz="2400" b="1">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SzPct val="110000"/>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SzPct val="65000"/>
        <a:buFont typeface="Wingdings" pitchFamily="2" charset="2"/>
        <a:buChar char="q"/>
        <a:defRPr sz="20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818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D910EEAB-F0A1-4874-9A05-D92FD9F44B36}" type="datetime4">
              <a:rPr lang="en-US"/>
              <a:pPr>
                <a:defRPr/>
              </a:pPr>
              <a:t>October 19, 2017</a:t>
            </a:fld>
            <a:endParaRPr lang="en-US"/>
          </a:p>
        </p:txBody>
      </p:sp>
      <p:sp>
        <p:nvSpPr>
          <p:cNvPr id="1781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r>
              <a:rPr lang="en-US"/>
              <a:t>ITP - 2009</a:t>
            </a:r>
          </a:p>
        </p:txBody>
      </p:sp>
      <p:sp>
        <p:nvSpPr>
          <p:cNvPr id="17818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62B106BC-DB8D-41C0-9500-2E04692FF29F}" type="slidenum">
              <a:rPr lang="en-US"/>
              <a:pPr>
                <a:defRPr/>
              </a:pPr>
              <a:t>‹#›</a:t>
            </a:fld>
            <a:endParaRPr lang="en-US"/>
          </a:p>
        </p:txBody>
      </p:sp>
      <p:grpSp>
        <p:nvGrpSpPr>
          <p:cNvPr id="2055" name="Group 7"/>
          <p:cNvGrpSpPr>
            <a:grpSpLocks/>
          </p:cNvGrpSpPr>
          <p:nvPr/>
        </p:nvGrpSpPr>
        <p:grpSpPr bwMode="auto">
          <a:xfrm>
            <a:off x="279400" y="152400"/>
            <a:ext cx="8686800" cy="1600200"/>
            <a:chOff x="176" y="96"/>
            <a:chExt cx="5472" cy="1008"/>
          </a:xfrm>
        </p:grpSpPr>
        <p:sp>
          <p:nvSpPr>
            <p:cNvPr id="17818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cs typeface="+mn-cs"/>
              </a:endParaRPr>
            </a:p>
          </p:txBody>
        </p:sp>
        <p:sp>
          <p:nvSpPr>
            <p:cNvPr id="17818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grpSp>
    </p:spTree>
  </p:cSld>
  <p:clrMap bg1="lt1" tx1="dk1" bg2="lt2" tx2="dk2" accent1="accent1" accent2="accent2" accent3="accent3" accent4="accent4" accent5="accent5" accent6="accent6" hlink="hlink" folHlink="folHlink"/>
  <p:sldLayoutIdLst>
    <p:sldLayoutId id="2147483922" r:id="rId1"/>
    <p:sldLayoutId id="2147483901" r:id="rId2"/>
    <p:sldLayoutId id="2147483923"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cs typeface="Arial" charset="0"/>
        </a:defRPr>
      </a:lvl2pPr>
      <a:lvl3pPr algn="l" rtl="0" eaLnBrk="0" fontAlgn="base" hangingPunct="0">
        <a:spcBef>
          <a:spcPct val="0"/>
        </a:spcBef>
        <a:spcAft>
          <a:spcPct val="0"/>
        </a:spcAft>
        <a:defRPr sz="4400">
          <a:solidFill>
            <a:schemeClr val="tx2"/>
          </a:solidFill>
          <a:latin typeface="Times New Roman" pitchFamily="18" charset="0"/>
          <a:cs typeface="Arial" charset="0"/>
        </a:defRPr>
      </a:lvl3pPr>
      <a:lvl4pPr algn="l" rtl="0" eaLnBrk="0" fontAlgn="base" hangingPunct="0">
        <a:spcBef>
          <a:spcPct val="0"/>
        </a:spcBef>
        <a:spcAft>
          <a:spcPct val="0"/>
        </a:spcAft>
        <a:defRPr sz="4400">
          <a:solidFill>
            <a:schemeClr val="tx2"/>
          </a:solidFill>
          <a:latin typeface="Times New Roman" pitchFamily="18" charset="0"/>
          <a:cs typeface="Arial" charset="0"/>
        </a:defRPr>
      </a:lvl4pPr>
      <a:lvl5pPr algn="l" rtl="0" eaLnBrk="0" fontAlgn="base" hangingPunct="0">
        <a:spcBef>
          <a:spcPct val="0"/>
        </a:spcBef>
        <a:spcAft>
          <a:spcPct val="0"/>
        </a:spcAft>
        <a:defRPr sz="4400">
          <a:solidFill>
            <a:schemeClr val="tx2"/>
          </a:solidFill>
          <a:latin typeface="Times New Roman" pitchFamily="18" charset="0"/>
          <a:cs typeface="Arial" charset="0"/>
        </a:defRPr>
      </a:lvl5pPr>
      <a:lvl6pPr marL="457200" algn="l" rtl="0" eaLnBrk="1" fontAlgn="base" hangingPunct="1">
        <a:spcBef>
          <a:spcPct val="0"/>
        </a:spcBef>
        <a:spcAft>
          <a:spcPct val="0"/>
        </a:spcAft>
        <a:defRPr sz="4400">
          <a:solidFill>
            <a:schemeClr val="tx2"/>
          </a:solidFill>
          <a:latin typeface="Times New Roman" pitchFamily="18" charset="0"/>
          <a:cs typeface="Arial" charset="0"/>
        </a:defRPr>
      </a:lvl6pPr>
      <a:lvl7pPr marL="914400" algn="l" rtl="0" eaLnBrk="1" fontAlgn="base" hangingPunct="1">
        <a:spcBef>
          <a:spcPct val="0"/>
        </a:spcBef>
        <a:spcAft>
          <a:spcPct val="0"/>
        </a:spcAft>
        <a:defRPr sz="4400">
          <a:solidFill>
            <a:schemeClr val="tx2"/>
          </a:solidFill>
          <a:latin typeface="Times New Roman" pitchFamily="18" charset="0"/>
          <a:cs typeface="Arial"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cs typeface="+mn-cs"/>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cs typeface="+mn-cs"/>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cs typeface="+mn-cs"/>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mn-cs"/>
              </a:defRPr>
            </a:lvl1pPr>
          </a:lstStyle>
          <a:p>
            <a:pPr>
              <a:defRPr/>
            </a:pPr>
            <a:fld id="{E96C8D02-4AA0-4773-AF9A-F4BB57A69B7D}" type="datetime4">
              <a:rPr lang="en-US"/>
              <a:pPr>
                <a:defRPr/>
              </a:pPr>
              <a:t>October 19,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mn-cs"/>
              </a:defRPr>
            </a:lvl1pPr>
          </a:lstStyle>
          <a:p>
            <a:pPr>
              <a:defRPr/>
            </a:pPr>
            <a:r>
              <a:rPr lang="en-US"/>
              <a:t>ITP - 2009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mn-cs"/>
              </a:defRPr>
            </a:lvl1pPr>
          </a:lstStyle>
          <a:p>
            <a:pPr>
              <a:defRPr/>
            </a:pPr>
            <a:fld id="{C3769452-7844-4083-869E-DD4C08B984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9"/>
          <p:cNvSpPr>
            <a:spLocks noGrp="1" noChangeArrowheads="1"/>
          </p:cNvSpPr>
          <p:nvPr>
            <p:ph type="ctrTitle"/>
          </p:nvPr>
        </p:nvSpPr>
        <p:spPr>
          <a:xfrm>
            <a:off x="762000" y="914400"/>
            <a:ext cx="7696200" cy="762000"/>
          </a:xfrm>
          <a:noFill/>
        </p:spPr>
        <p:txBody>
          <a:bodyPr/>
          <a:lstStyle/>
          <a:p>
            <a:pPr algn="ctr" eaLnBrk="1" hangingPunct="1"/>
            <a:r>
              <a:rPr lang="en-US" sz="2400" dirty="0">
                <a:latin typeface="Tahoma" pitchFamily="34" charset="0"/>
                <a:cs typeface="Tahoma" pitchFamily="34" charset="0"/>
              </a:rPr>
              <a:t>ISWGNA Task Force on Islamic Banking</a:t>
            </a:r>
            <a:br>
              <a:rPr lang="en-US" sz="2400" dirty="0">
                <a:latin typeface="Tahoma" pitchFamily="34" charset="0"/>
                <a:cs typeface="Tahoma" pitchFamily="34" charset="0"/>
              </a:rPr>
            </a:br>
            <a:endParaRPr lang="en-US" sz="2400" dirty="0" smtClean="0">
              <a:latin typeface="Tahoma" pitchFamily="34" charset="0"/>
              <a:cs typeface="Tahoma" pitchFamily="34" charset="0"/>
            </a:endParaRPr>
          </a:p>
        </p:txBody>
      </p:sp>
      <p:sp>
        <p:nvSpPr>
          <p:cNvPr id="6147" name="Rectangle 10"/>
          <p:cNvSpPr>
            <a:spLocks noGrp="1" noChangeArrowheads="1"/>
          </p:cNvSpPr>
          <p:nvPr>
            <p:ph type="subTitle" idx="1"/>
          </p:nvPr>
        </p:nvSpPr>
        <p:spPr>
          <a:xfrm>
            <a:off x="685800" y="2133600"/>
            <a:ext cx="7924800" cy="4267200"/>
          </a:xfrm>
          <a:noFill/>
        </p:spPr>
        <p:txBody>
          <a:bodyPr/>
          <a:lstStyle/>
          <a:p>
            <a:pPr algn="ctr" eaLnBrk="1" hangingPunct="1"/>
            <a:endParaRPr lang="en-US" dirty="0" smtClean="0">
              <a:latin typeface="Tahoma" pitchFamily="34" charset="0"/>
              <a:cs typeface="Tahoma" pitchFamily="34" charset="0"/>
            </a:endParaRPr>
          </a:p>
          <a:p>
            <a:pPr algn="ctr" eaLnBrk="1" hangingPunct="1"/>
            <a:r>
              <a:rPr lang="en-US" dirty="0" smtClean="0">
                <a:latin typeface="Tahoma" pitchFamily="34" charset="0"/>
                <a:cs typeface="Tahoma" pitchFamily="34" charset="0"/>
              </a:rPr>
              <a:t>Sectorization of Islamic Financial Corporations and Windows</a:t>
            </a:r>
          </a:p>
          <a:p>
            <a:pPr algn="ctr" eaLnBrk="1" hangingPunct="1"/>
            <a:endParaRPr lang="en-US" dirty="0" smtClean="0">
              <a:latin typeface="Tahoma" pitchFamily="34" charset="0"/>
              <a:cs typeface="Tahoma" pitchFamily="34" charset="0"/>
            </a:endParaRPr>
          </a:p>
          <a:p>
            <a:pPr algn="ctr" eaLnBrk="1" hangingPunct="1"/>
            <a:r>
              <a:rPr lang="en-US" sz="2000" dirty="0" smtClean="0">
                <a:latin typeface="Tahoma" pitchFamily="34" charset="0"/>
                <a:cs typeface="Tahoma" pitchFamily="34" charset="0"/>
              </a:rPr>
              <a:t>Russell Krueger</a:t>
            </a:r>
            <a:endParaRPr lang="en-US" sz="2000" dirty="0">
              <a:latin typeface="Tahoma" pitchFamily="34" charset="0"/>
              <a:cs typeface="Tahoma" pitchFamily="34" charset="0"/>
            </a:endParaRPr>
          </a:p>
          <a:p>
            <a:pPr algn="ctr" eaLnBrk="1" hangingPunct="1"/>
            <a:endParaRPr lang="en-US" dirty="0">
              <a:latin typeface="Tahoma" pitchFamily="34" charset="0"/>
              <a:cs typeface="Tahoma" pitchFamily="34" charset="0"/>
            </a:endParaRPr>
          </a:p>
          <a:p>
            <a:pPr algn="ctr" eaLnBrk="1" hangingPunct="1"/>
            <a:r>
              <a:rPr lang="en-US" sz="2000" dirty="0" smtClean="0"/>
              <a:t>Economic </a:t>
            </a:r>
            <a:r>
              <a:rPr lang="en-US" sz="2000" dirty="0"/>
              <a:t>and Social Commission for Western Asia (</a:t>
            </a:r>
            <a:r>
              <a:rPr lang="en-US" sz="2000" dirty="0" smtClean="0"/>
              <a:t>ESCWA)</a:t>
            </a:r>
          </a:p>
          <a:p>
            <a:pPr algn="ctr" eaLnBrk="1" hangingPunct="1"/>
            <a:r>
              <a:rPr lang="en-US" sz="2000" dirty="0" smtClean="0"/>
              <a:t>Beirut</a:t>
            </a:r>
            <a:endParaRPr lang="en-US" dirty="0"/>
          </a:p>
          <a:p>
            <a:pPr algn="ctr" eaLnBrk="1" hangingPunct="1"/>
            <a:r>
              <a:rPr lang="en-US" sz="2000" dirty="0" smtClean="0"/>
              <a:t>October 24 – 26, 2017</a:t>
            </a:r>
          </a:p>
          <a:p>
            <a:pPr algn="ctr" eaLnBrk="1" hangingPunct="1"/>
            <a:endParaRPr lang="en-US" sz="2000" dirty="0"/>
          </a:p>
          <a:p>
            <a:pPr algn="r" eaLnBrk="1" hangingPunct="1"/>
            <a:r>
              <a:rPr lang="en-US" sz="2000" dirty="0" smtClean="0"/>
              <a:t>5</a:t>
            </a:r>
          </a:p>
          <a:p>
            <a:pPr algn="ctr" eaLnBrk="1" hangingPunct="1"/>
            <a:endParaRPr lang="en-US" dirty="0" smtClean="0">
              <a:latin typeface="Tahoma" pitchFamily="34" charset="0"/>
              <a:cs typeface="Tahoma"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Financial </a:t>
            </a:r>
            <a:r>
              <a:rPr lang="en-US" dirty="0" smtClean="0"/>
              <a:t>Intermediaries</a:t>
            </a:r>
            <a:endParaRPr lang="en-US" dirty="0"/>
          </a:p>
        </p:txBody>
      </p:sp>
      <p:sp>
        <p:nvSpPr>
          <p:cNvPr id="3" name="Content Placeholder 2"/>
          <p:cNvSpPr>
            <a:spLocks noGrp="1"/>
          </p:cNvSpPr>
          <p:nvPr>
            <p:ph idx="1"/>
          </p:nvPr>
        </p:nvSpPr>
        <p:spPr/>
        <p:txBody>
          <a:bodyPr/>
          <a:lstStyle/>
          <a:p>
            <a:r>
              <a:rPr lang="en-US" dirty="0" smtClean="0"/>
              <a:t>Catch-all category excluding all other enumerated subsectors</a:t>
            </a:r>
          </a:p>
          <a:p>
            <a:r>
              <a:rPr lang="en-US" dirty="0" smtClean="0"/>
              <a:t>Funding must not be through broad money deposit liabilities; Funding could be through longer-term deposits, equity, sukuks, etc.</a:t>
            </a:r>
          </a:p>
          <a:p>
            <a:r>
              <a:rPr lang="en-US" dirty="0" smtClean="0"/>
              <a:t>Possible Islamic OFIs</a:t>
            </a:r>
          </a:p>
          <a:p>
            <a:pPr lvl="1"/>
            <a:r>
              <a:rPr lang="en-US" dirty="0" smtClean="0"/>
              <a:t>Finance </a:t>
            </a:r>
            <a:r>
              <a:rPr lang="en-US" dirty="0"/>
              <a:t>companies that provide murabahah or </a:t>
            </a:r>
            <a:r>
              <a:rPr lang="en-US" dirty="0" err="1"/>
              <a:t>bai</a:t>
            </a:r>
            <a:r>
              <a:rPr lang="en-US" dirty="0"/>
              <a:t> </a:t>
            </a:r>
            <a:r>
              <a:rPr lang="en-US" dirty="0" err="1"/>
              <a:t>ajel</a:t>
            </a:r>
            <a:r>
              <a:rPr lang="en-US" dirty="0"/>
              <a:t> installment </a:t>
            </a:r>
            <a:r>
              <a:rPr lang="en-US" dirty="0" smtClean="0"/>
              <a:t>sales</a:t>
            </a:r>
          </a:p>
          <a:p>
            <a:pPr lvl="1"/>
            <a:r>
              <a:rPr lang="en-US" dirty="0" smtClean="0"/>
              <a:t>Leasing </a:t>
            </a:r>
            <a:r>
              <a:rPr lang="en-US" dirty="0"/>
              <a:t>companies that provide longer term construction, Istisna, or </a:t>
            </a:r>
            <a:r>
              <a:rPr lang="en-US" dirty="0" err="1"/>
              <a:t>Ijara</a:t>
            </a:r>
            <a:r>
              <a:rPr lang="en-US" dirty="0"/>
              <a:t> financing funded through sukuks or longer-term deposits. </a:t>
            </a:r>
            <a:endParaRPr lang="en-US" dirty="0" smtClean="0"/>
          </a:p>
          <a:p>
            <a:pPr lvl="1"/>
            <a:r>
              <a:rPr lang="en-US" dirty="0" smtClean="0"/>
              <a:t>Haj </a:t>
            </a:r>
            <a:r>
              <a:rPr lang="en-US" dirty="0"/>
              <a:t>funds that receive long-term deposits in order to finance future trips are </a:t>
            </a:r>
            <a:r>
              <a:rPr lang="en-US" dirty="0" smtClean="0"/>
              <a:t>OFIs.</a:t>
            </a:r>
            <a:endParaRPr lang="en-US" dirty="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89039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Insurance (Takaful)</a:t>
            </a:r>
            <a:endParaRPr lang="en-US" dirty="0"/>
          </a:p>
        </p:txBody>
      </p:sp>
      <p:sp>
        <p:nvSpPr>
          <p:cNvPr id="3" name="Content Placeholder 2"/>
          <p:cNvSpPr>
            <a:spLocks noGrp="1"/>
          </p:cNvSpPr>
          <p:nvPr>
            <p:ph idx="1"/>
          </p:nvPr>
        </p:nvSpPr>
        <p:spPr/>
        <p:txBody>
          <a:bodyPr/>
          <a:lstStyle/>
          <a:p>
            <a:r>
              <a:rPr lang="en-US" sz="2000" dirty="0" smtClean="0"/>
              <a:t>This </a:t>
            </a:r>
            <a:r>
              <a:rPr lang="en-US" sz="2000" dirty="0"/>
              <a:t>subsector includes </a:t>
            </a:r>
            <a:r>
              <a:rPr lang="en-US" sz="2000" dirty="0" smtClean="0"/>
              <a:t>organizations that </a:t>
            </a:r>
            <a:r>
              <a:rPr lang="en-US" sz="2000" dirty="0"/>
              <a:t>provide life, accident, health, fire, and other insurance services. Insurance companies take premium payments from policyholders and agree to make benefits payments when an insured event occurs. </a:t>
            </a:r>
            <a:endParaRPr lang="en-US" sz="2000" dirty="0" smtClean="0"/>
          </a:p>
          <a:p>
            <a:r>
              <a:rPr lang="en-US" sz="2000" dirty="0" smtClean="0"/>
              <a:t>Islamic </a:t>
            </a:r>
            <a:r>
              <a:rPr lang="en-US" sz="2000" dirty="0"/>
              <a:t>insurance (takaful), which is growing fairly rapidly in some countries, is included in this subsector</a:t>
            </a:r>
            <a:r>
              <a:rPr lang="en-US" sz="2000" dirty="0" smtClean="0"/>
              <a:t>.</a:t>
            </a:r>
          </a:p>
          <a:p>
            <a:r>
              <a:rPr lang="en-US" sz="2000" dirty="0"/>
              <a:t>Reinsurance companies (retakaful) and exchanges that insure the risks of other insurance </a:t>
            </a:r>
            <a:r>
              <a:rPr lang="en-US" sz="2000" dirty="0" smtClean="0"/>
              <a:t>companies.</a:t>
            </a:r>
          </a:p>
          <a:p>
            <a:r>
              <a:rPr lang="en-US" sz="2000" dirty="0" smtClean="0"/>
              <a:t> </a:t>
            </a:r>
            <a:r>
              <a:rPr lang="en-US" sz="2000" dirty="0"/>
              <a:t>SNA 2008 </a:t>
            </a:r>
            <a:r>
              <a:rPr lang="en-US" sz="2000" dirty="0" smtClean="0"/>
              <a:t>added Standardized </a:t>
            </a:r>
            <a:r>
              <a:rPr lang="en-US" sz="2000" dirty="0"/>
              <a:t>Loan Guarantees as a form on nonlife insurance to cover expected defaults in a portfolio. It is unknown whether any standardized loan guarantee units exist in Islamic finance. </a:t>
            </a:r>
          </a:p>
          <a:p>
            <a:pPr lvl="1"/>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87804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Pension funds</a:t>
            </a:r>
            <a:endParaRPr lang="en-US" dirty="0"/>
          </a:p>
        </p:txBody>
      </p:sp>
      <p:sp>
        <p:nvSpPr>
          <p:cNvPr id="3" name="Content Placeholder 2"/>
          <p:cNvSpPr>
            <a:spLocks noGrp="1"/>
          </p:cNvSpPr>
          <p:nvPr>
            <p:ph idx="1"/>
          </p:nvPr>
        </p:nvSpPr>
        <p:spPr>
          <a:xfrm>
            <a:off x="441158" y="1828800"/>
            <a:ext cx="8229600" cy="4292683"/>
          </a:xfrm>
        </p:spPr>
        <p:txBody>
          <a:bodyPr/>
          <a:lstStyle/>
          <a:p>
            <a:r>
              <a:rPr lang="en-US" sz="2000" dirty="0" smtClean="0"/>
              <a:t>Pension </a:t>
            </a:r>
            <a:r>
              <a:rPr lang="en-US" sz="2000" dirty="0"/>
              <a:t>funds provide benefits for retirement or disability</a:t>
            </a:r>
            <a:r>
              <a:rPr lang="en-US" sz="2000" dirty="0" smtClean="0"/>
              <a:t>. </a:t>
            </a:r>
            <a:r>
              <a:rPr lang="en-US" sz="2000" dirty="0"/>
              <a:t>This subsector includes only units that are “autonomous” – separate from the unit that creates them. </a:t>
            </a:r>
            <a:endParaRPr lang="en-US" sz="2000" dirty="0" smtClean="0"/>
          </a:p>
          <a:p>
            <a:pPr lvl="1"/>
            <a:r>
              <a:rPr lang="en-US" sz="1800" dirty="0" smtClean="0"/>
              <a:t>“</a:t>
            </a:r>
            <a:r>
              <a:rPr lang="en-US" sz="1800" dirty="0"/>
              <a:t>Nonautonomous” funds are classified as part of the employer who created them. </a:t>
            </a:r>
            <a:endParaRPr lang="en-US" sz="1800" dirty="0" smtClean="0"/>
          </a:p>
          <a:p>
            <a:pPr lvl="1"/>
            <a:r>
              <a:rPr lang="en-US" sz="1800" dirty="0" smtClean="0"/>
              <a:t>Social </a:t>
            </a:r>
            <a:r>
              <a:rPr lang="en-US" sz="1800" dirty="0"/>
              <a:t>security pension plans are part of </a:t>
            </a:r>
            <a:r>
              <a:rPr lang="en-US" sz="1800" dirty="0" smtClean="0"/>
              <a:t>government</a:t>
            </a:r>
          </a:p>
          <a:p>
            <a:r>
              <a:rPr lang="en-US" sz="2000" dirty="0"/>
              <a:t>Islamic pension funds are classified in this subsector, with many apparently integrated into takaful companies. </a:t>
            </a:r>
            <a:endParaRPr lang="en-US" sz="2000" dirty="0" smtClean="0"/>
          </a:p>
          <a:p>
            <a:r>
              <a:rPr lang="en-US" sz="2000" dirty="0" smtClean="0"/>
              <a:t>Are there separate Islamic pension funds? Or should they be treated within the Insurance (takaful) subsector?</a:t>
            </a:r>
            <a:endParaRPr lang="en-US" sz="2000" dirty="0"/>
          </a:p>
          <a:p>
            <a:r>
              <a:rPr lang="en-US" sz="2000" dirty="0" smtClean="0"/>
              <a:t>Currently</a:t>
            </a:r>
            <a:r>
              <a:rPr lang="en-US" sz="2000" dirty="0"/>
              <a:t>, there a relatively few Islamic pension funds, partly because of a limited pool of long-term Shariah-compliant investments, such as in </a:t>
            </a:r>
            <a:r>
              <a:rPr lang="en-US" sz="2000" dirty="0" smtClean="0"/>
              <a:t>sukuk. </a:t>
            </a:r>
            <a:r>
              <a:rPr lang="en-US" sz="2000" dirty="0" smtClean="0"/>
              <a:t>(Several initiatives are underway to build sukuk markets to </a:t>
            </a:r>
            <a:r>
              <a:rPr lang="en-US" sz="2000" dirty="0"/>
              <a:t>support growth of Islamic pension </a:t>
            </a:r>
            <a:r>
              <a:rPr lang="en-US" sz="2000" dirty="0" smtClean="0"/>
              <a:t>funds</a:t>
            </a:r>
            <a:r>
              <a:rPr lang="en-US" sz="2000" dirty="0" smtClean="0"/>
              <a:t>.)</a:t>
            </a:r>
            <a:endParaRPr lang="en-US" sz="2000" dirty="0"/>
          </a:p>
          <a:p>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147399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Captive Financial </a:t>
            </a:r>
            <a:r>
              <a:rPr lang="en-US" dirty="0" smtClean="0"/>
              <a:t>Institutions </a:t>
            </a:r>
            <a:br>
              <a:rPr lang="en-US" dirty="0" smtClean="0"/>
            </a:br>
            <a:r>
              <a:rPr lang="en-US" dirty="0" smtClean="0"/>
              <a:t>(and money lenders)</a:t>
            </a:r>
            <a:endParaRPr lang="en-US" dirty="0"/>
          </a:p>
        </p:txBody>
      </p:sp>
      <p:sp>
        <p:nvSpPr>
          <p:cNvPr id="3" name="Content Placeholder 2"/>
          <p:cNvSpPr>
            <a:spLocks noGrp="1"/>
          </p:cNvSpPr>
          <p:nvPr>
            <p:ph idx="1"/>
          </p:nvPr>
        </p:nvSpPr>
        <p:spPr/>
        <p:txBody>
          <a:bodyPr/>
          <a:lstStyle/>
          <a:p>
            <a:r>
              <a:rPr lang="en-US" sz="2000" dirty="0" smtClean="0"/>
              <a:t>SNA </a:t>
            </a:r>
            <a:r>
              <a:rPr lang="en-US" sz="2000" dirty="0"/>
              <a:t>2008 expands the definition of the financial sector to cover units that provide financial services </a:t>
            </a:r>
            <a:r>
              <a:rPr lang="en-US" sz="2000" dirty="0" smtClean="0"/>
              <a:t>“</a:t>
            </a:r>
            <a:r>
              <a:rPr lang="en-US" sz="2000" dirty="0"/>
              <a:t>captive” only to a single financial entity or closely related group of companies</a:t>
            </a:r>
            <a:r>
              <a:rPr lang="en-US" sz="2000" dirty="0" smtClean="0"/>
              <a:t>.</a:t>
            </a:r>
          </a:p>
          <a:p>
            <a:r>
              <a:rPr lang="en-US" sz="2000" dirty="0" smtClean="0"/>
              <a:t>Captives do </a:t>
            </a:r>
            <a:r>
              <a:rPr lang="en-US" sz="2000" dirty="0"/>
              <a:t>not have market-based transactions with their parent – either their assets or liabilities are transacted only with their parent</a:t>
            </a:r>
            <a:r>
              <a:rPr lang="en-US" sz="2000" dirty="0" smtClean="0"/>
              <a:t>.</a:t>
            </a:r>
          </a:p>
          <a:p>
            <a:r>
              <a:rPr lang="en-US" sz="2000" dirty="0" smtClean="0"/>
              <a:t>Previously, captives were considered as financial </a:t>
            </a:r>
            <a:r>
              <a:rPr lang="en-US" sz="2000" dirty="0"/>
              <a:t>arms of parent corporations </a:t>
            </a:r>
            <a:r>
              <a:rPr lang="en-US" sz="2000" dirty="0" smtClean="0"/>
              <a:t>called “ancillary corporations” </a:t>
            </a:r>
            <a:r>
              <a:rPr lang="en-US" sz="2000" dirty="0"/>
              <a:t>and </a:t>
            </a:r>
            <a:r>
              <a:rPr lang="en-US" sz="2000" dirty="0" smtClean="0"/>
              <a:t>were consolidated </a:t>
            </a:r>
            <a:r>
              <a:rPr lang="en-US" sz="2000" dirty="0"/>
              <a:t>into the parent corporation, including into nonfinancial corporations. </a:t>
            </a:r>
            <a:endParaRPr lang="en-US" sz="2000" dirty="0" smtClean="0"/>
          </a:p>
          <a:p>
            <a:r>
              <a:rPr lang="en-US" sz="2000" dirty="0" smtClean="0"/>
              <a:t>Under SNA 2008, captives that </a:t>
            </a:r>
            <a:r>
              <a:rPr lang="en-US" sz="2000" dirty="0"/>
              <a:t>operate as separate entities – including in foreign countries – can be classified within the financial sector.</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338441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smtClean="0"/>
              <a:t/>
            </a:r>
            <a:br>
              <a:rPr lang="en-US" dirty="0" smtClean="0"/>
            </a:br>
            <a:r>
              <a:rPr lang="en-US" dirty="0" smtClean="0"/>
              <a:t>Captive </a:t>
            </a:r>
            <a:r>
              <a:rPr lang="en-US" dirty="0"/>
              <a:t>Financial Institutions</a:t>
            </a:r>
          </a:p>
        </p:txBody>
      </p:sp>
      <p:sp>
        <p:nvSpPr>
          <p:cNvPr id="3" name="Content Placeholder 2"/>
          <p:cNvSpPr>
            <a:spLocks noGrp="1"/>
          </p:cNvSpPr>
          <p:nvPr>
            <p:ph idx="1"/>
          </p:nvPr>
        </p:nvSpPr>
        <p:spPr/>
        <p:txBody>
          <a:bodyPr/>
          <a:lstStyle/>
          <a:p>
            <a:r>
              <a:rPr lang="en-US" dirty="0" smtClean="0"/>
              <a:t>Types of captives</a:t>
            </a:r>
          </a:p>
          <a:p>
            <a:pPr lvl="1"/>
            <a:r>
              <a:rPr lang="en-US" sz="1800" dirty="0" smtClean="0"/>
              <a:t>Trusts</a:t>
            </a:r>
            <a:r>
              <a:rPr lang="en-US" sz="1800" dirty="0"/>
              <a:t>, estates, and brass plate </a:t>
            </a:r>
            <a:r>
              <a:rPr lang="en-US" sz="1800" dirty="0" smtClean="0"/>
              <a:t>companies</a:t>
            </a:r>
          </a:p>
          <a:p>
            <a:pPr lvl="1"/>
            <a:r>
              <a:rPr lang="en-US" sz="1800" dirty="0" smtClean="0"/>
              <a:t>Holding </a:t>
            </a:r>
            <a:r>
              <a:rPr lang="en-US" sz="1800" dirty="0"/>
              <a:t>companies as defined in SNA </a:t>
            </a:r>
            <a:r>
              <a:rPr lang="en-US" sz="1800" dirty="0" smtClean="0"/>
              <a:t>2008</a:t>
            </a:r>
          </a:p>
          <a:p>
            <a:pPr lvl="1"/>
            <a:r>
              <a:rPr lang="en-US" sz="1800" dirty="0" smtClean="0"/>
              <a:t>Special purpose vehicles (SPVs; also called structured </a:t>
            </a:r>
            <a:r>
              <a:rPr lang="en-US" sz="1800" dirty="0"/>
              <a:t>entities) that raise funds in open markets for their </a:t>
            </a:r>
            <a:r>
              <a:rPr lang="en-US" sz="1800" dirty="0" smtClean="0"/>
              <a:t>parent</a:t>
            </a:r>
          </a:p>
          <a:p>
            <a:pPr lvl="1"/>
            <a:r>
              <a:rPr lang="en-US" sz="1800" dirty="0" smtClean="0"/>
              <a:t>Money lenders</a:t>
            </a:r>
          </a:p>
          <a:p>
            <a:pPr lvl="1"/>
            <a:r>
              <a:rPr lang="en-US" sz="1800" dirty="0" smtClean="0"/>
              <a:t>Pawn shops</a:t>
            </a:r>
          </a:p>
          <a:p>
            <a:pPr lvl="1"/>
            <a:r>
              <a:rPr lang="en-US" sz="1800" dirty="0" smtClean="0"/>
              <a:t>Firms </a:t>
            </a:r>
            <a:r>
              <a:rPr lang="en-US" sz="1800" dirty="0"/>
              <a:t>lending funds received from a sponsor such as government or nonprofit </a:t>
            </a:r>
            <a:r>
              <a:rPr lang="en-US" sz="1800" dirty="0" smtClean="0"/>
              <a:t>institution</a:t>
            </a:r>
          </a:p>
          <a:p>
            <a:r>
              <a:rPr lang="en-US" dirty="0" smtClean="0"/>
              <a:t>This is a highly diverse group – any </a:t>
            </a:r>
            <a:r>
              <a:rPr lang="en-US" dirty="0" smtClean="0"/>
              <a:t>unit that operates </a:t>
            </a:r>
            <a:r>
              <a:rPr lang="en-US" dirty="0" smtClean="0"/>
              <a:t>in a Shariah compliant way could be treated as part of Islamic finance</a:t>
            </a:r>
          </a:p>
          <a:p>
            <a:pPr lvl="1"/>
            <a:r>
              <a:rPr lang="en-US" sz="1800" dirty="0" smtClean="0"/>
              <a:t>What are country practices – any significant Islamic captive institutions?   </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570223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smtClean="0"/>
              <a:t>SPVs</a:t>
            </a:r>
            <a:endParaRPr lang="en-US" dirty="0"/>
          </a:p>
        </p:txBody>
      </p:sp>
      <p:sp>
        <p:nvSpPr>
          <p:cNvPr id="3" name="Content Placeholder 2"/>
          <p:cNvSpPr>
            <a:spLocks noGrp="1"/>
          </p:cNvSpPr>
          <p:nvPr>
            <p:ph idx="1"/>
          </p:nvPr>
        </p:nvSpPr>
        <p:spPr/>
        <p:txBody>
          <a:bodyPr/>
          <a:lstStyle/>
          <a:p>
            <a:r>
              <a:rPr lang="en-US" sz="1800" dirty="0" smtClean="0"/>
              <a:t>Per SNA 2008, SPVs are financial </a:t>
            </a:r>
            <a:r>
              <a:rPr lang="en-US" sz="1800" dirty="0"/>
              <a:t>entities without employees or nonfinancial assets owned by or affiliated with other </a:t>
            </a:r>
            <a:r>
              <a:rPr lang="en-US" sz="1800" dirty="0" smtClean="0"/>
              <a:t>units, often </a:t>
            </a:r>
            <a:r>
              <a:rPr lang="en-US" sz="1800" dirty="0"/>
              <a:t>set up in different countries for tax or legal reasons</a:t>
            </a:r>
            <a:r>
              <a:rPr lang="en-US" sz="1800" dirty="0" smtClean="0"/>
              <a:t>.</a:t>
            </a:r>
          </a:p>
          <a:p>
            <a:r>
              <a:rPr lang="en-US" sz="1800" dirty="0" smtClean="0"/>
              <a:t>SPVs </a:t>
            </a:r>
            <a:r>
              <a:rPr lang="en-US" sz="1800" dirty="0"/>
              <a:t>have been used to securitize assets off of a bank’s books, shift credit risk by bundling assets with derivatives or guarantees, or shift insurance or reinsurance obligations</a:t>
            </a:r>
            <a:r>
              <a:rPr lang="en-US" sz="1800" dirty="0" smtClean="0"/>
              <a:t>.</a:t>
            </a:r>
          </a:p>
          <a:p>
            <a:r>
              <a:rPr lang="en-US" sz="1800" dirty="0" smtClean="0"/>
              <a:t>SPV </a:t>
            </a:r>
            <a:r>
              <a:rPr lang="en-US" sz="1800" dirty="0"/>
              <a:t>potentially relevant for Islamic finance securitizes bank’s holdings of Shariah-compliant financing by issuing securities to fund purchase of the financings. Also, </a:t>
            </a:r>
            <a:r>
              <a:rPr lang="en-US" sz="1800" dirty="0" smtClean="0"/>
              <a:t>separate </a:t>
            </a:r>
            <a:r>
              <a:rPr lang="en-US" sz="1800" dirty="0"/>
              <a:t>financing arms set up in offshore centers or International Finance Centers to issue sukuks in the name of their parent. </a:t>
            </a:r>
            <a:endParaRPr lang="en-US" sz="1800" dirty="0" smtClean="0"/>
          </a:p>
          <a:p>
            <a:r>
              <a:rPr lang="en-US" sz="1800" dirty="0" smtClean="0"/>
              <a:t>SPVs </a:t>
            </a:r>
            <a:r>
              <a:rPr lang="en-US" sz="1800" dirty="0"/>
              <a:t>have also been set up in conjunction with sovereign or official infrastructure sukuks, but they should be classified as separate financial captive units only if they are effectively separate from their parent. </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664476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Sovereign Wealth Funds (SWFs)</a:t>
            </a:r>
            <a:endParaRPr lang="en-US" dirty="0"/>
          </a:p>
        </p:txBody>
      </p:sp>
      <p:sp>
        <p:nvSpPr>
          <p:cNvPr id="3" name="Content Placeholder 2"/>
          <p:cNvSpPr>
            <a:spLocks noGrp="1"/>
          </p:cNvSpPr>
          <p:nvPr>
            <p:ph idx="1"/>
          </p:nvPr>
        </p:nvSpPr>
        <p:spPr/>
        <p:txBody>
          <a:bodyPr/>
          <a:lstStyle/>
          <a:p>
            <a:r>
              <a:rPr lang="en-US" dirty="0" smtClean="0"/>
              <a:t>Not </a:t>
            </a:r>
            <a:r>
              <a:rPr lang="en-US" dirty="0"/>
              <a:t>yet concluded whether </a:t>
            </a:r>
            <a:r>
              <a:rPr lang="en-US" dirty="0" smtClean="0"/>
              <a:t>SWFs funded </a:t>
            </a:r>
            <a:r>
              <a:rPr lang="en-US" dirty="0"/>
              <a:t>by governments, central banks, or extractive industries to hold and invest financial assets including Shariah compliant assets for future beneficiaries are separate entities that can be treated as financial captives</a:t>
            </a:r>
            <a:r>
              <a:rPr lang="en-US" dirty="0" smtClean="0"/>
              <a:t>.</a:t>
            </a:r>
          </a:p>
          <a:p>
            <a:r>
              <a:rPr lang="en-US" dirty="0" smtClean="0"/>
              <a:t>Views of Working Group? </a:t>
            </a:r>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452835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Financial </a:t>
            </a:r>
            <a:r>
              <a:rPr lang="en-US" dirty="0" smtClean="0"/>
              <a:t>Auxiliaries</a:t>
            </a:r>
            <a:endParaRPr lang="en-US" dirty="0"/>
          </a:p>
        </p:txBody>
      </p:sp>
      <p:sp>
        <p:nvSpPr>
          <p:cNvPr id="3" name="Content Placeholder 2"/>
          <p:cNvSpPr>
            <a:spLocks noGrp="1"/>
          </p:cNvSpPr>
          <p:nvPr>
            <p:ph idx="1"/>
          </p:nvPr>
        </p:nvSpPr>
        <p:spPr/>
        <p:txBody>
          <a:bodyPr/>
          <a:lstStyle/>
          <a:p>
            <a:r>
              <a:rPr lang="en-US" sz="1800" dirty="0" smtClean="0"/>
              <a:t>SPVs </a:t>
            </a:r>
            <a:r>
              <a:rPr lang="en-US" sz="1800" dirty="0"/>
              <a:t>are of special </a:t>
            </a:r>
            <a:r>
              <a:rPr lang="en-US" sz="1800" dirty="0" smtClean="0"/>
              <a:t>interest. </a:t>
            </a:r>
            <a:r>
              <a:rPr lang="en-US" sz="1800" dirty="0"/>
              <a:t>SNA 2008 defines SPVs as financial entities without employees or nonfinancial assets owned by or affiliated with other units and which are often set up in different countries for tax or legal reasons</a:t>
            </a:r>
            <a:r>
              <a:rPr lang="en-US" sz="1800" dirty="0" smtClean="0"/>
              <a:t>.</a:t>
            </a:r>
          </a:p>
          <a:p>
            <a:r>
              <a:rPr lang="en-US" sz="1800" dirty="0" smtClean="0"/>
              <a:t>SPVs </a:t>
            </a:r>
            <a:r>
              <a:rPr lang="en-US" sz="1800" dirty="0"/>
              <a:t>have been used to securitize assets off of a bank’s books, shift credit risk by bundling assets with derivatives or guarantees, or shift insurance or reinsurance obligations</a:t>
            </a:r>
            <a:r>
              <a:rPr lang="en-US" sz="1800" dirty="0" smtClean="0"/>
              <a:t>.</a:t>
            </a:r>
          </a:p>
          <a:p>
            <a:r>
              <a:rPr lang="en-US" sz="1800" dirty="0" smtClean="0"/>
              <a:t>A </a:t>
            </a:r>
            <a:r>
              <a:rPr lang="en-US" sz="1800" dirty="0"/>
              <a:t>SPV potentially relevant for Islamic finance securitizes bank’s holdings of Shariah-compliant financing by issuing securities to fund purchase of the financings. </a:t>
            </a:r>
            <a:endParaRPr lang="en-US" sz="1800" dirty="0" smtClean="0"/>
          </a:p>
          <a:p>
            <a:pPr lvl="1"/>
            <a:r>
              <a:rPr lang="en-US" sz="1600" dirty="0" smtClean="0"/>
              <a:t>A </a:t>
            </a:r>
            <a:r>
              <a:rPr lang="en-US" sz="1600" dirty="0"/>
              <a:t>type of Islamic financial unit that might fall into this classification are separate financing arms set up in offshore centers or International Finance Centers to issue sukuks in the name of their parent. </a:t>
            </a:r>
            <a:endParaRPr lang="en-US" sz="1600" dirty="0" smtClean="0"/>
          </a:p>
          <a:p>
            <a:r>
              <a:rPr lang="en-US" sz="1800" dirty="0" smtClean="0"/>
              <a:t>SPVs </a:t>
            </a:r>
            <a:r>
              <a:rPr lang="en-US" sz="1800" dirty="0"/>
              <a:t>have also been set up in conjunction with sovereign or official infrastructure sukuks, but they should be classified as separate financial captive units only if they are effectively separate from their parent.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077339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dirty="0" smtClean="0"/>
              <a:t>Financial Auxiliaries</a:t>
            </a:r>
            <a:endParaRPr lang="en-US" dirty="0"/>
          </a:p>
        </p:txBody>
      </p:sp>
      <p:sp>
        <p:nvSpPr>
          <p:cNvPr id="3" name="Content Placeholder 2"/>
          <p:cNvSpPr>
            <a:spLocks noGrp="1"/>
          </p:cNvSpPr>
          <p:nvPr>
            <p:ph idx="1"/>
          </p:nvPr>
        </p:nvSpPr>
        <p:spPr/>
        <p:txBody>
          <a:bodyPr/>
          <a:lstStyle/>
          <a:p>
            <a:r>
              <a:rPr lang="en-US" sz="2000" dirty="0" smtClean="0"/>
              <a:t>Financial </a:t>
            </a:r>
            <a:r>
              <a:rPr lang="en-US" sz="2000" dirty="0"/>
              <a:t>auxiliaries are units </a:t>
            </a:r>
            <a:r>
              <a:rPr lang="en-US" sz="2000" dirty="0" smtClean="0"/>
              <a:t>not </a:t>
            </a:r>
            <a:r>
              <a:rPr lang="en-US" sz="2000" dirty="0"/>
              <a:t>directly engaged in financial intermediation, but which provide closely related services</a:t>
            </a:r>
            <a:r>
              <a:rPr lang="en-US" sz="2000" dirty="0" smtClean="0"/>
              <a:t>.</a:t>
            </a:r>
          </a:p>
          <a:p>
            <a:r>
              <a:rPr lang="en-US" sz="2000" dirty="0" smtClean="0"/>
              <a:t>Many </a:t>
            </a:r>
            <a:r>
              <a:rPr lang="en-US" sz="2000" dirty="0"/>
              <a:t>are financial infrastructure companies </a:t>
            </a:r>
            <a:r>
              <a:rPr lang="en-US" sz="2000" dirty="0" smtClean="0"/>
              <a:t>(brokerages</a:t>
            </a:r>
            <a:r>
              <a:rPr lang="en-US" sz="2000" dirty="0"/>
              <a:t>, exchanges, clearing houses, securities depositories, collateral agents, and asset management companies resolving financial crisis situations, etc</a:t>
            </a:r>
            <a:r>
              <a:rPr lang="en-US" sz="2000" dirty="0" smtClean="0"/>
              <a:t>.) </a:t>
            </a:r>
          </a:p>
          <a:p>
            <a:pPr lvl="1"/>
            <a:r>
              <a:rPr lang="en-US" sz="1800" dirty="0"/>
              <a:t>Financial infrastructure specifically designed for Islamic financial instruments (exchanges, depositories, credit bureaus, </a:t>
            </a:r>
            <a:r>
              <a:rPr lang="en-US" sz="1800" dirty="0" smtClean="0"/>
              <a:t>etc.) should </a:t>
            </a:r>
            <a:r>
              <a:rPr lang="en-US" sz="1800" dirty="0"/>
              <a:t>be classified here.</a:t>
            </a:r>
            <a:endParaRPr lang="en-US" sz="1800" dirty="0" smtClean="0"/>
          </a:p>
          <a:p>
            <a:r>
              <a:rPr lang="en-US" sz="2000" dirty="0" smtClean="0"/>
              <a:t>Includes “Nonprofit </a:t>
            </a:r>
            <a:r>
              <a:rPr lang="en-US" sz="2000" dirty="0"/>
              <a:t>institutions serving the financial </a:t>
            </a:r>
            <a:r>
              <a:rPr lang="en-US" sz="2000" dirty="0" smtClean="0"/>
              <a:t>sector”. </a:t>
            </a:r>
          </a:p>
          <a:p>
            <a:r>
              <a:rPr lang="en-US" sz="2000" dirty="0" smtClean="0"/>
              <a:t>Infrastructure units </a:t>
            </a:r>
            <a:r>
              <a:rPr lang="en-US" sz="2000" dirty="0"/>
              <a:t>that act as intermediaries </a:t>
            </a:r>
            <a:r>
              <a:rPr lang="en-US" sz="2000" dirty="0" smtClean="0"/>
              <a:t>(like Centralized </a:t>
            </a:r>
            <a:r>
              <a:rPr lang="en-US" sz="2000" dirty="0"/>
              <a:t>Clearing Houses that take intervening positions in over-the-counter derivatives) are not financial auxiliaries and should be classified in other financial subsectors</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716631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sz="4000" dirty="0"/>
          </a:p>
          <a:p>
            <a:pPr marL="0" indent="0" algn="ctr">
              <a:buNone/>
            </a:pPr>
            <a:r>
              <a:rPr lang="en-US" sz="4000" dirty="0" smtClean="0"/>
              <a:t>Windows</a:t>
            </a:r>
            <a:endParaRPr lang="en-US" sz="4000"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642062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41"/>
          <p:cNvSpPr>
            <a:spLocks noGrp="1" noChangeArrowheads="1"/>
          </p:cNvSpPr>
          <p:nvPr>
            <p:ph type="title"/>
          </p:nvPr>
        </p:nvSpPr>
        <p:spPr>
          <a:xfrm>
            <a:off x="457200" y="533400"/>
            <a:ext cx="8229600" cy="838200"/>
          </a:xfrm>
          <a:noFill/>
        </p:spPr>
        <p:txBody>
          <a:bodyPr/>
          <a:lstStyle/>
          <a:p>
            <a:pPr eaLnBrk="1" hangingPunct="1"/>
            <a:r>
              <a:rPr lang="en-US" smtClean="0"/>
              <a:t>Overview of Lecture</a:t>
            </a:r>
          </a:p>
        </p:txBody>
      </p:sp>
      <p:sp>
        <p:nvSpPr>
          <p:cNvPr id="7171" name="Rectangle 1042"/>
          <p:cNvSpPr>
            <a:spLocks noGrp="1" noChangeArrowheads="1"/>
          </p:cNvSpPr>
          <p:nvPr>
            <p:ph idx="1"/>
          </p:nvPr>
        </p:nvSpPr>
        <p:spPr>
          <a:xfrm>
            <a:off x="1295400" y="2286000"/>
            <a:ext cx="7235825" cy="3800475"/>
          </a:xfrm>
        </p:spPr>
        <p:txBody>
          <a:bodyPr/>
          <a:lstStyle/>
          <a:p>
            <a:pPr eaLnBrk="1" hangingPunct="1"/>
            <a:r>
              <a:rPr lang="en-US" dirty="0" smtClean="0"/>
              <a:t>Islamic financial Subsectors</a:t>
            </a:r>
          </a:p>
          <a:p>
            <a:pPr lvl="1" eaLnBrk="1" hangingPunct="1"/>
            <a:r>
              <a:rPr lang="en-US" dirty="0"/>
              <a:t>Reviews elements of each subsector specific to Islamic </a:t>
            </a:r>
            <a:r>
              <a:rPr lang="en-US" dirty="0" smtClean="0"/>
              <a:t>finance</a:t>
            </a:r>
          </a:p>
          <a:p>
            <a:pPr eaLnBrk="1" hangingPunct="1"/>
            <a:r>
              <a:rPr lang="en-US" dirty="0" smtClean="0"/>
              <a:t>Islamic windows – Reviews separate facilities at </a:t>
            </a:r>
            <a:r>
              <a:rPr lang="en-US" dirty="0"/>
              <a:t>conventional banks </a:t>
            </a:r>
            <a:r>
              <a:rPr lang="en-US" dirty="0" smtClean="0"/>
              <a:t>that handle Islamic finance </a:t>
            </a:r>
          </a:p>
          <a:p>
            <a:pPr lvl="1" eaLnBrk="1" hangingPunct="1"/>
            <a:r>
              <a:rPr lang="en-US" dirty="0" smtClean="0"/>
              <a:t>Full windows</a:t>
            </a:r>
          </a:p>
          <a:p>
            <a:pPr lvl="1" eaLnBrk="1" hangingPunct="1"/>
            <a:r>
              <a:rPr lang="en-US" dirty="0" smtClean="0"/>
              <a:t>Asset-side only Windows</a:t>
            </a:r>
          </a:p>
          <a:p>
            <a:pPr lvl="1" eaLnBrk="1" hangingPunct="1"/>
            <a:endParaRPr lang="en-US" dirty="0"/>
          </a:p>
          <a:p>
            <a:pPr marL="0" indent="0" eaLnBrk="1" hangingPunct="1">
              <a:buNone/>
            </a:pPr>
            <a:endParaRPr lang="en-US" dirty="0" smtClean="0"/>
          </a:p>
        </p:txBody>
      </p:sp>
      <p:sp>
        <p:nvSpPr>
          <p:cNvPr id="17413" name="Slide Number Placeholder 5"/>
          <p:cNvSpPr>
            <a:spLocks noGrp="1"/>
          </p:cNvSpPr>
          <p:nvPr>
            <p:ph type="sldNum" sz="quarter" idx="10"/>
          </p:nvPr>
        </p:nvSpPr>
        <p:spPr/>
        <p:txBody>
          <a:bodyPr/>
          <a:lstStyle/>
          <a:p>
            <a:pPr>
              <a:defRPr/>
            </a:pPr>
            <a:fld id="{90C29CD0-BF61-4F42-BD36-6DC9BD6E13CE}" type="slidenum">
              <a:rPr lang="en-US" smtClean="0"/>
              <a:pPr>
                <a:defRPr/>
              </a:pPr>
              <a:t>1</a:t>
            </a:fld>
            <a:r>
              <a:rPr lang="en-US" dirty="0" smtClean="0"/>
              <a:t> </a:t>
            </a:r>
          </a:p>
        </p:txBody>
      </p:sp>
      <p:sp>
        <p:nvSpPr>
          <p:cNvPr id="7173" name="Rectangle 1036"/>
          <p:cNvSpPr>
            <a:spLocks noChangeArrowheads="1"/>
          </p:cNvSpPr>
          <p:nvPr/>
        </p:nvSpPr>
        <p:spPr bwMode="auto">
          <a:xfrm>
            <a:off x="4081463" y="914400"/>
            <a:ext cx="4432300" cy="579438"/>
          </a:xfrm>
          <a:prstGeom prst="rect">
            <a:avLst/>
          </a:prstGeom>
          <a:noFill/>
          <a:ln w="9525">
            <a:noFill/>
            <a:miter lim="800000"/>
            <a:headEnd/>
            <a:tailEnd/>
          </a:ln>
        </p:spPr>
        <p:txBody>
          <a:bodyPr anchor="ctr">
            <a:spAutoFit/>
          </a:bodyPr>
          <a:lstStyle/>
          <a:p>
            <a:pPr algn="r">
              <a:buFont typeface="Monotype Sorts" pitchFamily="2" charset="2"/>
              <a:buNone/>
            </a:pPr>
            <a:endParaRPr lang="en-US" sz="3200" b="1">
              <a:solidFill>
                <a:srgbClr val="00279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Windows definition</a:t>
            </a:r>
            <a:endParaRPr lang="en-US" dirty="0"/>
          </a:p>
        </p:txBody>
      </p:sp>
      <p:sp>
        <p:nvSpPr>
          <p:cNvPr id="3" name="Content Placeholder 2"/>
          <p:cNvSpPr>
            <a:spLocks noGrp="1"/>
          </p:cNvSpPr>
          <p:nvPr>
            <p:ph idx="1"/>
          </p:nvPr>
        </p:nvSpPr>
        <p:spPr>
          <a:xfrm>
            <a:off x="457200" y="1828800"/>
            <a:ext cx="8305800" cy="4302125"/>
          </a:xfrm>
        </p:spPr>
        <p:txBody>
          <a:bodyPr/>
          <a:lstStyle/>
          <a:p>
            <a:r>
              <a:rPr lang="en-US" dirty="0" smtClean="0"/>
              <a:t>“Windows” are subdivisions of conventional banks (branches</a:t>
            </a:r>
            <a:r>
              <a:rPr lang="en-US" dirty="0"/>
              <a:t>, divisions, </a:t>
            </a:r>
            <a:r>
              <a:rPr lang="en-US" dirty="0" smtClean="0"/>
              <a:t>offices) that handle </a:t>
            </a:r>
            <a:r>
              <a:rPr lang="en-US" dirty="0"/>
              <a:t>Islamic finance</a:t>
            </a:r>
            <a:r>
              <a:rPr lang="en-US" dirty="0" smtClean="0"/>
              <a:t>.</a:t>
            </a:r>
          </a:p>
          <a:p>
            <a:pPr lvl="1"/>
            <a:r>
              <a:rPr lang="en-US" sz="1800" dirty="0"/>
              <a:t>A window is consolidated into the financial accounts of its parent </a:t>
            </a:r>
            <a:r>
              <a:rPr lang="en-US" sz="1800" dirty="0" smtClean="0"/>
              <a:t>bank</a:t>
            </a:r>
          </a:p>
          <a:p>
            <a:pPr lvl="1"/>
            <a:r>
              <a:rPr lang="en-US" sz="1800" dirty="0" smtClean="0"/>
              <a:t>Under financial and legal control of the parent bank</a:t>
            </a:r>
          </a:p>
          <a:p>
            <a:r>
              <a:rPr lang="en-US" dirty="0" smtClean="0"/>
              <a:t>A separately </a:t>
            </a:r>
            <a:r>
              <a:rPr lang="en-US" dirty="0"/>
              <a:t>incorporated Islamic </a:t>
            </a:r>
            <a:r>
              <a:rPr lang="en-US" dirty="0" smtClean="0"/>
              <a:t>subsidiary of </a:t>
            </a:r>
            <a:r>
              <a:rPr lang="en-US" dirty="0"/>
              <a:t>a conventional bank </a:t>
            </a:r>
            <a:r>
              <a:rPr lang="en-US" dirty="0" smtClean="0"/>
              <a:t>is not </a:t>
            </a:r>
            <a:r>
              <a:rPr lang="en-US" dirty="0"/>
              <a:t>treated as a window but as a full-fledged Islamic bank</a:t>
            </a:r>
            <a:r>
              <a:rPr lang="en-US" dirty="0" smtClean="0"/>
              <a:t>.</a:t>
            </a:r>
          </a:p>
          <a:p>
            <a:pPr lvl="1"/>
            <a:r>
              <a:rPr lang="en-US" sz="1800" dirty="0" smtClean="0"/>
              <a:t>Own legal identity</a:t>
            </a:r>
          </a:p>
          <a:p>
            <a:pPr lvl="1"/>
            <a:r>
              <a:rPr lang="en-US" sz="1800" dirty="0" smtClean="0"/>
              <a:t>Own capital</a:t>
            </a:r>
          </a:p>
          <a:p>
            <a:pPr lvl="1"/>
            <a:r>
              <a:rPr lang="en-US" sz="1800" dirty="0" smtClean="0"/>
              <a:t>Explicit investment relationship with parent bank</a:t>
            </a:r>
          </a:p>
          <a:p>
            <a:pPr lvl="1"/>
            <a:r>
              <a:rPr lang="en-US" sz="1800" dirty="0" smtClean="0"/>
              <a:t>Not </a:t>
            </a:r>
            <a:r>
              <a:rPr lang="en-US" sz="1800" dirty="0"/>
              <a:t>consolidated into financial accounts of its parent bank, but is included in banking group level consolidations</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672812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Separate data for windows</a:t>
            </a:r>
            <a:endParaRPr lang="en-US" dirty="0"/>
          </a:p>
        </p:txBody>
      </p:sp>
      <p:sp>
        <p:nvSpPr>
          <p:cNvPr id="3" name="Content Placeholder 2"/>
          <p:cNvSpPr>
            <a:spLocks noGrp="1"/>
          </p:cNvSpPr>
          <p:nvPr>
            <p:ph idx="1"/>
          </p:nvPr>
        </p:nvSpPr>
        <p:spPr>
          <a:xfrm>
            <a:off x="457200" y="1676400"/>
            <a:ext cx="8229600" cy="4454525"/>
          </a:xfrm>
        </p:spPr>
        <p:txBody>
          <a:bodyPr/>
          <a:lstStyle/>
          <a:p>
            <a:r>
              <a:rPr lang="en-US" dirty="0"/>
              <a:t>Although part of parent’s financial consolidation, </a:t>
            </a:r>
            <a:r>
              <a:rPr lang="en-US" dirty="0" smtClean="0"/>
              <a:t>separate </a:t>
            </a:r>
            <a:r>
              <a:rPr lang="en-US" dirty="0"/>
              <a:t>information on the Islamic financial activity is required. </a:t>
            </a:r>
            <a:endParaRPr lang="en-US" dirty="0" smtClean="0"/>
          </a:p>
          <a:p>
            <a:r>
              <a:rPr lang="en-US" dirty="0" smtClean="0"/>
              <a:t>IFSB: however windows are organized, they should </a:t>
            </a:r>
            <a:r>
              <a:rPr lang="en-US" dirty="0"/>
              <a:t>be treated as virtual branches </a:t>
            </a:r>
            <a:r>
              <a:rPr lang="en-US" dirty="0" smtClean="0"/>
              <a:t>with separate </a:t>
            </a:r>
            <a:r>
              <a:rPr lang="en-US" dirty="0"/>
              <a:t>accounting</a:t>
            </a:r>
            <a:r>
              <a:rPr lang="en-US" dirty="0" smtClean="0"/>
              <a:t>.</a:t>
            </a:r>
          </a:p>
          <a:p>
            <a:pPr lvl="1"/>
            <a:r>
              <a:rPr lang="en-US" dirty="0" smtClean="0"/>
              <a:t>Core Principles for Islamic Financial Regulation (CPIFR) </a:t>
            </a:r>
            <a:r>
              <a:rPr lang="en-US" dirty="0"/>
              <a:t>specifically </a:t>
            </a:r>
            <a:r>
              <a:rPr lang="en-US" dirty="0" smtClean="0"/>
              <a:t>require “institution publish </a:t>
            </a:r>
            <a:r>
              <a:rPr lang="en-US" dirty="0"/>
              <a:t>a full separate set of financial statements for its window operation,” either in </a:t>
            </a:r>
            <a:r>
              <a:rPr lang="en-US" dirty="0" smtClean="0"/>
              <a:t>financial </a:t>
            </a:r>
            <a:r>
              <a:rPr lang="en-US" dirty="0"/>
              <a:t>statement notes or in a separate readily accessible separate form. The disclosures </a:t>
            </a:r>
            <a:r>
              <a:rPr lang="en-US" dirty="0" smtClean="0"/>
              <a:t>must cover </a:t>
            </a:r>
            <a:r>
              <a:rPr lang="en-US" dirty="0"/>
              <a:t>capital adequacy information </a:t>
            </a:r>
            <a:r>
              <a:rPr lang="en-US" dirty="0" smtClean="0"/>
              <a:t>and sources </a:t>
            </a:r>
            <a:r>
              <a:rPr lang="en-US" dirty="0"/>
              <a:t>of funds </a:t>
            </a:r>
            <a:r>
              <a:rPr lang="en-US" dirty="0" smtClean="0"/>
              <a:t>for </a:t>
            </a:r>
            <a:r>
              <a:rPr lang="en-US" dirty="0"/>
              <a:t>windows’ liquidity </a:t>
            </a:r>
            <a:r>
              <a:rPr lang="en-US" dirty="0" smtClean="0"/>
              <a:t>deficits. </a:t>
            </a:r>
            <a:endParaRPr lang="en-US" dirty="0"/>
          </a:p>
          <a:p>
            <a:r>
              <a:rPr lang="en-US" i="1" dirty="0" smtClean="0">
                <a:solidFill>
                  <a:srgbClr val="FF0000"/>
                </a:solidFill>
              </a:rPr>
              <a:t>Per </a:t>
            </a:r>
            <a:r>
              <a:rPr lang="en-US" i="1" dirty="0">
                <a:solidFill>
                  <a:srgbClr val="FF0000"/>
                </a:solidFill>
              </a:rPr>
              <a:t>accounting concept of “materiality”, significant differences in behavior of subordinate units require “subconsolidation” – a separate set of accounts for the unit</a:t>
            </a:r>
          </a:p>
          <a:p>
            <a:pPr lvl="1"/>
            <a:endParaRPr lang="en-US" dirty="0"/>
          </a:p>
          <a:p>
            <a:pPr lvl="1"/>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17548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separate data for windows?</a:t>
            </a:r>
            <a:endParaRPr lang="en-US" dirty="0"/>
          </a:p>
        </p:txBody>
      </p:sp>
      <p:sp>
        <p:nvSpPr>
          <p:cNvPr id="3" name="Content Placeholder 2"/>
          <p:cNvSpPr>
            <a:spLocks noGrp="1"/>
          </p:cNvSpPr>
          <p:nvPr>
            <p:ph idx="1"/>
          </p:nvPr>
        </p:nvSpPr>
        <p:spPr/>
        <p:txBody>
          <a:bodyPr/>
          <a:lstStyle/>
          <a:p>
            <a:pPr lvl="1"/>
            <a:r>
              <a:rPr lang="en-US" dirty="0" smtClean="0"/>
              <a:t>Financing restricted to Shariah-compliant activities</a:t>
            </a:r>
          </a:p>
          <a:p>
            <a:pPr lvl="1"/>
            <a:r>
              <a:rPr lang="en-US" dirty="0" smtClean="0"/>
              <a:t>Some conventional activities such as holding interest-bearing instruments are forbidden</a:t>
            </a:r>
          </a:p>
          <a:p>
            <a:pPr lvl="1"/>
            <a:r>
              <a:rPr lang="en-US" dirty="0" smtClean="0"/>
              <a:t>Shariah-compliant funds must not be intermixed with conventional bank funds</a:t>
            </a:r>
          </a:p>
          <a:p>
            <a:pPr lvl="1"/>
            <a:r>
              <a:rPr lang="en-US" dirty="0" smtClean="0"/>
              <a:t>Shariah-compliant funding of windows cannot be diverted to the parent</a:t>
            </a:r>
          </a:p>
          <a:p>
            <a:pPr lvl="1"/>
            <a:r>
              <a:rPr lang="en-US" dirty="0" smtClean="0"/>
              <a:t>Risk and profit sharing between bank and depositor/investors requires detailed calculations of gains and losses.</a:t>
            </a:r>
          </a:p>
          <a:p>
            <a:pPr lvl="1"/>
            <a:r>
              <a:rPr lang="en-US" dirty="0" smtClean="0"/>
              <a:t>Rules exist for the types of liquidity support the parent bank can offer its </a:t>
            </a:r>
            <a:r>
              <a:rPr lang="en-US" dirty="0" smtClean="0"/>
              <a:t>windows</a:t>
            </a:r>
            <a:r>
              <a:rPr lang="en-US" dirty="0"/>
              <a:t>.</a:t>
            </a:r>
            <a:endParaRPr lang="en-US" dirty="0" smtClean="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780971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separate data for </a:t>
            </a:r>
            <a:r>
              <a:rPr lang="en-US" dirty="0" smtClean="0"/>
              <a:t>windows?</a:t>
            </a:r>
            <a:endParaRPr lang="en-US" dirty="0"/>
          </a:p>
        </p:txBody>
      </p:sp>
      <p:sp>
        <p:nvSpPr>
          <p:cNvPr id="3" name="Content Placeholder 2"/>
          <p:cNvSpPr>
            <a:spLocks noGrp="1"/>
          </p:cNvSpPr>
          <p:nvPr>
            <p:ph idx="1"/>
          </p:nvPr>
        </p:nvSpPr>
        <p:spPr/>
        <p:txBody>
          <a:bodyPr/>
          <a:lstStyle/>
          <a:p>
            <a:r>
              <a:rPr lang="en-US" sz="2000" dirty="0"/>
              <a:t>Windows and their parents are likely to have different funding and financing patterns, react differently to economic stimuli and shocks, </a:t>
            </a:r>
            <a:r>
              <a:rPr lang="en-US" sz="2000" dirty="0" smtClean="0"/>
              <a:t>soundness </a:t>
            </a:r>
            <a:r>
              <a:rPr lang="en-US" sz="2000" dirty="0"/>
              <a:t>and risk </a:t>
            </a:r>
            <a:r>
              <a:rPr lang="en-US" sz="2000" dirty="0" smtClean="0"/>
              <a:t>profiles</a:t>
            </a:r>
            <a:r>
              <a:rPr lang="en-US" sz="2000" dirty="0"/>
              <a:t> </a:t>
            </a:r>
            <a:r>
              <a:rPr lang="en-US" sz="2000" dirty="0" smtClean="0"/>
              <a:t>differ.</a:t>
            </a:r>
            <a:endParaRPr lang="en-US" sz="2000" dirty="0"/>
          </a:p>
          <a:p>
            <a:r>
              <a:rPr lang="en-US" sz="2000" dirty="0"/>
              <a:t>Regulatory arbitrage must be </a:t>
            </a:r>
            <a:r>
              <a:rPr lang="en-US" sz="2000" dirty="0" smtClean="0"/>
              <a:t>avoided; </a:t>
            </a:r>
            <a:endParaRPr lang="en-US" sz="2000" dirty="0" smtClean="0"/>
          </a:p>
          <a:p>
            <a:r>
              <a:rPr lang="en-US" sz="2000" dirty="0" smtClean="0"/>
              <a:t>Bankruptcy </a:t>
            </a:r>
            <a:r>
              <a:rPr lang="en-US" sz="2000" dirty="0" smtClean="0"/>
              <a:t>and resolution regimes can differ </a:t>
            </a:r>
            <a:endParaRPr lang="en-US" sz="2000" dirty="0"/>
          </a:p>
          <a:p>
            <a:r>
              <a:rPr lang="en-US" sz="2000" dirty="0"/>
              <a:t>Standard accounting and statistical rules can misrepresent the underlying economic flows and values of the Islamic financial activity; could provide distorted views of the financial condition of the consolidated parent bank</a:t>
            </a:r>
            <a:r>
              <a:rPr lang="en-US" sz="2000" dirty="0" smtClean="0"/>
              <a:t>.</a:t>
            </a:r>
          </a:p>
          <a:p>
            <a:r>
              <a:rPr lang="en-US" sz="2000" dirty="0"/>
              <a:t>Windows practices differ greatly between </a:t>
            </a:r>
            <a:r>
              <a:rPr lang="en-US" sz="2000" dirty="0" smtClean="0"/>
              <a:t>countries – specific country data needed to understand actual practices</a:t>
            </a:r>
          </a:p>
          <a:p>
            <a:r>
              <a:rPr lang="en-US" sz="2000" i="1" dirty="0" smtClean="0"/>
              <a:t>The IFSB collects separate data for windows to better understand the diverse practices described above</a:t>
            </a:r>
            <a:endParaRPr lang="en-US" sz="2000" i="1"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78525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Windows as part of banking sector</a:t>
            </a:r>
            <a:endParaRPr lang="en-US" dirty="0"/>
          </a:p>
        </p:txBody>
      </p:sp>
      <p:sp>
        <p:nvSpPr>
          <p:cNvPr id="3" name="Content Placeholder 2"/>
          <p:cNvSpPr>
            <a:spLocks noGrp="1"/>
          </p:cNvSpPr>
          <p:nvPr>
            <p:ph idx="1"/>
          </p:nvPr>
        </p:nvSpPr>
        <p:spPr>
          <a:xfrm>
            <a:off x="457200" y="1676400"/>
            <a:ext cx="8229600" cy="4454525"/>
          </a:xfrm>
        </p:spPr>
        <p:txBody>
          <a:bodyPr/>
          <a:lstStyle/>
          <a:p>
            <a:r>
              <a:rPr lang="en-US" dirty="0" smtClean="0"/>
              <a:t>Treatment of </a:t>
            </a:r>
            <a:r>
              <a:rPr lang="en-US" dirty="0"/>
              <a:t>w</a:t>
            </a:r>
            <a:r>
              <a:rPr lang="en-US" dirty="0" smtClean="0"/>
              <a:t>indows affects options for compiling measures for consolidated banking subsector</a:t>
            </a:r>
          </a:p>
          <a:p>
            <a:r>
              <a:rPr lang="en-US" u="sng" dirty="0" smtClean="0"/>
              <a:t>Total </a:t>
            </a:r>
            <a:r>
              <a:rPr lang="en-US" u="sng" dirty="0"/>
              <a:t>Islamic </a:t>
            </a:r>
            <a:r>
              <a:rPr lang="en-US" dirty="0"/>
              <a:t>banking activity is the sum of Islamic banks and </a:t>
            </a:r>
            <a:r>
              <a:rPr lang="en-US" dirty="0" smtClean="0"/>
              <a:t>windows</a:t>
            </a:r>
          </a:p>
          <a:p>
            <a:pPr lvl="1"/>
            <a:r>
              <a:rPr lang="en-US" sz="1800" dirty="0" smtClean="0"/>
              <a:t>Some estimates of total Islamic banking have not included windows</a:t>
            </a:r>
          </a:p>
          <a:p>
            <a:r>
              <a:rPr lang="en-US" u="sng" dirty="0" smtClean="0"/>
              <a:t>Total bank </a:t>
            </a:r>
            <a:r>
              <a:rPr lang="en-US" dirty="0" smtClean="0"/>
              <a:t>activity is the sum of conventional banks and standalone Islamic banks – (windows are consolidated into their conventional bank parents)</a:t>
            </a:r>
          </a:p>
          <a:p>
            <a:pPr lvl="1"/>
            <a:r>
              <a:rPr lang="en-US" sz="1800" dirty="0" smtClean="0"/>
              <a:t>Does inclusion of Islamic banking in parent bank consolidation significantly distort the measure of total bank activity? – an empirical country-by-country question</a:t>
            </a:r>
          </a:p>
          <a:p>
            <a:r>
              <a:rPr lang="en-US" dirty="0" smtClean="0"/>
              <a:t>How windows should be treated depends on the type of analysis – Total, Islamic, Supervisory, Soundness, etc. </a:t>
            </a:r>
            <a:endParaRPr lang="en-US" dirty="0"/>
          </a:p>
          <a:p>
            <a:endParaRPr lang="en-US" dirty="0" smtClean="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610255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Pieces of the banking sector</a:t>
            </a:r>
            <a:endParaRPr lang="en-US" dirty="0"/>
          </a:p>
        </p:txBody>
      </p:sp>
      <p:sp>
        <p:nvSpPr>
          <p:cNvPr id="3" name="Content Placeholder 2"/>
          <p:cNvSpPr>
            <a:spLocks noGrp="1"/>
          </p:cNvSpPr>
          <p:nvPr>
            <p:ph idx="1"/>
          </p:nvPr>
        </p:nvSpPr>
        <p:spPr>
          <a:xfrm>
            <a:off x="487680" y="1676400"/>
            <a:ext cx="8229600" cy="4541521"/>
          </a:xfrm>
        </p:spPr>
        <p:txBody>
          <a:bodyPr/>
          <a:lstStyle/>
          <a:p>
            <a:r>
              <a:rPr lang="en-US" sz="2000" dirty="0" smtClean="0"/>
              <a:t>In countries with mixed conventional/Islamic banking, the total banking sector might include (peer groups)…..</a:t>
            </a:r>
          </a:p>
          <a:p>
            <a:pPr lvl="1"/>
            <a:r>
              <a:rPr lang="en-US" sz="1600" dirty="0" smtClean="0"/>
              <a:t>Conventional banks </a:t>
            </a:r>
          </a:p>
          <a:p>
            <a:pPr lvl="2"/>
            <a:r>
              <a:rPr lang="en-US" sz="1600" dirty="0" smtClean="0"/>
              <a:t>Those without windows </a:t>
            </a:r>
          </a:p>
          <a:p>
            <a:pPr lvl="2"/>
            <a:r>
              <a:rPr lang="en-US" sz="1600" dirty="0" smtClean="0"/>
              <a:t>Those with windows</a:t>
            </a:r>
          </a:p>
          <a:p>
            <a:pPr lvl="2"/>
            <a:r>
              <a:rPr lang="en-US" sz="1600" dirty="0" smtClean="0"/>
              <a:t>Windows</a:t>
            </a:r>
          </a:p>
          <a:p>
            <a:pPr lvl="1"/>
            <a:r>
              <a:rPr lang="en-US" sz="1600" dirty="0" smtClean="0"/>
              <a:t>Standalone Islamic banks</a:t>
            </a:r>
          </a:p>
          <a:p>
            <a:r>
              <a:rPr lang="en-US" sz="2000" dirty="0" smtClean="0"/>
              <a:t>Often, statistics might cover all banks with no subdivision as above</a:t>
            </a:r>
          </a:p>
          <a:p>
            <a:r>
              <a:rPr lang="en-US" sz="2000" dirty="0" smtClean="0"/>
              <a:t>Windows data often are not covered </a:t>
            </a:r>
          </a:p>
          <a:p>
            <a:r>
              <a:rPr lang="en-US" sz="2000" dirty="0" smtClean="0"/>
              <a:t>Type of primary reporting can dictate availability of data on categories above</a:t>
            </a:r>
          </a:p>
          <a:p>
            <a:pPr lvl="1"/>
            <a:r>
              <a:rPr lang="en-US" sz="1600" dirty="0" smtClean="0"/>
              <a:t>Reporting at individual bank level</a:t>
            </a:r>
          </a:p>
          <a:p>
            <a:pPr lvl="1"/>
            <a:r>
              <a:rPr lang="en-US" sz="1600" dirty="0" smtClean="0"/>
              <a:t>Reporting at consolidated group level including all subsidiaries and branches</a:t>
            </a:r>
          </a:p>
          <a:p>
            <a:r>
              <a:rPr lang="en-US" dirty="0" smtClean="0"/>
              <a:t>Type of analysis can affect types of data needed</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884424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Special case – Asset-side only windows</a:t>
            </a:r>
            <a:endParaRPr lang="en-US" dirty="0"/>
          </a:p>
        </p:txBody>
      </p:sp>
      <p:sp>
        <p:nvSpPr>
          <p:cNvPr id="3" name="Content Placeholder 2"/>
          <p:cNvSpPr>
            <a:spLocks noGrp="1"/>
          </p:cNvSpPr>
          <p:nvPr>
            <p:ph idx="1"/>
          </p:nvPr>
        </p:nvSpPr>
        <p:spPr/>
        <p:txBody>
          <a:bodyPr/>
          <a:lstStyle/>
          <a:p>
            <a:r>
              <a:rPr lang="en-US" sz="2000" dirty="0" smtClean="0"/>
              <a:t>In some countries, banks raise funds in conventional accounts, but invest funds only in Shariah compliant instruments – these are “Asset-side </a:t>
            </a:r>
            <a:r>
              <a:rPr lang="en-US" sz="2000" dirty="0"/>
              <a:t>only </a:t>
            </a:r>
            <a:r>
              <a:rPr lang="en-US" sz="2000" dirty="0" smtClean="0"/>
              <a:t>windows”</a:t>
            </a:r>
          </a:p>
          <a:p>
            <a:r>
              <a:rPr lang="en-US" sz="2000" dirty="0" smtClean="0"/>
              <a:t>These raise substantial supervisory and statistical issues.</a:t>
            </a:r>
          </a:p>
          <a:p>
            <a:pPr marL="0" indent="0" algn="ctr">
              <a:buNone/>
            </a:pPr>
            <a:r>
              <a:rPr lang="en-US" sz="2000" u="sng" dirty="0" smtClean="0"/>
              <a:t>Statistical options </a:t>
            </a:r>
          </a:p>
          <a:p>
            <a:pPr marL="0" indent="0">
              <a:buNone/>
            </a:pPr>
            <a:r>
              <a:rPr lang="en-US" sz="2000" b="1" dirty="0" smtClean="0"/>
              <a:t>One – </a:t>
            </a:r>
            <a:r>
              <a:rPr lang="en-US" sz="2000" dirty="0" smtClean="0"/>
              <a:t>Treat as a full-fledged window by reclassifying the funding as effectively equivalent to Islamic finance based on observed intent to purchase SC assets. </a:t>
            </a:r>
          </a:p>
          <a:p>
            <a:pPr marL="438150" lvl="1" indent="0">
              <a:buNone/>
            </a:pPr>
            <a:r>
              <a:rPr lang="en-US" sz="1800" dirty="0" smtClean="0"/>
              <a:t>The amount of SC financing would be subtracted from conventional deposits and reclassified as SC funding of the window. A footnote explaining the special nature of the reclassification is needed. </a:t>
            </a:r>
          </a:p>
          <a:p>
            <a:pPr marL="438150" lvl="1" indent="0">
              <a:buNone/>
            </a:pPr>
            <a:r>
              <a:rPr lang="en-US" sz="1800" dirty="0" smtClean="0"/>
              <a:t>This option retains the link between the transaction and the bank, which treats the funding as a deposit equivalent consistent with an ODC classification and relevant for monetary analysis, and as part of the supervisory and policy framework applicable to banks. </a:t>
            </a:r>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292811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Special case – Asset-side only windows</a:t>
            </a:r>
          </a:p>
        </p:txBody>
      </p:sp>
      <p:sp>
        <p:nvSpPr>
          <p:cNvPr id="3" name="Content Placeholder 2"/>
          <p:cNvSpPr>
            <a:spLocks noGrp="1"/>
          </p:cNvSpPr>
          <p:nvPr>
            <p:ph idx="1"/>
          </p:nvPr>
        </p:nvSpPr>
        <p:spPr/>
        <p:txBody>
          <a:bodyPr/>
          <a:lstStyle/>
          <a:p>
            <a:r>
              <a:rPr lang="en-US" sz="2000" b="1" dirty="0" smtClean="0"/>
              <a:t>Two</a:t>
            </a:r>
            <a:r>
              <a:rPr lang="en-US" sz="2000" dirty="0" smtClean="0"/>
              <a:t> </a:t>
            </a:r>
            <a:r>
              <a:rPr lang="en-US" sz="2000" dirty="0"/>
              <a:t>– Treat like a RPSIA account with both sides handled off-balance-sheet, but generating fees for the bank. This loses information about the size of these </a:t>
            </a:r>
            <a:r>
              <a:rPr lang="en-US" sz="2000" dirty="0" smtClean="0"/>
              <a:t>financing. </a:t>
            </a:r>
            <a:r>
              <a:rPr lang="en-US" sz="2000" dirty="0"/>
              <a:t>Moreover, off-balance-sheet treatment appears to clash with the requirement under the “control” concept to consolidate into the bank’s financial account those accounts under the management of the bank that affect the parent bank’s income. </a:t>
            </a:r>
            <a:endParaRPr lang="en-US" sz="2000" b="1" dirty="0" smtClean="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865502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Special case – Asset-side only windows</a:t>
            </a:r>
          </a:p>
        </p:txBody>
      </p:sp>
      <p:sp>
        <p:nvSpPr>
          <p:cNvPr id="3" name="Content Placeholder 2"/>
          <p:cNvSpPr>
            <a:spLocks noGrp="1"/>
          </p:cNvSpPr>
          <p:nvPr>
            <p:ph idx="1"/>
          </p:nvPr>
        </p:nvSpPr>
        <p:spPr/>
        <p:txBody>
          <a:bodyPr/>
          <a:lstStyle/>
          <a:p>
            <a:r>
              <a:rPr lang="en-US" sz="2000" b="1" dirty="0" smtClean="0"/>
              <a:t>Three</a:t>
            </a:r>
            <a:r>
              <a:rPr lang="en-US" sz="2000" dirty="0" smtClean="0"/>
              <a:t> –“Look-through</a:t>
            </a:r>
            <a:r>
              <a:rPr lang="en-US" sz="2000" dirty="0"/>
              <a:t>” method. Funding is not SC and not part of Islamic banking; Asset side is SC and is part of broadly construed Islamic finance. </a:t>
            </a:r>
            <a:endParaRPr lang="en-US" sz="2000" dirty="0" smtClean="0"/>
          </a:p>
          <a:p>
            <a:pPr lvl="1"/>
            <a:r>
              <a:rPr lang="en-US" sz="1800" dirty="0" smtClean="0"/>
              <a:t>That </a:t>
            </a:r>
            <a:r>
              <a:rPr lang="en-US" sz="1800" dirty="0"/>
              <a:t>is, funding transaction is treated as direct purchase by the public (households or other macroeconomic sectors) of SC assets (that is</a:t>
            </a:r>
            <a:r>
              <a:rPr lang="en-US" sz="1800" dirty="0"/>
              <a:t>, the transaction is deconsolidated from the bank’s financing side and </a:t>
            </a:r>
            <a:r>
              <a:rPr lang="en-US" sz="1800" dirty="0"/>
              <a:t>parent acts as a broker and is not treated as an obligor).  </a:t>
            </a:r>
          </a:p>
          <a:p>
            <a:r>
              <a:rPr lang="en-US" sz="2000" dirty="0"/>
              <a:t>In this case, </a:t>
            </a:r>
            <a:r>
              <a:rPr lang="en-US" sz="2000" dirty="0" smtClean="0"/>
              <a:t>the PSIFI windows </a:t>
            </a:r>
            <a:r>
              <a:rPr lang="en-US" sz="2000" dirty="0"/>
              <a:t>form covers all financing activity of the window; funding side shows customers’ funds as PSIA accounts (with some footnote</a:t>
            </a:r>
            <a:r>
              <a:rPr lang="en-US" sz="2000" dirty="0" smtClean="0"/>
              <a:t>); no </a:t>
            </a:r>
            <a:r>
              <a:rPr lang="en-US" sz="2000" dirty="0"/>
              <a:t>bank capital or other bank </a:t>
            </a:r>
            <a:r>
              <a:rPr lang="en-US" sz="2000" dirty="0" smtClean="0"/>
              <a:t>resources are reported on the form .  </a:t>
            </a:r>
            <a:endParaRPr lang="en-US" sz="2000" dirty="0"/>
          </a:p>
          <a:p>
            <a:pPr marL="0" indent="0">
              <a:buNone/>
            </a:pPr>
            <a:endParaRPr lang="en-US" sz="2000"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01511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41"/>
          <p:cNvSpPr>
            <a:spLocks noGrp="1" noChangeArrowheads="1"/>
          </p:cNvSpPr>
          <p:nvPr>
            <p:ph type="title"/>
          </p:nvPr>
        </p:nvSpPr>
        <p:spPr>
          <a:xfrm>
            <a:off x="457200" y="533400"/>
            <a:ext cx="8229600" cy="838200"/>
          </a:xfrm>
          <a:noFill/>
        </p:spPr>
        <p:txBody>
          <a:bodyPr/>
          <a:lstStyle/>
          <a:p>
            <a:pPr algn="ctr" eaLnBrk="1" hangingPunct="1"/>
            <a:r>
              <a:rPr lang="en-US" dirty="0" smtClean="0"/>
              <a:t>2008 Redefinition of the Financial Sector</a:t>
            </a:r>
          </a:p>
        </p:txBody>
      </p:sp>
      <p:sp>
        <p:nvSpPr>
          <p:cNvPr id="7171" name="Rectangle 1042"/>
          <p:cNvSpPr>
            <a:spLocks noGrp="1" noChangeArrowheads="1"/>
          </p:cNvSpPr>
          <p:nvPr>
            <p:ph idx="1"/>
          </p:nvPr>
        </p:nvSpPr>
        <p:spPr>
          <a:xfrm>
            <a:off x="457200" y="1752600"/>
            <a:ext cx="8074025" cy="4333875"/>
          </a:xfrm>
        </p:spPr>
        <p:txBody>
          <a:bodyPr/>
          <a:lstStyle/>
          <a:p>
            <a:pPr eaLnBrk="1" hangingPunct="1"/>
            <a:r>
              <a:rPr lang="en-US" sz="1800" dirty="0" smtClean="0"/>
              <a:t>Financial </a:t>
            </a:r>
            <a:r>
              <a:rPr lang="en-US" sz="1800" dirty="0"/>
              <a:t>corporations engage in financial activities and financial services for the market. </a:t>
            </a:r>
            <a:endParaRPr lang="en-US" sz="1800" dirty="0" smtClean="0"/>
          </a:p>
          <a:p>
            <a:pPr eaLnBrk="1" hangingPunct="1"/>
            <a:r>
              <a:rPr lang="en-US" sz="1800" dirty="0" smtClean="0"/>
              <a:t>Traditionally defined </a:t>
            </a:r>
            <a:r>
              <a:rPr lang="en-US" sz="1800" dirty="0"/>
              <a:t>as </a:t>
            </a:r>
            <a:r>
              <a:rPr lang="en-US" sz="1800" dirty="0" smtClean="0"/>
              <a:t>financial </a:t>
            </a:r>
            <a:r>
              <a:rPr lang="en-US" sz="1800" dirty="0"/>
              <a:t>intermediation, which involves raising funds on own account then investing or lending of funds in order to earn income. </a:t>
            </a:r>
            <a:endParaRPr lang="en-US" sz="1800" dirty="0" smtClean="0"/>
          </a:p>
          <a:p>
            <a:pPr eaLnBrk="1" hangingPunct="1"/>
            <a:r>
              <a:rPr lang="en-US" sz="1800" dirty="0" smtClean="0"/>
              <a:t>SNA 2008 expanded </a:t>
            </a:r>
            <a:r>
              <a:rPr lang="en-US" sz="1800" dirty="0"/>
              <a:t>the definition to include financial risk management and liquidity transformation. </a:t>
            </a:r>
            <a:endParaRPr lang="en-US" sz="1800" dirty="0" smtClean="0"/>
          </a:p>
          <a:p>
            <a:pPr eaLnBrk="1" hangingPunct="1"/>
            <a:r>
              <a:rPr lang="en-US" sz="1800" dirty="0" smtClean="0"/>
              <a:t>Three major changes; </a:t>
            </a:r>
          </a:p>
          <a:p>
            <a:pPr lvl="1" eaLnBrk="1" hangingPunct="1"/>
            <a:r>
              <a:rPr lang="en-US" sz="1600" dirty="0"/>
              <a:t>L</a:t>
            </a:r>
            <a:r>
              <a:rPr lang="en-US" sz="1600" dirty="0" smtClean="0"/>
              <a:t>ending </a:t>
            </a:r>
            <a:r>
              <a:rPr lang="en-US" sz="1600" dirty="0"/>
              <a:t>of funds on own account </a:t>
            </a:r>
            <a:r>
              <a:rPr lang="en-US" sz="1600" dirty="0" smtClean="0"/>
              <a:t>(such as money </a:t>
            </a:r>
            <a:r>
              <a:rPr lang="en-US" sz="1600" dirty="0"/>
              <a:t>lenders in developing economies) is recognized as a financial intermediation </a:t>
            </a:r>
            <a:r>
              <a:rPr lang="en-US" sz="1600" dirty="0" smtClean="0"/>
              <a:t>service</a:t>
            </a:r>
          </a:p>
          <a:p>
            <a:pPr lvl="1" eaLnBrk="1" hangingPunct="1"/>
            <a:r>
              <a:rPr lang="en-US" sz="1600" dirty="0" smtClean="0"/>
              <a:t>Special </a:t>
            </a:r>
            <a:r>
              <a:rPr lang="en-US" sz="1600" dirty="0"/>
              <a:t>purpose vehicles (SPVs) can be organized as financial entities classified as financial </a:t>
            </a:r>
            <a:r>
              <a:rPr lang="en-US" sz="1600" dirty="0" smtClean="0"/>
              <a:t>corporations</a:t>
            </a:r>
          </a:p>
          <a:p>
            <a:pPr lvl="1" eaLnBrk="1" hangingPunct="1"/>
            <a:r>
              <a:rPr lang="en-US" sz="1600" dirty="0" smtClean="0"/>
              <a:t>Ancillary </a:t>
            </a:r>
            <a:r>
              <a:rPr lang="en-US" sz="1600" dirty="0"/>
              <a:t>(captive) financial corporations that provide financial services only to their parent corporation </a:t>
            </a:r>
            <a:r>
              <a:rPr lang="en-US" sz="1600" dirty="0" smtClean="0"/>
              <a:t>(either asset or liability side) can </a:t>
            </a:r>
            <a:r>
              <a:rPr lang="en-US" sz="1600" dirty="0"/>
              <a:t>be treated as financial entities classified based on the type of financial service provided</a:t>
            </a:r>
            <a:r>
              <a:rPr lang="en-US" sz="1600" dirty="0" smtClean="0"/>
              <a:t>.</a:t>
            </a:r>
          </a:p>
        </p:txBody>
      </p:sp>
      <p:sp>
        <p:nvSpPr>
          <p:cNvPr id="17413" name="Slide Number Placeholder 5"/>
          <p:cNvSpPr>
            <a:spLocks noGrp="1"/>
          </p:cNvSpPr>
          <p:nvPr>
            <p:ph type="sldNum" sz="quarter" idx="10"/>
          </p:nvPr>
        </p:nvSpPr>
        <p:spPr/>
        <p:txBody>
          <a:bodyPr/>
          <a:lstStyle/>
          <a:p>
            <a:pPr>
              <a:defRPr/>
            </a:pPr>
            <a:endParaRPr lang="en-US" dirty="0" smtClean="0"/>
          </a:p>
          <a:p>
            <a:pPr>
              <a:defRPr/>
            </a:pPr>
            <a:fld id="{90C29CD0-BF61-4F42-BD36-6DC9BD6E13CE}" type="slidenum">
              <a:rPr lang="en-US" smtClean="0"/>
              <a:pPr>
                <a:defRPr/>
              </a:pPr>
              <a:t>2</a:t>
            </a:fld>
            <a:endParaRPr lang="en-US" dirty="0" smtClean="0"/>
          </a:p>
        </p:txBody>
      </p:sp>
      <p:sp>
        <p:nvSpPr>
          <p:cNvPr id="7173" name="Rectangle 1036"/>
          <p:cNvSpPr>
            <a:spLocks noChangeArrowheads="1"/>
          </p:cNvSpPr>
          <p:nvPr/>
        </p:nvSpPr>
        <p:spPr bwMode="auto">
          <a:xfrm>
            <a:off x="4081463" y="914400"/>
            <a:ext cx="4432300" cy="579438"/>
          </a:xfrm>
          <a:prstGeom prst="rect">
            <a:avLst/>
          </a:prstGeom>
          <a:noFill/>
          <a:ln w="9525">
            <a:noFill/>
            <a:miter lim="800000"/>
            <a:headEnd/>
            <a:tailEnd/>
          </a:ln>
        </p:spPr>
        <p:txBody>
          <a:bodyPr anchor="ctr">
            <a:spAutoFit/>
          </a:bodyPr>
          <a:lstStyle/>
          <a:p>
            <a:pPr algn="r">
              <a:buFont typeface="Monotype Sorts" pitchFamily="2" charset="2"/>
              <a:buNone/>
            </a:pPr>
            <a:endParaRPr lang="en-US" sz="3200" b="1">
              <a:solidFill>
                <a:srgbClr val="00279F"/>
              </a:solidFill>
            </a:endParaRPr>
          </a:p>
        </p:txBody>
      </p:sp>
    </p:spTree>
    <p:extLst>
      <p:ext uri="{BB962C8B-B14F-4D97-AF65-F5344CB8AC3E}">
        <p14:creationId xmlns:p14="http://schemas.microsoft.com/office/powerpoint/2010/main" val="21168722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pPr algn="ctr"/>
            <a:r>
              <a:rPr lang="en-US" dirty="0" smtClean="0"/>
              <a:t>SNA 2008 Financial Sector</a:t>
            </a:r>
            <a:endParaRPr lang="en-US" dirty="0"/>
          </a:p>
        </p:txBody>
      </p:sp>
      <p:sp>
        <p:nvSpPr>
          <p:cNvPr id="3" name="Content Placeholder 2"/>
          <p:cNvSpPr>
            <a:spLocks noGrp="1"/>
          </p:cNvSpPr>
          <p:nvPr>
            <p:ph idx="1"/>
          </p:nvPr>
        </p:nvSpPr>
        <p:spPr>
          <a:xfrm>
            <a:off x="457200" y="1752600"/>
            <a:ext cx="8229600" cy="4378325"/>
          </a:xfrm>
        </p:spPr>
        <p:txBody>
          <a:bodyPr/>
          <a:lstStyle/>
          <a:p>
            <a:r>
              <a:rPr lang="en-US" b="1" dirty="0"/>
              <a:t>Financial Corporations Sector</a:t>
            </a:r>
            <a:endParaRPr lang="en-US" dirty="0"/>
          </a:p>
          <a:p>
            <a:r>
              <a:rPr lang="en-US" dirty="0"/>
              <a:t>Depository Corporations</a:t>
            </a:r>
          </a:p>
          <a:p>
            <a:pPr lvl="1"/>
            <a:r>
              <a:rPr lang="en-US" dirty="0" smtClean="0"/>
              <a:t>Central </a:t>
            </a:r>
            <a:r>
              <a:rPr lang="en-US" dirty="0"/>
              <a:t>bank</a:t>
            </a:r>
          </a:p>
          <a:p>
            <a:pPr lvl="1"/>
            <a:r>
              <a:rPr lang="en-US" dirty="0"/>
              <a:t>Other Depository Corporations</a:t>
            </a:r>
          </a:p>
          <a:p>
            <a:r>
              <a:rPr lang="en-US" dirty="0"/>
              <a:t>Other Financial Corporations</a:t>
            </a:r>
          </a:p>
          <a:p>
            <a:pPr lvl="1"/>
            <a:r>
              <a:rPr lang="en-US" dirty="0"/>
              <a:t>Money Market Mutual Funds</a:t>
            </a:r>
          </a:p>
          <a:p>
            <a:pPr lvl="1"/>
            <a:r>
              <a:rPr lang="en-US" dirty="0"/>
              <a:t>Other Investment Funds</a:t>
            </a:r>
          </a:p>
          <a:p>
            <a:pPr lvl="1"/>
            <a:r>
              <a:rPr lang="en-US" dirty="0"/>
              <a:t>Other Financial Intermediaries</a:t>
            </a:r>
          </a:p>
          <a:p>
            <a:pPr lvl="1"/>
            <a:r>
              <a:rPr lang="en-US" dirty="0"/>
              <a:t>Insurance</a:t>
            </a:r>
          </a:p>
          <a:p>
            <a:pPr lvl="1"/>
            <a:r>
              <a:rPr lang="en-US" dirty="0"/>
              <a:t>Pension Funds</a:t>
            </a:r>
          </a:p>
          <a:p>
            <a:pPr lvl="1"/>
            <a:r>
              <a:rPr lang="en-US" dirty="0"/>
              <a:t>Captive Financial Institutions</a:t>
            </a:r>
          </a:p>
          <a:p>
            <a:pPr lvl="1"/>
            <a:r>
              <a:rPr lang="en-US" dirty="0"/>
              <a:t>Financial Auxiliaries</a:t>
            </a:r>
          </a:p>
          <a:p>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2279784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25"/>
            <a:ext cx="8229600" cy="1143000"/>
          </a:xfrm>
        </p:spPr>
        <p:txBody>
          <a:bodyPr/>
          <a:lstStyle/>
          <a:p>
            <a:pPr algn="ctr"/>
            <a:r>
              <a:rPr lang="en-US" dirty="0" smtClean="0"/>
              <a:t>Other Depository Corporations</a:t>
            </a:r>
            <a:endParaRPr lang="en-US" dirty="0"/>
          </a:p>
        </p:txBody>
      </p:sp>
      <p:sp>
        <p:nvSpPr>
          <p:cNvPr id="3" name="Content Placeholder 2"/>
          <p:cNvSpPr>
            <a:spLocks noGrp="1"/>
          </p:cNvSpPr>
          <p:nvPr>
            <p:ph idx="1"/>
          </p:nvPr>
        </p:nvSpPr>
        <p:spPr>
          <a:xfrm>
            <a:off x="457200" y="1752600"/>
            <a:ext cx="8229600" cy="4378325"/>
          </a:xfrm>
        </p:spPr>
        <p:txBody>
          <a:bodyPr/>
          <a:lstStyle/>
          <a:p>
            <a:r>
              <a:rPr lang="en-US" sz="1800" dirty="0" smtClean="0"/>
              <a:t>An </a:t>
            </a:r>
            <a:r>
              <a:rPr lang="en-US" sz="1800" dirty="0"/>
              <a:t>ODC is a financial intermediary with deposit liabilities or close substitutes for deposits that are classified as part of the national definition of broad money</a:t>
            </a:r>
            <a:r>
              <a:rPr lang="en-US" sz="1800" dirty="0" smtClean="0"/>
              <a:t>.</a:t>
            </a:r>
          </a:p>
          <a:p>
            <a:r>
              <a:rPr lang="en-US" sz="1800" dirty="0"/>
              <a:t>Banks (conventional and Islamic) are </a:t>
            </a:r>
            <a:r>
              <a:rPr lang="en-US" sz="1800" dirty="0" smtClean="0"/>
              <a:t>ODCs central </a:t>
            </a:r>
            <a:r>
              <a:rPr lang="en-US" sz="1800" dirty="0"/>
              <a:t>to a country’s monetary and banking system. </a:t>
            </a:r>
            <a:endParaRPr lang="en-US" sz="1800" dirty="0" smtClean="0"/>
          </a:p>
          <a:p>
            <a:r>
              <a:rPr lang="en-US" sz="1800" dirty="0" smtClean="0"/>
              <a:t>Islamic </a:t>
            </a:r>
            <a:r>
              <a:rPr lang="en-US" sz="1800" dirty="0"/>
              <a:t>banking subsector includes all Islamic banks and windows classified as ODCs </a:t>
            </a:r>
            <a:r>
              <a:rPr lang="en-US" sz="1800" dirty="0" smtClean="0"/>
              <a:t>per </a:t>
            </a:r>
            <a:r>
              <a:rPr lang="en-US" sz="1800" dirty="0"/>
              <a:t>IMF definitions </a:t>
            </a:r>
            <a:r>
              <a:rPr lang="en-US" sz="1800" dirty="0" smtClean="0"/>
              <a:t>(that is, </a:t>
            </a:r>
            <a:r>
              <a:rPr lang="en-US" sz="1800" dirty="0" smtClean="0"/>
              <a:t>unrestricted </a:t>
            </a:r>
            <a:r>
              <a:rPr lang="en-US" sz="1800" dirty="0"/>
              <a:t>PSIA </a:t>
            </a:r>
            <a:r>
              <a:rPr lang="en-US" sz="1800" dirty="0" smtClean="0"/>
              <a:t>is treated as </a:t>
            </a:r>
            <a:r>
              <a:rPr lang="en-US" sz="1800" dirty="0"/>
              <a:t>equivalent to retail deposits at conventional banks). </a:t>
            </a:r>
            <a:endParaRPr lang="en-US" sz="1800" dirty="0" smtClean="0"/>
          </a:p>
          <a:p>
            <a:r>
              <a:rPr lang="en-US" sz="1800" dirty="0" smtClean="0"/>
              <a:t>Islamic </a:t>
            </a:r>
            <a:r>
              <a:rPr lang="en-US" sz="1800" dirty="0"/>
              <a:t>banks can be central to a country’s monetary system, issue current account and </a:t>
            </a:r>
            <a:r>
              <a:rPr lang="en-US" sz="1800" dirty="0" smtClean="0"/>
              <a:t>safe-keeping </a:t>
            </a:r>
            <a:r>
              <a:rPr lang="en-US" sz="1800" dirty="0"/>
              <a:t>deposits, provide PSIAs to the public that functionally compete with conventional deposits, </a:t>
            </a:r>
            <a:r>
              <a:rPr lang="en-US" sz="1800" dirty="0" smtClean="0"/>
              <a:t>provide basic </a:t>
            </a:r>
            <a:r>
              <a:rPr lang="en-US" sz="1800" dirty="0"/>
              <a:t>banking </a:t>
            </a:r>
            <a:r>
              <a:rPr lang="en-US" sz="1800" dirty="0" smtClean="0"/>
              <a:t>services, act as </a:t>
            </a:r>
            <a:r>
              <a:rPr lang="en-US" sz="1800" dirty="0"/>
              <a:t>intermediaries to accept funds from the public and extend financing. </a:t>
            </a:r>
            <a:endParaRPr lang="en-US" sz="1800" dirty="0" smtClean="0"/>
          </a:p>
          <a:p>
            <a:r>
              <a:rPr lang="en-US" sz="1800" dirty="0" smtClean="0"/>
              <a:t>Islamic </a:t>
            </a:r>
            <a:r>
              <a:rPr lang="en-US" sz="1800" dirty="0"/>
              <a:t>banks might also be part of the official monetary policy system of a country and participate in interbank markets</a:t>
            </a:r>
            <a:r>
              <a:rPr lang="en-US" sz="1800" b="1" dirty="0"/>
              <a:t>. </a:t>
            </a:r>
            <a:r>
              <a:rPr lang="en-US" sz="1800" b="1" dirty="0" smtClean="0"/>
              <a:t>       </a:t>
            </a:r>
            <a:endParaRPr lang="en-US" sz="1800" b="1" dirty="0"/>
          </a:p>
          <a:p>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329238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Investment Funds</a:t>
            </a:r>
            <a:br>
              <a:rPr lang="en-US" dirty="0" smtClean="0"/>
            </a:br>
            <a:r>
              <a:rPr lang="en-US" sz="2800" i="1" dirty="0"/>
              <a:t>Islamic Collective Investment Schemes </a:t>
            </a:r>
            <a:r>
              <a:rPr lang="en-US" sz="2800" i="1" dirty="0" smtClean="0"/>
              <a:t>(ICIS)</a:t>
            </a:r>
            <a:endParaRPr lang="en-US" sz="2800" dirty="0"/>
          </a:p>
        </p:txBody>
      </p:sp>
      <p:sp>
        <p:nvSpPr>
          <p:cNvPr id="3" name="Content Placeholder 2"/>
          <p:cNvSpPr>
            <a:spLocks noGrp="1"/>
          </p:cNvSpPr>
          <p:nvPr>
            <p:ph idx="1"/>
          </p:nvPr>
        </p:nvSpPr>
        <p:spPr>
          <a:xfrm>
            <a:off x="457200" y="1752600"/>
            <a:ext cx="8229600" cy="4378325"/>
          </a:xfrm>
        </p:spPr>
        <p:txBody>
          <a:bodyPr/>
          <a:lstStyle/>
          <a:p>
            <a:r>
              <a:rPr lang="en-US" sz="2000" dirty="0" smtClean="0"/>
              <a:t>Investment funds receive </a:t>
            </a:r>
            <a:r>
              <a:rPr lang="en-US" sz="2000" dirty="0"/>
              <a:t>and </a:t>
            </a:r>
            <a:r>
              <a:rPr lang="en-US" sz="2000" dirty="0" smtClean="0"/>
              <a:t>pool </a:t>
            </a:r>
            <a:r>
              <a:rPr lang="en-US" sz="2000" dirty="0"/>
              <a:t>capital from investors who have equity shares in the common pool of assets, </a:t>
            </a:r>
            <a:r>
              <a:rPr lang="en-US" sz="2000" dirty="0" smtClean="0"/>
              <a:t>manage </a:t>
            </a:r>
            <a:r>
              <a:rPr lang="en-US" sz="2000" dirty="0"/>
              <a:t>the funds to generate </a:t>
            </a:r>
            <a:r>
              <a:rPr lang="en-US" sz="2000" dirty="0" smtClean="0"/>
              <a:t>income, are </a:t>
            </a:r>
            <a:r>
              <a:rPr lang="en-US" sz="2000" dirty="0"/>
              <a:t>compensated as the manager through service fees or </a:t>
            </a:r>
            <a:r>
              <a:rPr lang="en-US" sz="2000" dirty="0" smtClean="0"/>
              <a:t>share of </a:t>
            </a:r>
            <a:r>
              <a:rPr lang="en-US" sz="2000" dirty="0"/>
              <a:t>profits or other gains), then </a:t>
            </a:r>
            <a:r>
              <a:rPr lang="en-US" sz="2000" dirty="0" smtClean="0"/>
              <a:t>distribute </a:t>
            </a:r>
            <a:r>
              <a:rPr lang="en-US" sz="2000" dirty="0"/>
              <a:t>the income or losses to the investors based on </a:t>
            </a:r>
            <a:r>
              <a:rPr lang="en-US" sz="2000" dirty="0" smtClean="0"/>
              <a:t>each’s share.</a:t>
            </a:r>
          </a:p>
          <a:p>
            <a:r>
              <a:rPr lang="en-US" sz="2000" dirty="0"/>
              <a:t>Investment funds can be an important alternative credit channel to banks, and are often called “shadow banks</a:t>
            </a:r>
            <a:r>
              <a:rPr lang="en-US" sz="2000" dirty="0" smtClean="0"/>
              <a:t>”.</a:t>
            </a:r>
          </a:p>
          <a:p>
            <a:r>
              <a:rPr lang="en-US" sz="2000" dirty="0"/>
              <a:t>Investment funds are collective </a:t>
            </a:r>
            <a:r>
              <a:rPr lang="en-US" sz="2000" dirty="0" smtClean="0"/>
              <a:t>arrangements always </a:t>
            </a:r>
            <a:r>
              <a:rPr lang="en-US" sz="2000" dirty="0"/>
              <a:t>have a set of accounts separate from entities that manage them. </a:t>
            </a:r>
            <a:endParaRPr lang="en-US" sz="2000" dirty="0" smtClean="0"/>
          </a:p>
          <a:p>
            <a:pPr lvl="1"/>
            <a:r>
              <a:rPr lang="en-US" sz="1800" dirty="0" smtClean="0"/>
              <a:t>Differ from </a:t>
            </a:r>
            <a:r>
              <a:rPr lang="en-US" sz="1800" dirty="0"/>
              <a:t>fiduciary or custodial arrangements in which a manager acts as agent for an individual investor</a:t>
            </a:r>
            <a:r>
              <a:rPr lang="en-US" sz="1800" dirty="0" smtClean="0"/>
              <a:t>. Restricted PSIA (RPSIA) appear to be custodial arrangements.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81237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pPr algn="ctr"/>
            <a:r>
              <a:rPr lang="en-US" sz="2800" dirty="0"/>
              <a:t>Differences between Islamic banking and </a:t>
            </a:r>
            <a:r>
              <a:rPr lang="en-US" sz="2800" dirty="0" smtClean="0"/>
              <a:t>ICIS</a:t>
            </a:r>
            <a:endParaRPr lang="en-US" sz="2800" dirty="0"/>
          </a:p>
        </p:txBody>
      </p:sp>
      <p:sp>
        <p:nvSpPr>
          <p:cNvPr id="3" name="Content Placeholder 2"/>
          <p:cNvSpPr>
            <a:spLocks noGrp="1"/>
          </p:cNvSpPr>
          <p:nvPr>
            <p:ph idx="1"/>
          </p:nvPr>
        </p:nvSpPr>
        <p:spPr>
          <a:xfrm>
            <a:off x="457200" y="1752600"/>
            <a:ext cx="8229600" cy="4378325"/>
          </a:xfrm>
        </p:spPr>
        <p:txBody>
          <a:bodyPr/>
          <a:lstStyle/>
          <a:p>
            <a:pPr lvl="1"/>
            <a:r>
              <a:rPr lang="en-US" sz="1700" dirty="0" smtClean="0"/>
              <a:t>PSIA at banks have some characteristics of investment funds because IAH participate in equity-like sharing of profit and risk</a:t>
            </a:r>
          </a:p>
          <a:p>
            <a:pPr lvl="1"/>
            <a:r>
              <a:rPr lang="en-US" sz="1700" dirty="0" smtClean="0"/>
              <a:t>Many types of investment funds exist that are unrelated to money and banking activity – no general case that Islamic banks should be classified as investment funds</a:t>
            </a:r>
          </a:p>
          <a:p>
            <a:pPr lvl="1"/>
            <a:r>
              <a:rPr lang="en-US" sz="1700" dirty="0" smtClean="0"/>
              <a:t>Islamic banks often are identifiable as banking institutions and can be regulated like banks; Part of monetary policy infrastructure</a:t>
            </a:r>
          </a:p>
          <a:p>
            <a:pPr lvl="1"/>
            <a:r>
              <a:rPr lang="en-US" sz="1700" dirty="0" smtClean="0"/>
              <a:t>Structure of accounts of banks and funds differ</a:t>
            </a:r>
          </a:p>
          <a:p>
            <a:pPr lvl="2"/>
            <a:r>
              <a:rPr lang="en-US" sz="1600" dirty="0" smtClean="0"/>
              <a:t>Investment funds </a:t>
            </a:r>
            <a:r>
              <a:rPr lang="en-US" sz="1600" dirty="0"/>
              <a:t>are owned by the pool of investors and are managed as a </a:t>
            </a:r>
            <a:r>
              <a:rPr lang="en-US" sz="1600" dirty="0" smtClean="0"/>
              <a:t>pool – Each pool is managed </a:t>
            </a:r>
            <a:r>
              <a:rPr lang="en-US" sz="1600" dirty="0" smtClean="0"/>
              <a:t>separately</a:t>
            </a:r>
          </a:p>
          <a:p>
            <a:pPr lvl="2"/>
            <a:r>
              <a:rPr lang="en-US" sz="1600" dirty="0" smtClean="0"/>
              <a:t>Capital structure is different</a:t>
            </a:r>
            <a:endParaRPr lang="en-US" sz="1600" dirty="0" smtClean="0"/>
          </a:p>
          <a:p>
            <a:pPr lvl="2"/>
            <a:r>
              <a:rPr lang="en-US" sz="1600" dirty="0"/>
              <a:t>Managers </a:t>
            </a:r>
            <a:r>
              <a:rPr lang="en-US" sz="1600" dirty="0" smtClean="0"/>
              <a:t>charge </a:t>
            </a:r>
            <a:r>
              <a:rPr lang="en-US" sz="1600" dirty="0"/>
              <a:t>fees which can be fixed or </a:t>
            </a:r>
            <a:r>
              <a:rPr lang="en-US" sz="1600" dirty="0" smtClean="0"/>
              <a:t>variable</a:t>
            </a:r>
          </a:p>
          <a:p>
            <a:pPr lvl="2"/>
            <a:r>
              <a:rPr lang="en-US" sz="1600" dirty="0" smtClean="0"/>
              <a:t>Type of returns </a:t>
            </a:r>
            <a:r>
              <a:rPr lang="en-US" sz="1600" dirty="0"/>
              <a:t>can vary depending on type of assets </a:t>
            </a:r>
            <a:r>
              <a:rPr lang="en-US" sz="1600" dirty="0" smtClean="0"/>
              <a:t>held (</a:t>
            </a:r>
            <a:r>
              <a:rPr lang="en-US" sz="1600" dirty="0"/>
              <a:t>interest, dividends, commodity prices, capital gains, exchange </a:t>
            </a:r>
            <a:r>
              <a:rPr lang="en-US" sz="1600" dirty="0" smtClean="0"/>
              <a:t>rates)</a:t>
            </a:r>
          </a:p>
          <a:p>
            <a:pPr lvl="2"/>
            <a:r>
              <a:rPr lang="en-US" sz="1600" dirty="0" smtClean="0"/>
              <a:t>Distributions </a:t>
            </a:r>
            <a:r>
              <a:rPr lang="en-US" sz="1600" dirty="0"/>
              <a:t>to investors </a:t>
            </a:r>
            <a:r>
              <a:rPr lang="en-US" sz="1600" dirty="0" smtClean="0"/>
              <a:t>often in </a:t>
            </a:r>
            <a:r>
              <a:rPr lang="en-US" sz="1600" dirty="0"/>
              <a:t>the form of </a:t>
            </a:r>
            <a:r>
              <a:rPr lang="en-US" sz="1600" dirty="0" smtClean="0"/>
              <a:t>dividends</a:t>
            </a:r>
            <a:endParaRPr lang="en-US" sz="1800" dirty="0" smtClean="0"/>
          </a:p>
          <a:p>
            <a:pPr lvl="1"/>
            <a:r>
              <a:rPr lang="en-US" sz="1800" i="1" dirty="0" smtClean="0"/>
              <a:t>IMF views Islamic banks as ODCs because of their clear monetary role and involvement in monetary policy</a:t>
            </a:r>
          </a:p>
          <a:p>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174728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a:t>Money Market Mutual </a:t>
            </a:r>
            <a:r>
              <a:rPr lang="en-US" dirty="0" smtClean="0"/>
              <a:t>Funds (MMMF)</a:t>
            </a:r>
            <a:endParaRPr lang="en-US" dirty="0"/>
          </a:p>
        </p:txBody>
      </p:sp>
      <p:sp>
        <p:nvSpPr>
          <p:cNvPr id="3" name="Content Placeholder 2"/>
          <p:cNvSpPr>
            <a:spLocks noGrp="1"/>
          </p:cNvSpPr>
          <p:nvPr>
            <p:ph idx="1"/>
          </p:nvPr>
        </p:nvSpPr>
        <p:spPr>
          <a:xfrm>
            <a:off x="457200" y="1828800"/>
            <a:ext cx="8229600" cy="4302125"/>
          </a:xfrm>
        </p:spPr>
        <p:txBody>
          <a:bodyPr/>
          <a:lstStyle/>
          <a:p>
            <a:r>
              <a:rPr lang="en-US" sz="1600" dirty="0"/>
              <a:t>SNA 2008 subdivides investment funds </a:t>
            </a:r>
            <a:r>
              <a:rPr lang="en-US" sz="1600" dirty="0" smtClean="0"/>
              <a:t>into Money Market Mutual Funds </a:t>
            </a:r>
            <a:r>
              <a:rPr lang="en-US" sz="1600" dirty="0"/>
              <a:t>(MMMF) and Other Investment </a:t>
            </a:r>
            <a:r>
              <a:rPr lang="en-US" sz="1600" dirty="0" smtClean="0"/>
              <a:t>Funds</a:t>
            </a:r>
            <a:endParaRPr lang="en-US" sz="1600" dirty="0"/>
          </a:p>
          <a:p>
            <a:r>
              <a:rPr lang="en-US" sz="1600" dirty="0" smtClean="0"/>
              <a:t>MMMF have </a:t>
            </a:r>
            <a:r>
              <a:rPr lang="en-US" sz="1600" dirty="0"/>
              <a:t>accounts </a:t>
            </a:r>
            <a:r>
              <a:rPr lang="en-US" sz="1600" dirty="0" smtClean="0"/>
              <a:t>that are close substitute to </a:t>
            </a:r>
            <a:r>
              <a:rPr lang="en-US" sz="1600" dirty="0"/>
              <a:t>regular bank </a:t>
            </a:r>
            <a:r>
              <a:rPr lang="en-US" sz="1600" dirty="0" smtClean="0"/>
              <a:t>deposits </a:t>
            </a:r>
            <a:r>
              <a:rPr lang="en-US" sz="1600" dirty="0"/>
              <a:t>accounts and </a:t>
            </a:r>
            <a:r>
              <a:rPr lang="en-US" sz="1600" dirty="0" smtClean="0"/>
              <a:t>some offer </a:t>
            </a:r>
            <a:r>
              <a:rPr lang="en-US" sz="1600" dirty="0" smtClean="0"/>
              <a:t>transferrable deposits</a:t>
            </a:r>
          </a:p>
          <a:p>
            <a:r>
              <a:rPr lang="en-US" sz="1600" dirty="0"/>
              <a:t>A high degree of capital certainty is a </a:t>
            </a:r>
            <a:r>
              <a:rPr lang="en-US" sz="1600" dirty="0" smtClean="0"/>
              <a:t>feature </a:t>
            </a:r>
            <a:r>
              <a:rPr lang="en-US" sz="1600" dirty="0"/>
              <a:t>of MMMFs, based on </a:t>
            </a:r>
            <a:r>
              <a:rPr lang="en-US" sz="1600" dirty="0" smtClean="0"/>
              <a:t>strategy </a:t>
            </a:r>
            <a:r>
              <a:rPr lang="en-US" sz="1600" dirty="0"/>
              <a:t>of investing in liquid instruments with nearly constant value</a:t>
            </a:r>
            <a:r>
              <a:rPr lang="en-US" sz="1600" dirty="0" smtClean="0"/>
              <a:t>.</a:t>
            </a:r>
          </a:p>
          <a:p>
            <a:r>
              <a:rPr lang="en-US" sz="1600" kern="1200" dirty="0" smtClean="0">
                <a:latin typeface="Arial" charset="0"/>
                <a:cs typeface="Arial" charset="0"/>
              </a:rPr>
              <a:t>Characteristics of Islamic MMMFs</a:t>
            </a:r>
          </a:p>
          <a:p>
            <a:pPr lvl="1"/>
            <a:r>
              <a:rPr lang="en-US" sz="1200" kern="1200" dirty="0" smtClean="0">
                <a:latin typeface="Arial" charset="0"/>
                <a:cs typeface="Arial" charset="0"/>
              </a:rPr>
              <a:t>(1</a:t>
            </a:r>
            <a:r>
              <a:rPr lang="en-US" sz="1200" kern="1200" dirty="0">
                <a:latin typeface="Arial" charset="0"/>
                <a:cs typeface="Arial" charset="0"/>
              </a:rPr>
              <a:t>) indicative returns (returns indicated </a:t>
            </a:r>
            <a:r>
              <a:rPr lang="en-US" sz="1200" kern="1200" dirty="0" smtClean="0">
                <a:latin typeface="Arial" charset="0"/>
                <a:cs typeface="Arial" charset="0"/>
              </a:rPr>
              <a:t>as </a:t>
            </a:r>
            <a:r>
              <a:rPr lang="en-US" sz="1200" kern="1200" dirty="0">
                <a:latin typeface="Arial" charset="0"/>
                <a:cs typeface="Arial" charset="0"/>
              </a:rPr>
              <a:t>likely but not guaranteed) are similar to conventional deposit rates, </a:t>
            </a:r>
            <a:endParaRPr lang="en-US" sz="1200" kern="1200" dirty="0" smtClean="0">
              <a:latin typeface="Arial" charset="0"/>
              <a:cs typeface="Arial" charset="0"/>
            </a:endParaRPr>
          </a:p>
          <a:p>
            <a:pPr lvl="1"/>
            <a:r>
              <a:rPr lang="en-US" sz="1200" kern="1200" dirty="0" smtClean="0">
                <a:latin typeface="Arial" charset="0"/>
                <a:cs typeface="Arial" charset="0"/>
              </a:rPr>
              <a:t>(</a:t>
            </a:r>
            <a:r>
              <a:rPr lang="en-US" sz="1200" kern="1200" dirty="0">
                <a:latin typeface="Arial" charset="0"/>
                <a:cs typeface="Arial" charset="0"/>
              </a:rPr>
              <a:t>2) </a:t>
            </a:r>
            <a:r>
              <a:rPr lang="en-US" sz="1200" kern="1200" dirty="0" smtClean="0">
                <a:latin typeface="Arial" charset="0"/>
                <a:cs typeface="Arial" charset="0"/>
              </a:rPr>
              <a:t>Investors accounts are highly liquid </a:t>
            </a:r>
            <a:r>
              <a:rPr lang="en-US" sz="1200" kern="1200" dirty="0">
                <a:latin typeface="Arial" charset="0"/>
                <a:cs typeface="Arial" charset="0"/>
              </a:rPr>
              <a:t>and </a:t>
            </a:r>
            <a:endParaRPr lang="en-US" sz="1200" kern="1200" dirty="0" smtClean="0">
              <a:latin typeface="Arial" charset="0"/>
              <a:cs typeface="Arial" charset="0"/>
            </a:endParaRPr>
          </a:p>
          <a:p>
            <a:pPr lvl="1"/>
            <a:r>
              <a:rPr lang="en-US" sz="1200" kern="1200" dirty="0" smtClean="0">
                <a:latin typeface="Arial" charset="0"/>
                <a:cs typeface="Arial" charset="0"/>
              </a:rPr>
              <a:t>(</a:t>
            </a:r>
            <a:r>
              <a:rPr lang="en-US" sz="1200" kern="1200" dirty="0">
                <a:latin typeface="Arial" charset="0"/>
                <a:cs typeface="Arial" charset="0"/>
              </a:rPr>
              <a:t>3) </a:t>
            </a:r>
            <a:r>
              <a:rPr lang="en-US" sz="1200" kern="1200" dirty="0" smtClean="0">
                <a:latin typeface="Arial" charset="0"/>
                <a:cs typeface="Arial" charset="0"/>
              </a:rPr>
              <a:t>Smoothed </a:t>
            </a:r>
            <a:r>
              <a:rPr lang="en-US" sz="1200" kern="1200" dirty="0">
                <a:latin typeface="Arial" charset="0"/>
                <a:cs typeface="Arial" charset="0"/>
              </a:rPr>
              <a:t>distributions to </a:t>
            </a:r>
            <a:r>
              <a:rPr lang="en-US" sz="1200" kern="1200" dirty="0" smtClean="0">
                <a:latin typeface="Arial" charset="0"/>
                <a:cs typeface="Arial" charset="0"/>
              </a:rPr>
              <a:t>IAH are  </a:t>
            </a:r>
            <a:r>
              <a:rPr lang="en-US" sz="1200" kern="1200" dirty="0">
                <a:latin typeface="Arial" charset="0"/>
                <a:cs typeface="Arial" charset="0"/>
              </a:rPr>
              <a:t>similar to transferrable deposits or money market </a:t>
            </a:r>
            <a:r>
              <a:rPr lang="en-US" sz="1200" kern="1200" dirty="0" smtClean="0">
                <a:latin typeface="Arial" charset="0"/>
                <a:cs typeface="Arial" charset="0"/>
              </a:rPr>
              <a:t>instruments</a:t>
            </a:r>
          </a:p>
          <a:p>
            <a:r>
              <a:rPr lang="en-US" sz="1600" dirty="0"/>
              <a:t>All funds without a high degree of capital certainly are </a:t>
            </a:r>
            <a:r>
              <a:rPr lang="en-US" sz="1600" dirty="0" smtClean="0"/>
              <a:t>Other </a:t>
            </a:r>
            <a:r>
              <a:rPr lang="en-US" sz="1600" dirty="0"/>
              <a:t>Investment Funds. </a:t>
            </a:r>
            <a:endParaRPr lang="en-US" sz="1600" dirty="0" smtClean="0"/>
          </a:p>
          <a:p>
            <a:r>
              <a:rPr lang="en-US" sz="1600" dirty="0" smtClean="0"/>
              <a:t>An IFSB survey found that </a:t>
            </a:r>
            <a:r>
              <a:rPr lang="en-US" sz="1600" dirty="0"/>
              <a:t>about one-third of </a:t>
            </a:r>
            <a:r>
              <a:rPr lang="en-US" sz="1600" dirty="0" smtClean="0"/>
              <a:t>ICIS are </a:t>
            </a:r>
            <a:r>
              <a:rPr lang="en-US" sz="1600" dirty="0"/>
              <a:t>money market </a:t>
            </a:r>
            <a:r>
              <a:rPr lang="en-US" sz="1600" dirty="0" smtClean="0"/>
              <a:t>funds, used as a </a:t>
            </a:r>
            <a:r>
              <a:rPr lang="en-US" sz="1600" dirty="0"/>
              <a:t>capital certain harbor for placement of Islamic funds. </a:t>
            </a:r>
          </a:p>
          <a:p>
            <a:r>
              <a:rPr lang="en-US" sz="1600" dirty="0" smtClean="0"/>
              <a:t>Classification </a:t>
            </a:r>
            <a:r>
              <a:rPr lang="en-US" sz="1600" dirty="0"/>
              <a:t>of investment funds as MMMFs or </a:t>
            </a:r>
            <a:r>
              <a:rPr lang="en-US" sz="1600" dirty="0" smtClean="0"/>
              <a:t>as other </a:t>
            </a:r>
            <a:r>
              <a:rPr lang="en-US" sz="1600" dirty="0"/>
              <a:t>investment funds is based on assets and financial flows </a:t>
            </a:r>
            <a:r>
              <a:rPr lang="en-US" sz="1600" dirty="0" smtClean="0"/>
              <a:t>of </a:t>
            </a:r>
            <a:r>
              <a:rPr lang="en-US" sz="1600" dirty="0"/>
              <a:t>each fund. Data must be collected </a:t>
            </a:r>
            <a:r>
              <a:rPr lang="en-US" sz="1600" dirty="0" smtClean="0"/>
              <a:t>and evaluated for each </a:t>
            </a:r>
            <a:r>
              <a:rPr lang="en-US" sz="1600" dirty="0"/>
              <a:t>fund for this </a:t>
            </a:r>
            <a:r>
              <a:rPr lang="en-US" sz="1600" dirty="0" smtClean="0"/>
              <a:t>purpose.</a:t>
            </a:r>
            <a:endParaRPr lang="en-US" sz="1600"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35473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Investment </a:t>
            </a:r>
            <a:r>
              <a:rPr lang="en-US" dirty="0" smtClean="0"/>
              <a:t>Funds (OFIs)</a:t>
            </a:r>
            <a:endParaRPr lang="en-US" dirty="0"/>
          </a:p>
        </p:txBody>
      </p:sp>
      <p:sp>
        <p:nvSpPr>
          <p:cNvPr id="3" name="Content Placeholder 2"/>
          <p:cNvSpPr>
            <a:spLocks noGrp="1"/>
          </p:cNvSpPr>
          <p:nvPr>
            <p:ph idx="1"/>
          </p:nvPr>
        </p:nvSpPr>
        <p:spPr>
          <a:xfrm>
            <a:off x="457200" y="1752601"/>
            <a:ext cx="8229600" cy="4360862"/>
          </a:xfrm>
        </p:spPr>
        <p:txBody>
          <a:bodyPr/>
          <a:lstStyle/>
          <a:p>
            <a:r>
              <a:rPr lang="en-US" sz="2000" dirty="0" smtClean="0"/>
              <a:t>Other </a:t>
            </a:r>
            <a:r>
              <a:rPr lang="en-US" sz="2000" dirty="0"/>
              <a:t>investment funds could be common in Islamic finance with its emphasis on investment in trading, commercial ventures, project development, and real estate, </a:t>
            </a:r>
            <a:r>
              <a:rPr lang="en-US" sz="2000" dirty="0" smtClean="0"/>
              <a:t>direct investment in </a:t>
            </a:r>
            <a:r>
              <a:rPr lang="en-US" sz="2000" dirty="0"/>
              <a:t>Shariah-complaint </a:t>
            </a:r>
            <a:r>
              <a:rPr lang="en-US" sz="2000" dirty="0" smtClean="0"/>
              <a:t>ventures, </a:t>
            </a:r>
            <a:r>
              <a:rPr lang="en-US" sz="2000" dirty="0"/>
              <a:t>or purchase </a:t>
            </a:r>
            <a:r>
              <a:rPr lang="en-US" sz="2000" dirty="0" smtClean="0"/>
              <a:t>of sukuk </a:t>
            </a:r>
            <a:r>
              <a:rPr lang="en-US" sz="2000" dirty="0"/>
              <a:t>or other Islamic financial </a:t>
            </a:r>
            <a:r>
              <a:rPr lang="en-US" sz="2000" dirty="0" smtClean="0"/>
              <a:t>instruments.</a:t>
            </a:r>
          </a:p>
          <a:p>
            <a:r>
              <a:rPr lang="en-US" sz="2000" dirty="0"/>
              <a:t>Restricted PSIA </a:t>
            </a:r>
            <a:r>
              <a:rPr lang="en-US" sz="2000" dirty="0" smtClean="0"/>
              <a:t>could be </a:t>
            </a:r>
            <a:r>
              <a:rPr lang="en-US" sz="2000" dirty="0"/>
              <a:t>classified as </a:t>
            </a:r>
            <a:r>
              <a:rPr lang="en-US" sz="2000" dirty="0" smtClean="0"/>
              <a:t>OFIs if </a:t>
            </a:r>
            <a:r>
              <a:rPr lang="en-US" sz="2000" dirty="0"/>
              <a:t>they are organized as separate entities and not consolidated into the financial accounts of their managing Islamic bank</a:t>
            </a:r>
            <a:r>
              <a:rPr lang="en-US" sz="2000" dirty="0" smtClean="0"/>
              <a:t>.</a:t>
            </a:r>
          </a:p>
          <a:p>
            <a:r>
              <a:rPr lang="en-US" sz="2000" dirty="0" smtClean="0"/>
              <a:t>However, recent accounting standards changes will require some RPSIA to be consolidated into the bank’s financial accounts.</a:t>
            </a:r>
            <a:r>
              <a:rPr lang="en-US" sz="2000" dirty="0" smtClean="0"/>
              <a:t> </a:t>
            </a:r>
            <a:endParaRPr lang="en-US" sz="2000" dirty="0"/>
          </a:p>
          <a:p>
            <a:pPr lvl="1"/>
            <a:r>
              <a:rPr lang="en-US" sz="1800" dirty="0"/>
              <a:t>Per IFRS, RPSIA </a:t>
            </a:r>
            <a:r>
              <a:rPr lang="en-US" sz="1800" dirty="0" smtClean="0"/>
              <a:t>type accounts should </a:t>
            </a:r>
            <a:r>
              <a:rPr lang="en-US" sz="1800" dirty="0"/>
              <a:t>be consolidated into their parent bank’s accounts if they are controlled by the bank </a:t>
            </a:r>
            <a:r>
              <a:rPr lang="en-US" sz="1800" i="1" dirty="0" smtClean="0"/>
              <a:t>and </a:t>
            </a:r>
            <a:r>
              <a:rPr lang="en-US" sz="1800" dirty="0" smtClean="0"/>
              <a:t> </a:t>
            </a:r>
            <a:r>
              <a:rPr lang="en-US" sz="1800" dirty="0"/>
              <a:t>the parent bank benefits from or is at risk from variable income due to its management of the account. </a:t>
            </a:r>
            <a:endParaRPr lang="en-US" sz="1800" dirty="0" smtClean="0"/>
          </a:p>
          <a:p>
            <a:pPr lvl="1"/>
            <a:r>
              <a:rPr lang="en-US" sz="1800" dirty="0" smtClean="0"/>
              <a:t>AAOIFI FAS 27 (2014) follows similar lines </a:t>
            </a:r>
            <a:endParaRPr lang="en-US" dirty="0"/>
          </a:p>
        </p:txBody>
      </p:sp>
      <p:sp>
        <p:nvSpPr>
          <p:cNvPr id="4" name="Slide Number Placeholder 3"/>
          <p:cNvSpPr>
            <a:spLocks noGrp="1"/>
          </p:cNvSpPr>
          <p:nvPr>
            <p:ph type="sldNum" sz="quarter" idx="10"/>
          </p:nvPr>
        </p:nvSpPr>
        <p:spPr/>
        <p:txBody>
          <a:bodyPr/>
          <a:lstStyle/>
          <a:p>
            <a:pPr>
              <a:defRPr/>
            </a:pPr>
            <a:r>
              <a:rPr lang="en-US" dirty="0" smtClean="0"/>
              <a:t> </a:t>
            </a:r>
            <a:endParaRPr lang="en-US" dirty="0"/>
          </a:p>
        </p:txBody>
      </p:sp>
    </p:spTree>
    <p:extLst>
      <p:ext uri="{BB962C8B-B14F-4D97-AF65-F5344CB8AC3E}">
        <p14:creationId xmlns:p14="http://schemas.microsoft.com/office/powerpoint/2010/main" val="346597305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padacci">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13035880</TotalTime>
  <Pages>11</Pages>
  <Words>3154</Words>
  <Application>Microsoft Office PowerPoint</Application>
  <PresentationFormat>On-screen Show (4:3)</PresentationFormat>
  <Paragraphs>219</Paragraphs>
  <Slides>28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28</vt:i4>
      </vt:variant>
    </vt:vector>
  </HeadingPairs>
  <TitlesOfParts>
    <vt:vector size="37" baseType="lpstr">
      <vt:lpstr>Arial</vt:lpstr>
      <vt:lpstr>Calibri</vt:lpstr>
      <vt:lpstr>Monotype Sorts</vt:lpstr>
      <vt:lpstr>Tahoma</vt:lpstr>
      <vt:lpstr>Times New Roman</vt:lpstr>
      <vt:lpstr>Wingdings</vt:lpstr>
      <vt:lpstr>Custom Design</vt:lpstr>
      <vt:lpstr>Papadacci</vt:lpstr>
      <vt:lpstr>1_Custom Design</vt:lpstr>
      <vt:lpstr>ISWGNA Task Force on Islamic Banking </vt:lpstr>
      <vt:lpstr>Overview of Lecture</vt:lpstr>
      <vt:lpstr>2008 Redefinition of the Financial Sector</vt:lpstr>
      <vt:lpstr>SNA 2008 Financial Sector</vt:lpstr>
      <vt:lpstr>Other Depository Corporations</vt:lpstr>
      <vt:lpstr>Investment Funds Islamic Collective Investment Schemes (ICIS)</vt:lpstr>
      <vt:lpstr>Differences between Islamic banking and ICIS</vt:lpstr>
      <vt:lpstr> Money Market Mutual Funds (MMMF)</vt:lpstr>
      <vt:lpstr>Other Investment Funds (OFIs)</vt:lpstr>
      <vt:lpstr>Other Financial Intermediaries</vt:lpstr>
      <vt:lpstr>Insurance (Takaful)</vt:lpstr>
      <vt:lpstr>Pension funds</vt:lpstr>
      <vt:lpstr>Captive Financial Institutions  (and money lenders)</vt:lpstr>
      <vt:lpstr> Captive Financial Institutions</vt:lpstr>
      <vt:lpstr>SPVs</vt:lpstr>
      <vt:lpstr>Sovereign Wealth Funds (SWFs)</vt:lpstr>
      <vt:lpstr>Financial Auxiliaries</vt:lpstr>
      <vt:lpstr>Financial Auxiliaries</vt:lpstr>
      <vt:lpstr> </vt:lpstr>
      <vt:lpstr>Windows definition</vt:lpstr>
      <vt:lpstr>Separate data for windows</vt:lpstr>
      <vt:lpstr>Why separate data for windows?</vt:lpstr>
      <vt:lpstr>Why separate data for windows?</vt:lpstr>
      <vt:lpstr>Windows as part of banking sector</vt:lpstr>
      <vt:lpstr>Pieces of the banking sector</vt:lpstr>
      <vt:lpstr>Special case – Asset-side only windows</vt:lpstr>
      <vt:lpstr>Special case – Asset-side only windows</vt:lpstr>
      <vt:lpstr>Special case – Asset-side only windows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Bank and the Financial Sector</dc:title>
  <dc:subject>Philapelphia Club</dc:subject>
  <dc:creator>JLF</dc:creator>
  <cp:lastModifiedBy>russell krueger</cp:lastModifiedBy>
  <cp:revision>585</cp:revision>
  <cp:lastPrinted>2000-10-07T19:54:52Z</cp:lastPrinted>
  <dcterms:created xsi:type="dcterms:W3CDTF">1998-05-08T06:51:56Z</dcterms:created>
  <dcterms:modified xsi:type="dcterms:W3CDTF">2017-10-20T05:02:56Z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