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7" r:id="rId3"/>
    <p:sldId id="278" r:id="rId4"/>
    <p:sldId id="265" r:id="rId5"/>
    <p:sldId id="271" r:id="rId6"/>
    <p:sldId id="257" r:id="rId7"/>
    <p:sldId id="262" r:id="rId8"/>
    <p:sldId id="261" r:id="rId9"/>
    <p:sldId id="267" r:id="rId10"/>
    <p:sldId id="260" r:id="rId11"/>
    <p:sldId id="274" r:id="rId12"/>
    <p:sldId id="268" r:id="rId13"/>
    <p:sldId id="269" r:id="rId14"/>
    <p:sldId id="272" r:id="rId15"/>
    <p:sldId id="270" r:id="rId16"/>
    <p:sldId id="264"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272041-8F24-47C0-971A-4533EC1BC775}" type="datetimeFigureOut">
              <a:rPr lang="en-US" smtClean="0"/>
              <a:pPr/>
              <a:t>9/25/2017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4A33AA-B8BB-49B6-8EAA-FA974C86AF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A33AA-B8BB-49B6-8EAA-FA974C86AF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A33AA-B8BB-49B6-8EAA-FA974C86AF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A33AA-B8BB-49B6-8EAA-FA974C86AFD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4A33AA-B8BB-49B6-8EAA-FA974C86AFD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4A33AA-B8BB-49B6-8EAA-FA974C86AFD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F4A33AA-B8BB-49B6-8EAA-FA974C86AF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F4A33AA-B8BB-49B6-8EAA-FA974C86AFD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3272041-8F24-47C0-971A-4533EC1BC775}" type="datetimeFigureOut">
              <a:rPr lang="en-US" smtClean="0"/>
              <a:pPr/>
              <a:t>9/25/2017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F4A33AA-B8BB-49B6-8EAA-FA974C86AF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3272041-8F24-47C0-971A-4533EC1BC775}" type="datetimeFigureOut">
              <a:rPr lang="en-US" smtClean="0"/>
              <a:pPr/>
              <a:t>9/25/2017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4A33AA-B8BB-49B6-8EAA-FA974C86AF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272041-8F24-47C0-971A-4533EC1BC775}" type="datetimeFigureOut">
              <a:rPr lang="en-US" smtClean="0"/>
              <a:pPr/>
              <a:t>9/25/2017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4A33AA-B8BB-49B6-8EAA-FA974C86AFD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272041-8F24-47C0-971A-4533EC1BC775}" type="datetimeFigureOut">
              <a:rPr lang="en-US" smtClean="0"/>
              <a:pPr/>
              <a:t>9/25/2017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4A33AA-B8BB-49B6-8EAA-FA974C86AF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133600"/>
          </a:xfrm>
        </p:spPr>
        <p:txBody>
          <a:bodyPr>
            <a:normAutofit fontScale="90000"/>
          </a:bodyPr>
          <a:lstStyle/>
          <a:p>
            <a:r>
              <a:rPr lang="en-US" dirty="0" smtClean="0"/>
              <a:t>National Accounts in  </a:t>
            </a:r>
            <a:br>
              <a:rPr lang="en-US" dirty="0" smtClean="0"/>
            </a:br>
            <a:r>
              <a:rPr lang="en-US" dirty="0" smtClean="0"/>
              <a:t>SURINAME with a special focus on the Banking sector</a:t>
            </a:r>
            <a:br>
              <a:rPr lang="en-US" dirty="0" smtClean="0"/>
            </a:br>
            <a:r>
              <a:rPr lang="en-US" sz="2000" dirty="0" smtClean="0"/>
              <a:t>Lebanon, 24-26 October 2017  </a:t>
            </a:r>
            <a:endParaRPr lang="en-US" sz="2000" dirty="0"/>
          </a:p>
        </p:txBody>
      </p:sp>
      <p:sp>
        <p:nvSpPr>
          <p:cNvPr id="3" name="Subtitle 2"/>
          <p:cNvSpPr>
            <a:spLocks noGrp="1"/>
          </p:cNvSpPr>
          <p:nvPr>
            <p:ph type="subTitle" idx="1"/>
          </p:nvPr>
        </p:nvSpPr>
        <p:spPr/>
        <p:txBody>
          <a:bodyPr>
            <a:normAutofit fontScale="92500" lnSpcReduction="20000"/>
          </a:bodyPr>
          <a:lstStyle/>
          <a:p>
            <a:r>
              <a:rPr lang="en-US" dirty="0" smtClean="0"/>
              <a:t>Presenter: </a:t>
            </a:r>
          </a:p>
          <a:p>
            <a:r>
              <a:rPr lang="en-US" dirty="0" smtClean="0"/>
              <a:t>Denise </a:t>
            </a:r>
            <a:r>
              <a:rPr lang="en-US" dirty="0" err="1" smtClean="0"/>
              <a:t>Sjahkit-Wagiman</a:t>
            </a:r>
            <a:endParaRPr lang="en-US" dirty="0" smtClean="0"/>
          </a:p>
          <a:p>
            <a:r>
              <a:rPr lang="en-US" dirty="0" smtClean="0"/>
              <a:t>Suriname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x-none" smtClean="0"/>
              <a:t>This </a:t>
            </a:r>
            <a:r>
              <a:rPr lang="en-US" dirty="0" smtClean="0"/>
              <a:t>sub</a:t>
            </a:r>
            <a:r>
              <a:rPr lang="x-none" smtClean="0"/>
              <a:t>industry </a:t>
            </a:r>
            <a:r>
              <a:rPr lang="en-US" dirty="0" smtClean="0"/>
              <a:t>is part of the f</a:t>
            </a:r>
            <a:r>
              <a:rPr lang="x-none" smtClean="0"/>
              <a:t>inancial intermediation</a:t>
            </a:r>
            <a:r>
              <a:rPr lang="en-US" dirty="0" smtClean="0"/>
              <a:t>.</a:t>
            </a:r>
            <a:r>
              <a:rPr lang="x-none" smtClean="0"/>
              <a:t> </a:t>
            </a:r>
            <a:endParaRPr lang="en-US" dirty="0" smtClean="0"/>
          </a:p>
          <a:p>
            <a:pPr>
              <a:buNone/>
            </a:pPr>
            <a:endParaRPr lang="en-US" dirty="0" smtClean="0"/>
          </a:p>
          <a:p>
            <a:r>
              <a:rPr lang="en-US" dirty="0" smtClean="0"/>
              <a:t>The main data source is the </a:t>
            </a:r>
            <a:r>
              <a:rPr lang="x-none" smtClean="0"/>
              <a:t>Central Bank of Suriname (CBoS) </a:t>
            </a:r>
            <a:r>
              <a:rPr lang="en-US" dirty="0" smtClean="0"/>
              <a:t>which provides the necessary information to the GBS </a:t>
            </a:r>
            <a:r>
              <a:rPr lang="x-none" smtClean="0"/>
              <a:t>using questionnaires provided by the GBS. In addition the CBoS provides their annual report which contains consolidated profit and loss accounts from the commercial banks.</a:t>
            </a:r>
            <a:endParaRPr lang="en-US" dirty="0" smtClean="0"/>
          </a:p>
          <a:p>
            <a:pPr>
              <a:buNone/>
            </a:pPr>
            <a:r>
              <a:rPr lang="x-none" smtClean="0"/>
              <a:t>  </a:t>
            </a:r>
            <a:endParaRPr lang="en-US" dirty="0" smtClean="0"/>
          </a:p>
          <a:p>
            <a:r>
              <a:rPr lang="x-none" smtClean="0"/>
              <a:t>The output of financial intermediation except insurance and pension funding </a:t>
            </a:r>
            <a:r>
              <a:rPr lang="en-US" dirty="0" smtClean="0"/>
              <a:t>at current prices </a:t>
            </a:r>
            <a:r>
              <a:rPr lang="x-none" smtClean="0"/>
              <a:t> is calculated as the difference between the interest</a:t>
            </a:r>
            <a:r>
              <a:rPr lang="en-US" dirty="0" smtClean="0"/>
              <a:t> received and paid (FISIM, Financial Intermediation services Indirectly Measured) plus</a:t>
            </a:r>
            <a:r>
              <a:rPr lang="x-none" smtClean="0"/>
              <a:t> fees and commissions </a:t>
            </a:r>
            <a:r>
              <a:rPr lang="en-US" dirty="0" smtClean="0"/>
              <a:t>received.  This sub industry includes the output of the Central Bank.</a:t>
            </a:r>
          </a:p>
          <a:p>
            <a:pPr>
              <a:buNone/>
            </a:pPr>
            <a:endParaRPr lang="en-US" dirty="0" smtClean="0"/>
          </a:p>
        </p:txBody>
      </p:sp>
      <p:sp>
        <p:nvSpPr>
          <p:cNvPr id="3" name="Title 2"/>
          <p:cNvSpPr>
            <a:spLocks noGrp="1"/>
          </p:cNvSpPr>
          <p:nvPr>
            <p:ph type="title"/>
          </p:nvPr>
        </p:nvSpPr>
        <p:spPr/>
        <p:txBody>
          <a:bodyPr>
            <a:normAutofit/>
          </a:bodyPr>
          <a:lstStyle/>
          <a:p>
            <a:r>
              <a:rPr lang="en-US" sz="2800" dirty="0" smtClean="0"/>
              <a:t>Banking sector</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pPr>
              <a:buNone/>
            </a:pPr>
            <a:endParaRPr lang="en-US" dirty="0" smtClean="0"/>
          </a:p>
          <a:p>
            <a:pPr>
              <a:buNone/>
            </a:pPr>
            <a:endParaRPr lang="en-US" dirty="0" smtClean="0"/>
          </a:p>
          <a:p>
            <a:r>
              <a:rPr lang="x-none" sz="5700" smtClean="0"/>
              <a:t>In addition activities auxiliary to financial intermediation </a:t>
            </a:r>
            <a:r>
              <a:rPr lang="en-US" sz="5700" dirty="0" smtClean="0"/>
              <a:t>of which information from the exchange offices (</a:t>
            </a:r>
            <a:r>
              <a:rPr lang="en-US" sz="5700" dirty="0" err="1" smtClean="0"/>
              <a:t>Cambio’s</a:t>
            </a:r>
            <a:r>
              <a:rPr lang="en-US" sz="5700" dirty="0" smtClean="0"/>
              <a:t>) </a:t>
            </a:r>
            <a:r>
              <a:rPr lang="x-none" sz="5700" smtClean="0"/>
              <a:t>which </a:t>
            </a:r>
            <a:r>
              <a:rPr lang="x-none" sz="5700" i="1" smtClean="0"/>
              <a:t>were previously not included</a:t>
            </a:r>
            <a:r>
              <a:rPr lang="x-none" sz="5700" smtClean="0"/>
              <a:t> are now included in the estimates. The output of financial activities auxiliary to financial intermediation is equal to the fees and commissions earned.</a:t>
            </a:r>
            <a:endParaRPr lang="en-US" sz="5700" dirty="0" smtClean="0"/>
          </a:p>
          <a:p>
            <a:endParaRPr lang="en-US" sz="5700" dirty="0" smtClean="0"/>
          </a:p>
          <a:p>
            <a:r>
              <a:rPr lang="en-US" sz="5700" dirty="0" smtClean="0"/>
              <a:t>Since direct deflation of FISIM is not possible the preferred method for arriving at the output at constant prices is used for </a:t>
            </a:r>
            <a:r>
              <a:rPr lang="x-none" sz="5700" smtClean="0"/>
              <a:t>financial intermediation except insurance and pension funding</a:t>
            </a:r>
            <a:r>
              <a:rPr lang="en-US" sz="5700" dirty="0" smtClean="0"/>
              <a:t>. This it to extrapolate base year output by a volume index of the deflated loans and deposits. CPI is used as a proxy deflator for the loans and deposits. </a:t>
            </a:r>
          </a:p>
          <a:p>
            <a:pPr>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Islamic banking in Suriname</a:t>
            </a:r>
            <a:endParaRPr lang="en-US" dirty="0"/>
          </a:p>
        </p:txBody>
      </p:sp>
      <p:sp>
        <p:nvSpPr>
          <p:cNvPr id="4" name="Rectangle 3"/>
          <p:cNvSpPr/>
          <p:nvPr/>
        </p:nvSpPr>
        <p:spPr>
          <a:xfrm>
            <a:off x="685800" y="1295400"/>
            <a:ext cx="7772400" cy="4524315"/>
          </a:xfrm>
          <a:prstGeom prst="rect">
            <a:avLst/>
          </a:prstGeom>
        </p:spPr>
        <p:txBody>
          <a:bodyPr wrap="square">
            <a:spAutoFit/>
          </a:bodyPr>
          <a:lstStyle/>
          <a:p>
            <a:pPr>
              <a:buFont typeface="Arial" pitchFamily="34" charset="0"/>
              <a:buChar char="•"/>
            </a:pPr>
            <a:r>
              <a:rPr lang="en-US" dirty="0" smtClean="0"/>
              <a:t> Suriname joined the </a:t>
            </a:r>
            <a:r>
              <a:rPr lang="en-US" dirty="0" err="1" smtClean="0"/>
              <a:t>Organisation</a:t>
            </a:r>
            <a:r>
              <a:rPr lang="en-US" dirty="0" smtClean="0"/>
              <a:t> of Islamic Cooperation (OIC) in 1996 and became a member of the Islamic Development Bank (</a:t>
            </a:r>
            <a:r>
              <a:rPr lang="en-US" dirty="0" err="1" smtClean="0"/>
              <a:t>IsDB</a:t>
            </a:r>
            <a:r>
              <a:rPr lang="en-US" dirty="0" smtClean="0"/>
              <a:t>) in 1997. This can be because a sizable proportion of the Suriname people confess the ISLAM as faith. The membership of both organizations was only ratified by DNA (Parliament) in November 1997, making Suriname one of </a:t>
            </a:r>
            <a:r>
              <a:rPr lang="en-US" dirty="0" smtClean="0"/>
              <a:t>two </a:t>
            </a:r>
            <a:r>
              <a:rPr lang="en-US" dirty="0" smtClean="0"/>
              <a:t>countries in the Western Hemisphere that became a member of the OIC and the </a:t>
            </a:r>
            <a:r>
              <a:rPr lang="en-US" dirty="0" err="1" smtClean="0"/>
              <a:t>IsDB</a:t>
            </a:r>
            <a:r>
              <a:rPr lang="en-US" dirty="0" smtClean="0"/>
              <a:t>. From that year to the present, four major projects have been funded for a total amount of US $ 31.7 million. The first project involved setting up health centers in the country.</a:t>
            </a:r>
          </a:p>
          <a:p>
            <a:pPr>
              <a:buFont typeface="Arial" pitchFamily="34" charset="0"/>
              <a:buChar char="•"/>
            </a:pPr>
            <a:endParaRPr lang="en-US" dirty="0" smtClean="0"/>
          </a:p>
          <a:p>
            <a:pPr>
              <a:buFont typeface="Arial" pitchFamily="34" charset="0"/>
              <a:buChar char="•"/>
            </a:pPr>
            <a:r>
              <a:rPr lang="en-US" dirty="0" smtClean="0"/>
              <a:t> The purpose of the bank is to promote the economic development and social progress of the member states as well as of "Muslim communities" in non-member countries, in accordance with the principles of the "</a:t>
            </a:r>
            <a:r>
              <a:rPr lang="en-US" dirty="0" err="1" smtClean="0"/>
              <a:t>shari'ah</a:t>
            </a:r>
            <a:r>
              <a:rPr lang="en-US" dirty="0" smtClean="0"/>
              <a:t>" (Islamic law).</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62500" lnSpcReduction="20000"/>
          </a:bodyPr>
          <a:lstStyle/>
          <a:p>
            <a:pPr>
              <a:buNone/>
            </a:pPr>
            <a:endParaRPr lang="en-US" dirty="0" smtClean="0"/>
          </a:p>
          <a:p>
            <a:r>
              <a:rPr lang="en-US" dirty="0" smtClean="0"/>
              <a:t>The Trust Bank has signed a cooperation agreement with the ICD of the Private Sector, a working arm of the Islamic Development Bank (</a:t>
            </a:r>
            <a:r>
              <a:rPr lang="en-US" dirty="0" err="1" smtClean="0"/>
              <a:t>IsDB</a:t>
            </a:r>
            <a:r>
              <a:rPr lang="en-US" dirty="0" smtClean="0"/>
              <a:t>) in 2015. This will change the bank from a conventional bank to an "Islamic Bank".</a:t>
            </a:r>
          </a:p>
          <a:p>
            <a:endParaRPr lang="en-US" dirty="0" smtClean="0"/>
          </a:p>
          <a:p>
            <a:r>
              <a:rPr lang="en-US" dirty="0" smtClean="0"/>
              <a:t>The transformation of the Trust Bank has been established after talks with the Islamic Corporation for the Development of the Private Sector (ICD), a department of the Islamic Development Bank.</a:t>
            </a:r>
          </a:p>
          <a:p>
            <a:pPr>
              <a:buNone/>
            </a:pPr>
            <a:endParaRPr lang="en-US" dirty="0" smtClean="0"/>
          </a:p>
          <a:p>
            <a:r>
              <a:rPr lang="en-US" dirty="0" smtClean="0"/>
              <a:t>Meanwhile, the Central Bank of Suriname (</a:t>
            </a:r>
            <a:r>
              <a:rPr lang="en-US" dirty="0" err="1" smtClean="0"/>
              <a:t>CBvS</a:t>
            </a:r>
            <a:r>
              <a:rPr lang="en-US" dirty="0" smtClean="0"/>
              <a:t>) has issued the Trust Bank a valid statement to initiate the conversion, the process of Islamic Banking.</a:t>
            </a:r>
          </a:p>
          <a:p>
            <a:endParaRPr lang="en-US" dirty="0" smtClean="0"/>
          </a:p>
          <a:p>
            <a:r>
              <a:rPr lang="en-US" dirty="0" smtClean="0"/>
              <a:t> Suriname's Trust Bank hopes to complete a conversion of its operations to Islamic banking by the end of this year, becoming the first full-fledged Islamic bank in South America</a:t>
            </a:r>
          </a:p>
          <a:p>
            <a:endParaRPr lang="en-US" dirty="0" smtClean="0"/>
          </a:p>
          <a:p>
            <a:r>
              <a:rPr lang="en-US" dirty="0" smtClean="0"/>
              <a:t>After that, the service will be continued under the name </a:t>
            </a:r>
            <a:r>
              <a:rPr lang="en-US" dirty="0" err="1" smtClean="0"/>
              <a:t>Trustbank</a:t>
            </a:r>
            <a:r>
              <a:rPr lang="en-US" dirty="0" smtClean="0"/>
              <a:t> </a:t>
            </a:r>
            <a:r>
              <a:rPr lang="en-US" dirty="0" err="1" smtClean="0"/>
              <a:t>Amanah</a:t>
            </a:r>
            <a:r>
              <a:rPr lang="en-US" dirty="0" smtClean="0"/>
              <a:t>.</a:t>
            </a:r>
          </a:p>
          <a:p>
            <a:endParaRPr lang="en-US"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77500" lnSpcReduction="20000"/>
          </a:bodyPr>
          <a:lstStyle/>
          <a:p>
            <a:r>
              <a:rPr lang="en-US" dirty="0" smtClean="0"/>
              <a:t>The challenges lie in different areas. Legal, administrative and accounting matters have to be addressed to get Islamic banking and finance in Suriname off the ground. Islamic banking is another form of banking than in the West. It is based on the </a:t>
            </a:r>
            <a:r>
              <a:rPr lang="en-US" dirty="0" smtClean="0"/>
              <a:t>Qur’an </a:t>
            </a:r>
            <a:r>
              <a:rPr lang="en-US" dirty="0" smtClean="0"/>
              <a:t>laws. For example, no interest is calculated on loans and, in addition to profits, the losses are also shared. The risks are thus spread across both parties.</a:t>
            </a:r>
          </a:p>
          <a:p>
            <a:pPr>
              <a:buNone/>
            </a:pPr>
            <a:endParaRPr lang="en-US" dirty="0" smtClean="0"/>
          </a:p>
          <a:p>
            <a:r>
              <a:rPr lang="en-US" dirty="0" smtClean="0"/>
              <a:t>The introduction of Islamic funding in Suriname requires a multidisciplinary approach. The government, the Central Bank of Suriname and other financial institutions will have to work together for this purpose. In Suriname the workshop "Islamic Banking and Finance" took place from 9 to 11 January 2017. The purpose of the workshop was to share with Suriname about the laws and regulations of Islamic Banking and how it is maintained.</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Challenges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74638"/>
            <a:ext cx="7696200" cy="1143000"/>
          </a:xfrm>
        </p:spPr>
        <p:txBody>
          <a:bodyPr>
            <a:normAutofit/>
          </a:bodyPr>
          <a:lstStyle/>
          <a:p>
            <a:r>
              <a:rPr lang="en-US" sz="2400" dirty="0" smtClean="0"/>
              <a:t>Table: Macro Economic Aggregates</a:t>
            </a:r>
            <a:endParaRPr lang="en-US" sz="2400" dirty="0"/>
          </a:p>
        </p:txBody>
      </p:sp>
      <p:pic>
        <p:nvPicPr>
          <p:cNvPr id="1026" name="Picture 2"/>
          <p:cNvPicPr>
            <a:picLocks noGrp="1" noChangeAspect="1" noChangeArrowheads="1"/>
          </p:cNvPicPr>
          <p:nvPr>
            <p:ph idx="1"/>
          </p:nvPr>
        </p:nvPicPr>
        <p:blipFill>
          <a:blip r:embed="rId2"/>
          <a:srcRect/>
          <a:stretch>
            <a:fillRect/>
          </a:stretch>
        </p:blipFill>
        <p:spPr bwMode="auto">
          <a:xfrm>
            <a:off x="838200" y="1752600"/>
            <a:ext cx="7177087"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Thank you for your attention!!</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mage result for kaart van surina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mage result for kaart van surina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mage result for kaart van surina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kaart van surinam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ww.gov.sr/media/238072/suriname_landkaart.jpg"/>
          <p:cNvPicPr>
            <a:picLocks noChangeAspect="1" noChangeArrowheads="1"/>
          </p:cNvPicPr>
          <p:nvPr/>
        </p:nvPicPr>
        <p:blipFill>
          <a:blip r:embed="rId2"/>
          <a:srcRect/>
          <a:stretch>
            <a:fillRect/>
          </a:stretch>
        </p:blipFill>
        <p:spPr bwMode="auto">
          <a:xfrm>
            <a:off x="2362200" y="1371600"/>
            <a:ext cx="3810000" cy="358139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62001"/>
          <a:ext cx="8229600" cy="5212080"/>
        </p:xfrm>
        <a:graphic>
          <a:graphicData uri="http://schemas.openxmlformats.org/drawingml/2006/table">
            <a:tbl>
              <a:tblPr firstRow="1" bandRow="1">
                <a:tableStyleId>{5C22544A-7EE6-4342-B048-85BDC9FD1C3A}</a:tableStyleId>
              </a:tblPr>
              <a:tblGrid>
                <a:gridCol w="4114800"/>
                <a:gridCol w="4114800"/>
              </a:tblGrid>
              <a:tr h="352926">
                <a:tc>
                  <a:txBody>
                    <a:bodyPr/>
                    <a:lstStyle/>
                    <a:p>
                      <a:r>
                        <a:rPr lang="en-US" b="1" dirty="0" smtClean="0"/>
                        <a:t>Republic</a:t>
                      </a:r>
                      <a:endParaRPr lang="en-US" b="1" dirty="0"/>
                    </a:p>
                  </a:txBody>
                  <a:tcPr/>
                </a:tc>
                <a:tc>
                  <a:txBody>
                    <a:bodyPr/>
                    <a:lstStyle/>
                    <a:p>
                      <a:endParaRPr lang="en-US"/>
                    </a:p>
                  </a:txBody>
                  <a:tcPr/>
                </a:tc>
              </a:tr>
              <a:tr h="352926">
                <a:tc>
                  <a:txBody>
                    <a:bodyPr/>
                    <a:lstStyle/>
                    <a:p>
                      <a:r>
                        <a:rPr lang="en-US" dirty="0" smtClean="0"/>
                        <a:t>Independent</a:t>
                      </a:r>
                      <a:endParaRPr lang="en-US" dirty="0"/>
                    </a:p>
                  </a:txBody>
                  <a:tcPr/>
                </a:tc>
                <a:tc>
                  <a:txBody>
                    <a:bodyPr/>
                    <a:lstStyle/>
                    <a:p>
                      <a:r>
                        <a:rPr lang="en-US" dirty="0" smtClean="0"/>
                        <a:t>November 25, 1975</a:t>
                      </a:r>
                      <a:endParaRPr lang="en-US" dirty="0"/>
                    </a:p>
                  </a:txBody>
                  <a:tcPr/>
                </a:tc>
              </a:tr>
              <a:tr h="352926">
                <a:tc>
                  <a:txBody>
                    <a:bodyPr/>
                    <a:lstStyle/>
                    <a:p>
                      <a:r>
                        <a:rPr lang="en-US" dirty="0" smtClean="0"/>
                        <a:t>Capital</a:t>
                      </a:r>
                      <a:endParaRPr lang="en-US" dirty="0"/>
                    </a:p>
                  </a:txBody>
                  <a:tcPr/>
                </a:tc>
                <a:tc>
                  <a:txBody>
                    <a:bodyPr/>
                    <a:lstStyle/>
                    <a:p>
                      <a:r>
                        <a:rPr lang="en-US" dirty="0" smtClean="0"/>
                        <a:t>Paramaribo</a:t>
                      </a:r>
                      <a:endParaRPr lang="en-US" dirty="0"/>
                    </a:p>
                  </a:txBody>
                  <a:tcPr/>
                </a:tc>
              </a:tr>
              <a:tr h="352926">
                <a:tc>
                  <a:txBody>
                    <a:bodyPr/>
                    <a:lstStyle/>
                    <a:p>
                      <a:r>
                        <a:rPr lang="en-US" b="0" dirty="0" smtClean="0"/>
                        <a:t>Area</a:t>
                      </a:r>
                      <a:endParaRPr lang="en-US" b="0" dirty="0"/>
                    </a:p>
                  </a:txBody>
                  <a:tcPr/>
                </a:tc>
                <a:tc>
                  <a:txBody>
                    <a:bodyPr/>
                    <a:lstStyle/>
                    <a:p>
                      <a:r>
                        <a:rPr lang="en-US" dirty="0" smtClean="0"/>
                        <a:t>163,820 km²</a:t>
                      </a:r>
                      <a:endParaRPr lang="en-US" dirty="0"/>
                    </a:p>
                  </a:txBody>
                  <a:tcPr/>
                </a:tc>
              </a:tr>
              <a:tr h="352926">
                <a:tc>
                  <a:txBody>
                    <a:bodyPr/>
                    <a:lstStyle/>
                    <a:p>
                      <a:r>
                        <a:rPr lang="en-US" dirty="0" smtClean="0"/>
                        <a:t>Population</a:t>
                      </a:r>
                      <a:endParaRPr lang="en-US" dirty="0"/>
                    </a:p>
                  </a:txBody>
                  <a:tcPr/>
                </a:tc>
                <a:tc>
                  <a:txBody>
                    <a:bodyPr/>
                    <a:lstStyle/>
                    <a:p>
                      <a:r>
                        <a:rPr lang="en-US" dirty="0" smtClean="0"/>
                        <a:t>541,638 (Census 2012)</a:t>
                      </a:r>
                      <a:endParaRPr lang="en-US" dirty="0"/>
                    </a:p>
                  </a:txBody>
                  <a:tcPr/>
                </a:tc>
              </a:tr>
              <a:tr h="352926">
                <a:tc>
                  <a:txBody>
                    <a:bodyPr/>
                    <a:lstStyle/>
                    <a:p>
                      <a:r>
                        <a:rPr lang="en-US" dirty="0" smtClean="0"/>
                        <a:t>Official language</a:t>
                      </a:r>
                      <a:endParaRPr lang="en-US" dirty="0"/>
                    </a:p>
                  </a:txBody>
                  <a:tcPr/>
                </a:tc>
                <a:tc>
                  <a:txBody>
                    <a:bodyPr/>
                    <a:lstStyle/>
                    <a:p>
                      <a:r>
                        <a:rPr lang="en-US" dirty="0" smtClean="0"/>
                        <a:t>Dutch</a:t>
                      </a:r>
                      <a:endParaRPr lang="en-US" dirty="0"/>
                    </a:p>
                  </a:txBody>
                  <a:tcPr/>
                </a:tc>
              </a:tr>
              <a:tr h="617621">
                <a:tc>
                  <a:txBody>
                    <a:bodyPr/>
                    <a:lstStyle/>
                    <a:p>
                      <a:r>
                        <a:rPr lang="en-US" dirty="0" smtClean="0"/>
                        <a:t>Gross</a:t>
                      </a:r>
                      <a:r>
                        <a:rPr lang="en-US" baseline="0" dirty="0" smtClean="0"/>
                        <a:t> Domestic Product 2015 (Basic prices)</a:t>
                      </a:r>
                      <a:endParaRPr lang="en-US" dirty="0"/>
                    </a:p>
                  </a:txBody>
                  <a:tcPr/>
                </a:tc>
                <a:tc>
                  <a:txBody>
                    <a:bodyPr/>
                    <a:lstStyle/>
                    <a:p>
                      <a:r>
                        <a:rPr lang="en-US" dirty="0" smtClean="0"/>
                        <a:t>15,083,951 (*1000 SRD)</a:t>
                      </a:r>
                      <a:endParaRPr lang="en-US" dirty="0"/>
                    </a:p>
                  </a:txBody>
                  <a:tcPr/>
                </a:tc>
              </a:tr>
              <a:tr h="882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Gross</a:t>
                      </a:r>
                      <a:r>
                        <a:rPr lang="en-US" baseline="0" dirty="0" smtClean="0"/>
                        <a:t> Domestic Product 2015 (Market prices)</a:t>
                      </a:r>
                      <a:endParaRPr lang="en-US" dirty="0" smtClean="0"/>
                    </a:p>
                    <a:p>
                      <a:endParaRPr lang="en-US" dirty="0"/>
                    </a:p>
                  </a:txBody>
                  <a:tcPr/>
                </a:tc>
                <a:tc>
                  <a:txBody>
                    <a:bodyPr/>
                    <a:lstStyle/>
                    <a:p>
                      <a:r>
                        <a:rPr lang="en-US" dirty="0" smtClean="0"/>
                        <a:t>16,669,281 (*1000 SRD)</a:t>
                      </a:r>
                      <a:endParaRPr lang="en-US" dirty="0"/>
                    </a:p>
                  </a:txBody>
                  <a:tcPr/>
                </a:tc>
              </a:tr>
              <a:tr h="352926">
                <a:tc>
                  <a:txBody>
                    <a:bodyPr/>
                    <a:lstStyle/>
                    <a:p>
                      <a:r>
                        <a:rPr lang="en-US" dirty="0" smtClean="0"/>
                        <a:t>Real growth 2015 (Base Year 2007)</a:t>
                      </a:r>
                      <a:endParaRPr lang="en-US" dirty="0"/>
                    </a:p>
                  </a:txBody>
                  <a:tcPr/>
                </a:tc>
                <a:tc>
                  <a:txBody>
                    <a:bodyPr/>
                    <a:lstStyle/>
                    <a:p>
                      <a:r>
                        <a:rPr lang="en-US" dirty="0" smtClean="0"/>
                        <a:t>-2.7%</a:t>
                      </a:r>
                      <a:endParaRPr lang="en-US" dirty="0"/>
                    </a:p>
                  </a:txBody>
                  <a:tcPr/>
                </a:tc>
              </a:tr>
              <a:tr h="352926">
                <a:tc>
                  <a:txBody>
                    <a:bodyPr/>
                    <a:lstStyle/>
                    <a:p>
                      <a:r>
                        <a:rPr lang="en-US" dirty="0" smtClean="0"/>
                        <a:t>Exchange</a:t>
                      </a:r>
                      <a:r>
                        <a:rPr lang="en-US" baseline="0" dirty="0" smtClean="0"/>
                        <a:t> Rate 2016</a:t>
                      </a:r>
                      <a:endParaRPr lang="en-US" dirty="0"/>
                    </a:p>
                  </a:txBody>
                  <a:tcPr/>
                </a:tc>
                <a:tc>
                  <a:txBody>
                    <a:bodyPr/>
                    <a:lstStyle/>
                    <a:p>
                      <a:r>
                        <a:rPr lang="en-US" dirty="0" smtClean="0"/>
                        <a:t>Monthly</a:t>
                      </a:r>
                      <a:r>
                        <a:rPr lang="en-US" baseline="0" dirty="0" smtClean="0"/>
                        <a:t> average</a:t>
                      </a:r>
                      <a:endParaRPr lang="en-US" dirty="0"/>
                    </a:p>
                  </a:txBody>
                  <a:tcPr/>
                </a:tc>
              </a:tr>
              <a:tr h="352926">
                <a:tc>
                  <a:txBody>
                    <a:bodyPr/>
                    <a:lstStyle/>
                    <a:p>
                      <a:r>
                        <a:rPr lang="en-US" dirty="0" smtClean="0"/>
                        <a:t>Per 1 US$</a:t>
                      </a:r>
                      <a:endParaRPr lang="en-US" dirty="0"/>
                    </a:p>
                  </a:txBody>
                  <a:tcPr/>
                </a:tc>
                <a:tc>
                  <a:txBody>
                    <a:bodyPr/>
                    <a:lstStyle/>
                    <a:p>
                      <a:r>
                        <a:rPr lang="en-US" dirty="0" smtClean="0"/>
                        <a:t>6.33 SRD</a:t>
                      </a:r>
                      <a:endParaRPr lang="en-US" dirty="0"/>
                    </a:p>
                  </a:txBody>
                  <a:tcPr/>
                </a:tc>
              </a:tr>
              <a:tr h="352926">
                <a:tc>
                  <a:txBody>
                    <a:bodyPr/>
                    <a:lstStyle/>
                    <a:p>
                      <a:r>
                        <a:rPr lang="en-US" dirty="0" smtClean="0"/>
                        <a:t>Per 1 Euro</a:t>
                      </a:r>
                      <a:endParaRPr lang="en-US" dirty="0"/>
                    </a:p>
                  </a:txBody>
                  <a:tcPr/>
                </a:tc>
                <a:tc>
                  <a:txBody>
                    <a:bodyPr/>
                    <a:lstStyle/>
                    <a:p>
                      <a:r>
                        <a:rPr lang="en-US" dirty="0" smtClean="0"/>
                        <a:t>7.23 SRD</a:t>
                      </a:r>
                      <a:endParaRPr lang="en-US" dirty="0"/>
                    </a:p>
                  </a:txBody>
                  <a:tcPr/>
                </a:tc>
              </a:tr>
            </a:tbl>
          </a:graphicData>
        </a:graphic>
      </p:graphicFrame>
      <p:sp>
        <p:nvSpPr>
          <p:cNvPr id="3" name="Title 2"/>
          <p:cNvSpPr>
            <a:spLocks noGrp="1"/>
          </p:cNvSpPr>
          <p:nvPr>
            <p:ph type="title"/>
          </p:nvPr>
        </p:nvSpPr>
        <p:spPr>
          <a:xfrm>
            <a:off x="457200" y="274638"/>
            <a:ext cx="8229600" cy="487362"/>
          </a:xfrm>
        </p:spPr>
        <p:txBody>
          <a:bodyPr>
            <a:normAutofit fontScale="90000"/>
          </a:bodyPr>
          <a:lstStyle/>
          <a:p>
            <a:r>
              <a:rPr lang="en-US" dirty="0" smtClean="0"/>
              <a:t>Key Figures of Suriname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Introduction (inclusive of short history of Nat. Acc. Compilation in Sur.)</a:t>
            </a:r>
          </a:p>
          <a:p>
            <a:r>
              <a:rPr lang="en-US" dirty="0" smtClean="0"/>
              <a:t>Overview of the main legal issues</a:t>
            </a:r>
          </a:p>
          <a:p>
            <a:r>
              <a:rPr lang="en-US" dirty="0" smtClean="0"/>
              <a:t>Scope (why do we need good Nat. Acc. Stats)</a:t>
            </a:r>
          </a:p>
          <a:p>
            <a:r>
              <a:rPr lang="en-US" dirty="0" smtClean="0"/>
              <a:t>Current compilation practices </a:t>
            </a:r>
          </a:p>
          <a:p>
            <a:r>
              <a:rPr lang="en-US" dirty="0" smtClean="0"/>
              <a:t>Data sources</a:t>
            </a:r>
          </a:p>
          <a:p>
            <a:r>
              <a:rPr lang="en-US" dirty="0" smtClean="0"/>
              <a:t>Banking sector</a:t>
            </a:r>
          </a:p>
          <a:p>
            <a:r>
              <a:rPr lang="en-US" dirty="0" smtClean="0"/>
              <a:t>Islamic Banking in Suriname</a:t>
            </a:r>
          </a:p>
          <a:p>
            <a:r>
              <a:rPr lang="en-US" dirty="0" smtClean="0"/>
              <a:t>Challenges</a:t>
            </a:r>
          </a:p>
          <a:p>
            <a:r>
              <a:rPr lang="en-US" dirty="0" smtClean="0"/>
              <a:t>Table (Macroeconomic Aggregates)</a:t>
            </a:r>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85000" lnSpcReduction="20000"/>
          </a:bodyPr>
          <a:lstStyle/>
          <a:p>
            <a:r>
              <a:rPr lang="en-US" dirty="0" smtClean="0"/>
              <a:t>In March 1973, the General Bureau of Statistics (GBS) commenced producing National Accounts Statistics for Suriname and the first publication, pertaining to the year 1972 was released in January 1974. </a:t>
            </a:r>
          </a:p>
          <a:p>
            <a:pPr>
              <a:buNone/>
            </a:pPr>
            <a:endParaRPr lang="en-US" dirty="0" smtClean="0"/>
          </a:p>
          <a:p>
            <a:r>
              <a:rPr lang="en-US" dirty="0" smtClean="0"/>
              <a:t>That publication was partly based on the System of National Accounts of the Netherlands issued by the Central Bureau of that country and partly on the system as recommended by the United Nations in a System of National Accounts 1968 (SNA 68). </a:t>
            </a:r>
          </a:p>
          <a:p>
            <a:endParaRPr lang="en-US" dirty="0" smtClean="0"/>
          </a:p>
          <a:p>
            <a:r>
              <a:rPr lang="en-US" sz="2800" dirty="0" smtClean="0"/>
              <a:t>The broad objective of the System of National Accounts is to provide a comprehensive conceptual and accounting framework for compiling and reporting macroeconomic statistics for analyzing and evaluating the performance of an economy</a:t>
            </a:r>
          </a:p>
          <a:p>
            <a:endParaRPr lang="en-US" dirty="0"/>
          </a:p>
        </p:txBody>
      </p:sp>
      <p:sp>
        <p:nvSpPr>
          <p:cNvPr id="3" name="Title 2"/>
          <p:cNvSpPr>
            <a:spLocks noGrp="1"/>
          </p:cNvSpPr>
          <p:nvPr>
            <p:ph type="title"/>
          </p:nvPr>
        </p:nvSpPr>
        <p:spPr>
          <a:xfrm>
            <a:off x="457200" y="457200"/>
            <a:ext cx="8229600" cy="685800"/>
          </a:xfrm>
        </p:spPr>
        <p:txBody>
          <a:bodyPr>
            <a:normAutofit fontScale="90000"/>
          </a:bodyPr>
          <a:lstStyle/>
          <a:p>
            <a:r>
              <a:rPr lang="en-US" sz="2700" dirty="0" smtClean="0"/>
              <a:t>Introduction (inclusive of short history of Nat. Acc. Compilation in Sur.)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The Foundation General Bureau of Statistics (GBS) is responsible for collecting, processing, and disseminating of National Accounts (NA),</a:t>
            </a:r>
            <a:r>
              <a:rPr lang="en-US" b="1" dirty="0" smtClean="0"/>
              <a:t> </a:t>
            </a:r>
            <a:r>
              <a:rPr lang="en-US" dirty="0" smtClean="0"/>
              <a:t>Nationally and Internationally.</a:t>
            </a:r>
          </a:p>
          <a:p>
            <a:endParaRPr lang="en-US" dirty="0" smtClean="0"/>
          </a:p>
          <a:p>
            <a:r>
              <a:rPr lang="en-US" dirty="0" smtClean="0"/>
              <a:t>The GBS is governed by Law SB.2002, no 97, Statistics Act December 2002, which defines the legal status of the GBS, the mission, the statistical secrecy requirements, and the mandatory provision of information by respondents</a:t>
            </a:r>
          </a:p>
          <a:p>
            <a:endParaRPr lang="en-US" dirty="0" smtClean="0"/>
          </a:p>
          <a:p>
            <a:r>
              <a:rPr lang="en-US" dirty="0" smtClean="0"/>
              <a:t>The implementation of new technologies is a continuous process in the day to day work of the National Accounts section and enables savings on all aspects of the work and increases the efficiency of staff. Coordinated efforts are being made with other public institution, (Planning Office, Ministry of Finance and Central Bank of Suriname) in order to facilitate the national accounts compilation.</a:t>
            </a:r>
          </a:p>
          <a:p>
            <a:endParaRPr lang="en-US" dirty="0"/>
          </a:p>
        </p:txBody>
      </p:sp>
      <p:sp>
        <p:nvSpPr>
          <p:cNvPr id="2" name="Title 1"/>
          <p:cNvSpPr>
            <a:spLocks noGrp="1"/>
          </p:cNvSpPr>
          <p:nvPr>
            <p:ph type="title"/>
          </p:nvPr>
        </p:nvSpPr>
        <p:spPr/>
        <p:txBody>
          <a:bodyPr>
            <a:normAutofit fontScale="90000"/>
          </a:bodyPr>
          <a:lstStyle/>
          <a:p>
            <a:r>
              <a:rPr lang="en-US" dirty="0" smtClean="0"/>
              <a:t>Overview of the main legal issues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25000" lnSpcReduction="20000"/>
          </a:bodyPr>
          <a:lstStyle/>
          <a:p>
            <a:r>
              <a:rPr lang="en-US" sz="8000" dirty="0" smtClean="0">
                <a:latin typeface="Arial Narrow" pitchFamily="34" charset="0"/>
              </a:rPr>
              <a:t>The national accounts cover the whole economy of the Republic Suriname.</a:t>
            </a:r>
          </a:p>
          <a:p>
            <a:pPr>
              <a:buNone/>
            </a:pPr>
            <a:endParaRPr lang="en-US" sz="8000" dirty="0" smtClean="0">
              <a:latin typeface="Arial Narrow" pitchFamily="34" charset="0"/>
            </a:endParaRPr>
          </a:p>
          <a:p>
            <a:r>
              <a:rPr lang="en-US" sz="8000" dirty="0" smtClean="0">
                <a:latin typeface="Arial Narrow" pitchFamily="34" charset="0"/>
              </a:rPr>
              <a:t>The system compiles  estimates of GDP by production at current and at constant </a:t>
            </a:r>
            <a:r>
              <a:rPr lang="en-US" sz="8000" i="1" dirty="0" smtClean="0">
                <a:latin typeface="Arial Narrow" pitchFamily="34" charset="0"/>
              </a:rPr>
              <a:t>2007</a:t>
            </a:r>
            <a:r>
              <a:rPr lang="en-US" sz="8000" dirty="0" smtClean="0">
                <a:latin typeface="Arial Narrow" pitchFamily="34" charset="0"/>
              </a:rPr>
              <a:t> prices, and GDP by expenditure at current prices, following the concepts, definitions and classifications broadly consistent with</a:t>
            </a:r>
            <a:r>
              <a:rPr lang="en-US" sz="8000" i="1" dirty="0" smtClean="0">
                <a:latin typeface="Arial Narrow" pitchFamily="34" charset="0"/>
              </a:rPr>
              <a:t> System of National Accounts, 1993  (1993 SNA)</a:t>
            </a:r>
            <a:r>
              <a:rPr lang="en-US" sz="8000" dirty="0" smtClean="0">
                <a:latin typeface="Arial Narrow" pitchFamily="34" charset="0"/>
              </a:rPr>
              <a:t>. In addition macro-economic aggregates such as Gross National Income and Gross National Disposable Income are derived. We are now in the phase to classify the Establishments according to the International Standard Industrial Classification </a:t>
            </a:r>
            <a:r>
              <a:rPr lang="en-US" sz="8000" i="1" dirty="0" smtClean="0">
                <a:latin typeface="Arial Narrow" pitchFamily="34" charset="0"/>
              </a:rPr>
              <a:t>(ISIC</a:t>
            </a:r>
            <a:r>
              <a:rPr lang="en-US" sz="8000" dirty="0" smtClean="0">
                <a:latin typeface="Arial Narrow" pitchFamily="34" charset="0"/>
              </a:rPr>
              <a:t>) Rev.4</a:t>
            </a:r>
            <a:r>
              <a:rPr lang="en-US" sz="8000" i="1" dirty="0" smtClean="0">
                <a:latin typeface="Arial Narrow" pitchFamily="34" charset="0"/>
              </a:rPr>
              <a:t>.</a:t>
            </a:r>
          </a:p>
          <a:p>
            <a:endParaRPr lang="en-US" sz="8000" i="1" dirty="0" smtClean="0">
              <a:latin typeface="Arial Narrow" pitchFamily="34" charset="0"/>
            </a:endParaRPr>
          </a:p>
          <a:p>
            <a:r>
              <a:rPr lang="en-US" sz="8000" i="1" dirty="0" smtClean="0">
                <a:latin typeface="Arial Narrow" pitchFamily="34" charset="0"/>
              </a:rPr>
              <a:t> </a:t>
            </a:r>
            <a:r>
              <a:rPr lang="en-US" sz="8000" dirty="0" smtClean="0">
                <a:latin typeface="Arial Narrow" pitchFamily="34" charset="0"/>
              </a:rPr>
              <a:t>Main uses of GDP figures:</a:t>
            </a:r>
          </a:p>
          <a:p>
            <a:pPr>
              <a:buNone/>
            </a:pPr>
            <a:r>
              <a:rPr lang="en-US" sz="8000" dirty="0" smtClean="0">
                <a:latin typeface="Arial Narrow" pitchFamily="34" charset="0"/>
              </a:rPr>
              <a:t>    - For monitoring the </a:t>
            </a:r>
            <a:r>
              <a:rPr lang="en-US" sz="8000" dirty="0" err="1" smtClean="0">
                <a:latin typeface="Arial Narrow" pitchFamily="34" charset="0"/>
              </a:rPr>
              <a:t>behaviour</a:t>
            </a:r>
            <a:r>
              <a:rPr lang="en-US" sz="8000" dirty="0" smtClean="0">
                <a:latin typeface="Arial Narrow" pitchFamily="34" charset="0"/>
              </a:rPr>
              <a:t> of the economy</a:t>
            </a:r>
          </a:p>
          <a:p>
            <a:pPr>
              <a:buNone/>
            </a:pPr>
            <a:r>
              <a:rPr lang="en-US" sz="8000" dirty="0" smtClean="0">
                <a:latin typeface="Arial Narrow" pitchFamily="34" charset="0"/>
              </a:rPr>
              <a:t>    - For macroeconomic analysis</a:t>
            </a:r>
          </a:p>
          <a:p>
            <a:pPr>
              <a:buNone/>
            </a:pPr>
            <a:r>
              <a:rPr lang="en-US" sz="8000" dirty="0" smtClean="0">
                <a:latin typeface="Arial Narrow" pitchFamily="34" charset="0"/>
              </a:rPr>
              <a:t>    - For international comparison</a:t>
            </a:r>
          </a:p>
          <a:p>
            <a:endParaRPr lang="en-US" sz="8000" i="1" dirty="0" smtClean="0">
              <a:latin typeface="Arial Narrow" pitchFamily="34" charset="0"/>
            </a:endParaRPr>
          </a:p>
          <a:p>
            <a:r>
              <a:rPr lang="en-US" sz="8000" dirty="0" smtClean="0">
                <a:latin typeface="Arial Narrow" pitchFamily="34" charset="0"/>
              </a:rPr>
              <a:t>The GBS does not compile institutional sector accounts, integrated economic accounts, Supply and Use Tables (SUT) and Quarterly </a:t>
            </a:r>
            <a:r>
              <a:rPr lang="en-US" sz="8000" dirty="0" smtClean="0">
                <a:latin typeface="Arial Narrow" pitchFamily="34" charset="0"/>
              </a:rPr>
              <a:t>National </a:t>
            </a:r>
            <a:r>
              <a:rPr lang="en-US" sz="8000" dirty="0" smtClean="0">
                <a:latin typeface="Arial Narrow" pitchFamily="34" charset="0"/>
              </a:rPr>
              <a:t>Accounts as yet, but there is a plan to commence most of those.</a:t>
            </a:r>
            <a:r>
              <a:rPr lang="en-US" sz="8000" i="1" dirty="0" smtClean="0">
                <a:latin typeface="Arial Narrow" pitchFamily="34" charset="0"/>
              </a:rPr>
              <a:t> </a:t>
            </a:r>
            <a:endParaRPr lang="en-US" sz="8000" dirty="0" smtClean="0">
              <a:latin typeface="Arial Narrow" pitchFamily="34" charset="0"/>
            </a:endParaRPr>
          </a:p>
          <a:p>
            <a:pPr>
              <a:buNone/>
            </a:pPr>
            <a:endParaRPr lang="en-US" sz="2400" dirty="0" smtClean="0"/>
          </a:p>
          <a:p>
            <a:endParaRPr lang="en-US" dirty="0" smtClean="0"/>
          </a:p>
          <a:p>
            <a:pPr>
              <a:buNone/>
            </a:pPr>
            <a:endParaRPr lang="en-US" sz="2800" dirty="0" smtClean="0"/>
          </a:p>
          <a:p>
            <a:pPr>
              <a:buNone/>
            </a:pPr>
            <a:r>
              <a:rPr lang="en-US" sz="2400" dirty="0" smtClean="0"/>
              <a:t>    </a:t>
            </a:r>
            <a:endParaRPr lang="en-US" sz="2800" dirty="0" smtClean="0"/>
          </a:p>
          <a:p>
            <a:endParaRPr lang="en-US" dirty="0"/>
          </a:p>
        </p:txBody>
      </p:sp>
      <p:sp>
        <p:nvSpPr>
          <p:cNvPr id="3" name="Title 2"/>
          <p:cNvSpPr>
            <a:spLocks noGrp="1"/>
          </p:cNvSpPr>
          <p:nvPr>
            <p:ph type="title"/>
          </p:nvPr>
        </p:nvSpPr>
        <p:spPr>
          <a:xfrm>
            <a:off x="914400" y="274638"/>
            <a:ext cx="6934200" cy="715962"/>
          </a:xfrm>
        </p:spPr>
        <p:txBody>
          <a:bodyPr>
            <a:normAutofit/>
          </a:bodyPr>
          <a:lstStyle/>
          <a:p>
            <a:r>
              <a:rPr lang="en-US" sz="2400" dirty="0" smtClean="0"/>
              <a:t>Scope (why do we need good Nat. Acc. Stats)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92500" lnSpcReduction="10000"/>
          </a:bodyPr>
          <a:lstStyle/>
          <a:p>
            <a:r>
              <a:rPr lang="en-US" dirty="0" smtClean="0"/>
              <a:t>Two approaches for deriving the Suriname GDP are: - the production approach</a:t>
            </a:r>
          </a:p>
          <a:p>
            <a:pPr>
              <a:buNone/>
            </a:pPr>
            <a:r>
              <a:rPr lang="en-US" dirty="0" smtClean="0"/>
              <a:t>         - the expenditure approach</a:t>
            </a:r>
          </a:p>
          <a:p>
            <a:pPr>
              <a:buNone/>
            </a:pPr>
            <a:endParaRPr lang="en-US" dirty="0" smtClean="0"/>
          </a:p>
          <a:p>
            <a:pPr lvl="0"/>
            <a:r>
              <a:rPr lang="en-US" dirty="0" smtClean="0"/>
              <a:t>GDP using the production approach is derived as the sum of gross value added for each industry, at basic prices, plus taxes less subsidies on production and imports</a:t>
            </a:r>
          </a:p>
          <a:p>
            <a:pPr lvl="0">
              <a:buNone/>
            </a:pPr>
            <a:endParaRPr lang="en-US" dirty="0" smtClean="0"/>
          </a:p>
          <a:p>
            <a:pPr lvl="0"/>
            <a:r>
              <a:rPr lang="en-US" dirty="0" smtClean="0"/>
              <a:t>GDP using the expenditure approach is derived as the sum of all final expenditures, changes in inventories and exports of goods and services less imports of goods and services. </a:t>
            </a:r>
          </a:p>
          <a:p>
            <a:endParaRPr lang="en-US" dirty="0"/>
          </a:p>
        </p:txBody>
      </p:sp>
      <p:sp>
        <p:nvSpPr>
          <p:cNvPr id="3" name="Title 2"/>
          <p:cNvSpPr>
            <a:spLocks noGrp="1"/>
          </p:cNvSpPr>
          <p:nvPr>
            <p:ph type="title"/>
          </p:nvPr>
        </p:nvSpPr>
        <p:spPr/>
        <p:txBody>
          <a:bodyPr/>
          <a:lstStyle/>
          <a:p>
            <a:r>
              <a:rPr lang="en-US" dirty="0" smtClean="0"/>
              <a:t>Current compilation practices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92500" lnSpcReduction="10000"/>
          </a:bodyPr>
          <a:lstStyle/>
          <a:p>
            <a:pPr lvl="0"/>
            <a:r>
              <a:rPr lang="en-US" dirty="0" smtClean="0"/>
              <a:t>The main data sources used in the compilation of annual GDP by industrial activity are:</a:t>
            </a:r>
          </a:p>
          <a:p>
            <a:pPr marL="624078" lvl="0" indent="-514350">
              <a:buAutoNum type="arabicPeriod"/>
            </a:pPr>
            <a:r>
              <a:rPr lang="en-US" dirty="0" smtClean="0"/>
              <a:t>the annual enterprise survey (enterprises with 10 and more employees)</a:t>
            </a:r>
          </a:p>
          <a:p>
            <a:pPr marL="624078" indent="-514350">
              <a:buFont typeface="Wingdings 3"/>
              <a:buAutoNum type="arabicPeriod"/>
            </a:pPr>
            <a:r>
              <a:rPr lang="en-US" dirty="0" smtClean="0"/>
              <a:t> Quarterly enterprise survey</a:t>
            </a:r>
          </a:p>
          <a:p>
            <a:pPr lvl="0">
              <a:buNone/>
            </a:pPr>
            <a:r>
              <a:rPr lang="en-US" dirty="0" smtClean="0"/>
              <a:t>Additionally: </a:t>
            </a:r>
          </a:p>
          <a:p>
            <a:r>
              <a:rPr lang="en-US" dirty="0" smtClean="0"/>
              <a:t>Establishment </a:t>
            </a:r>
            <a:r>
              <a:rPr lang="en-US" dirty="0" smtClean="0"/>
              <a:t>Census</a:t>
            </a:r>
          </a:p>
          <a:p>
            <a:pPr lvl="0"/>
            <a:r>
              <a:rPr lang="en-US" dirty="0" smtClean="0"/>
              <a:t>Establishment survey for small enterprises, (enterprises with less than 10 employees)</a:t>
            </a:r>
          </a:p>
          <a:p>
            <a:pPr lvl="0"/>
            <a:r>
              <a:rPr lang="en-US" dirty="0" smtClean="0"/>
              <a:t>Administrative data obtained from the Central Bank of Suriname, Ministry of Finance, Ministry of Agriculture, Financial statements of selected enterprises</a:t>
            </a:r>
          </a:p>
          <a:p>
            <a:endParaRPr lang="en-US" dirty="0"/>
          </a:p>
        </p:txBody>
      </p:sp>
      <p:sp>
        <p:nvSpPr>
          <p:cNvPr id="3" name="Title 2"/>
          <p:cNvSpPr>
            <a:spLocks noGrp="1"/>
          </p:cNvSpPr>
          <p:nvPr>
            <p:ph type="title"/>
          </p:nvPr>
        </p:nvSpPr>
        <p:spPr/>
        <p:txBody>
          <a:bodyPr/>
          <a:lstStyle/>
          <a:p>
            <a:r>
              <a:rPr lang="en-US" dirty="0" err="1" smtClean="0"/>
              <a:t>Datasources</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untry presentation&amp;#x0D;&amp;#x0A;SURINAME&amp;quot;&quot;/&gt;&lt;property id=&quot;20307&quot; value=&quot;256&quot;/&gt;&lt;/object&gt;&lt;object type=&quot;3&quot; unique_id=&quot;10005&quot;&gt;&lt;property id=&quot;20148&quot; value=&quot;5&quot;/&gt;&lt;property id=&quot;20300&quot; value=&quot;Slide 4 - &amp;quot;Overview of the main national policy issues&amp;quot;&quot;/&gt;&lt;property id=&quot;20307&quot; value=&quot;257&quot;/&gt;&lt;/object&gt;&lt;object type=&quot;3&quot; unique_id=&quot;10007&quot;&gt;&lt;property id=&quot;20148&quot; value=&quot;5&quot;/&gt;&lt;property id=&quot;20300&quot; value=&quot;Slide 8 - &amp;quot;Requirements for the changeover to 2008 SNA&amp;quot;&quot;/&gt;&lt;property id=&quot;20307&quot; value=&quot;259&quot;/&gt;&lt;/object&gt;&lt;object type=&quot;3&quot; unique_id=&quot;10008&quot;&gt;&lt;property id=&quot;20148&quot; value=&quot;5&quot;/&gt;&lt;property id=&quot;20300&quot; value=&quot;Slide 9 - &amp;quot;Continuation&amp;quot;&quot;/&gt;&lt;property id=&quot;20307&quot; value=&quot;260&quot;/&gt;&lt;/object&gt;&lt;object type=&quot;3&quot; unique_id=&quot;10058&quot;&gt;&lt;property id=&quot;20148&quot; value=&quot;5&quot;/&gt;&lt;property id=&quot;20300&quot; value=&quot;Slide 5 - &amp;quot;Scope&amp;quot;&quot;/&gt;&lt;property id=&quot;20307&quot; value=&quot;262&quot;/&gt;&lt;/object&gt;&lt;object type=&quot;3&quot; unique_id=&quot;10059&quot;&gt;&lt;property id=&quot;20148&quot; value=&quot;5&quot;/&gt;&lt;property id=&quot;20300&quot; value=&quot;Slide 6 - &amp;quot;Current compilation practices&amp;quot;&quot;/&gt;&lt;property id=&quot;20307&quot; value=&quot;261&quot;/&gt;&lt;/object&gt;&lt;object type=&quot;3&quot; unique_id=&quot;10060&quot;&gt;&lt;property id=&quot;20148&quot; value=&quot;5&quot;/&gt;&lt;property id=&quot;20300&quot; value=&quot;Slide 10 - &amp;quot;Needs for the external assistance requirements&amp;quot;&quot;/&gt;&lt;property id=&quot;20307&quot; value=&quot;263&quot;/&gt;&lt;/object&gt;&lt;object type=&quot;3&quot; unique_id=&quot;10061&quot;&gt;&lt;property id=&quot;20148&quot; value=&quot;5&quot;/&gt;&lt;property id=&quot;20300&quot; value=&quot;Slide 11&quot;/&gt;&lt;property id=&quot;20307&quot; value=&quot;264&quot;/&gt;&lt;/object&gt;&lt;object type=&quot;3&quot; unique_id=&quot;10062&quot;&gt;&lt;property id=&quot;20148&quot; value=&quot;5&quot;/&gt;&lt;property id=&quot;20300&quot; value=&quot;Slide 2 - &amp;quot;Summary of the presentation&amp;quot;&quot;/&gt;&lt;property id=&quot;20307&quot; value=&quot;265&quot;/&gt;&lt;/object&gt;&lt;object type=&quot;3&quot; unique_id=&quot;10063&quot;&gt;&lt;property id=&quot;20148&quot; value=&quot;5&quot;/&gt;&lt;property id=&quot;20300&quot; value=&quot;Slide 3&quot;/&gt;&lt;property id=&quot;20307&quot; value=&quot;266&quot;/&gt;&lt;/object&gt;&lt;object type=&quot;3&quot; unique_id=&quot;10112&quot;&gt;&lt;property id=&quot;20148&quot; value=&quot;5&quot;/&gt;&lt;property id=&quot;20300&quot; value=&quot;Slide 7 - &amp;quot;Datasources&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1719</TotalTime>
  <Words>1398</Words>
  <Application>Microsoft Office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National Accounts in   SURINAME with a special focus on the Banking sector Lebanon, 24-26 October 2017  </vt:lpstr>
      <vt:lpstr>Slide 2</vt:lpstr>
      <vt:lpstr>Key Figures of Suriname</vt:lpstr>
      <vt:lpstr>Outline</vt:lpstr>
      <vt:lpstr>Introduction (inclusive of short history of Nat. Acc. Compilation in Sur.) </vt:lpstr>
      <vt:lpstr>Overview of the main legal issues</vt:lpstr>
      <vt:lpstr>Scope (why do we need good Nat. Acc. Stats)</vt:lpstr>
      <vt:lpstr>Current compilation practices</vt:lpstr>
      <vt:lpstr>Datasources</vt:lpstr>
      <vt:lpstr>Banking sector</vt:lpstr>
      <vt:lpstr>Slide 11</vt:lpstr>
      <vt:lpstr>Islamic banking in Suriname</vt:lpstr>
      <vt:lpstr>Slide 13</vt:lpstr>
      <vt:lpstr>Challenges</vt:lpstr>
      <vt:lpstr>Table: Macro Economic Aggregates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 presentation SURINAME</dc:title>
  <dc:creator>Denise</dc:creator>
  <cp:lastModifiedBy>denise</cp:lastModifiedBy>
  <cp:revision>149</cp:revision>
  <dcterms:created xsi:type="dcterms:W3CDTF">2013-01-16T16:38:17Z</dcterms:created>
  <dcterms:modified xsi:type="dcterms:W3CDTF">2017-09-25T11:33:53Z</dcterms:modified>
</cp:coreProperties>
</file>